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3732" r:id="rId3"/>
    <p:sldMasterId id="2147483744" r:id="rId4"/>
    <p:sldMasterId id="2147483756" r:id="rId5"/>
    <p:sldMasterId id="2147483768" r:id="rId6"/>
    <p:sldMasterId id="2147483780" r:id="rId7"/>
  </p:sldMasterIdLst>
  <p:notesMasterIdLst>
    <p:notesMasterId r:id="rId49"/>
  </p:notesMasterIdLst>
  <p:sldIdLst>
    <p:sldId id="256" r:id="rId8"/>
    <p:sldId id="257" r:id="rId9"/>
    <p:sldId id="258" r:id="rId10"/>
    <p:sldId id="259" r:id="rId11"/>
    <p:sldId id="286" r:id="rId12"/>
    <p:sldId id="261" r:id="rId13"/>
    <p:sldId id="263" r:id="rId14"/>
    <p:sldId id="267" r:id="rId15"/>
    <p:sldId id="268" r:id="rId16"/>
    <p:sldId id="269" r:id="rId17"/>
    <p:sldId id="270" r:id="rId18"/>
    <p:sldId id="271" r:id="rId19"/>
    <p:sldId id="272" r:id="rId20"/>
    <p:sldId id="262" r:id="rId21"/>
    <p:sldId id="274" r:id="rId22"/>
    <p:sldId id="287" r:id="rId23"/>
    <p:sldId id="288" r:id="rId24"/>
    <p:sldId id="289" r:id="rId25"/>
    <p:sldId id="290" r:id="rId26"/>
    <p:sldId id="291" r:id="rId27"/>
    <p:sldId id="292" r:id="rId28"/>
    <p:sldId id="293" r:id="rId29"/>
    <p:sldId id="276" r:id="rId30"/>
    <p:sldId id="275" r:id="rId31"/>
    <p:sldId id="283" r:id="rId32"/>
    <p:sldId id="296" r:id="rId33"/>
    <p:sldId id="273" r:id="rId34"/>
    <p:sldId id="284" r:id="rId35"/>
    <p:sldId id="277" r:id="rId36"/>
    <p:sldId id="264" r:id="rId37"/>
    <p:sldId id="278" r:id="rId38"/>
    <p:sldId id="265" r:id="rId39"/>
    <p:sldId id="279" r:id="rId40"/>
    <p:sldId id="280" r:id="rId41"/>
    <p:sldId id="285" r:id="rId42"/>
    <p:sldId id="294" r:id="rId43"/>
    <p:sldId id="295" r:id="rId44"/>
    <p:sldId id="281" r:id="rId45"/>
    <p:sldId id="282" r:id="rId46"/>
    <p:sldId id="266" r:id="rId47"/>
    <p:sldId id="260"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EAE3"/>
    <a:srgbClr val="FFFF66"/>
    <a:srgbClr val="139D96"/>
    <a:srgbClr val="FC74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9" d="100"/>
          <a:sy n="49" d="100"/>
        </p:scale>
        <p:origin x="-38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74845F-9A2D-46E6-B4F1-A98B1A7E6CCB}" type="datetimeFigureOut">
              <a:rPr lang="en-US" smtClean="0"/>
              <a:t>1/4/2017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D68D75-BDDA-45AA-9384-DDA7A867D876}" type="slidenum">
              <a:rPr lang="en-US" smtClean="0"/>
              <a:t>‹#›</a:t>
            </a:fld>
            <a:endParaRPr lang="en-US"/>
          </a:p>
        </p:txBody>
      </p:sp>
    </p:spTree>
    <p:extLst>
      <p:ext uri="{BB962C8B-B14F-4D97-AF65-F5344CB8AC3E}">
        <p14:creationId xmlns:p14="http://schemas.microsoft.com/office/powerpoint/2010/main" val="1627422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(Amanda)</a:t>
            </a:r>
          </a:p>
          <a:p>
            <a:r>
              <a:rPr lang="en-US" i="1" dirty="0" smtClean="0"/>
              <a:t>(Jeni) –I have used a smaller box with 3-D</a:t>
            </a:r>
            <a:r>
              <a:rPr lang="en-US" i="1" baseline="0" dirty="0" smtClean="0"/>
              <a:t> constellations to help older students understand that the star patterns are formed by stars at varying distances, not on the same plane.  Sample tissue box:  constructed by students as they create their own constellation.</a:t>
            </a:r>
            <a:endParaRPr lang="en-US" i="1" dirty="0"/>
          </a:p>
        </p:txBody>
      </p:sp>
      <p:sp>
        <p:nvSpPr>
          <p:cNvPr id="4" name="Slide Number Placeholder 3"/>
          <p:cNvSpPr>
            <a:spLocks noGrp="1"/>
          </p:cNvSpPr>
          <p:nvPr>
            <p:ph type="sldNum" sz="quarter" idx="10"/>
          </p:nvPr>
        </p:nvSpPr>
        <p:spPr/>
        <p:txBody>
          <a:bodyPr/>
          <a:lstStyle/>
          <a:p>
            <a:fld id="{4AD68D75-BDDA-45AA-9384-DDA7A867D876}" type="slidenum">
              <a:rPr lang="en-US" smtClean="0"/>
              <a:t>10</a:t>
            </a:fld>
            <a:endParaRPr lang="en-US"/>
          </a:p>
        </p:txBody>
      </p:sp>
    </p:spTree>
    <p:extLst>
      <p:ext uri="{BB962C8B-B14F-4D97-AF65-F5344CB8AC3E}">
        <p14:creationId xmlns:p14="http://schemas.microsoft.com/office/powerpoint/2010/main" val="800095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(Digestion time) </a:t>
            </a:r>
            <a:r>
              <a:rPr lang="en-US" i="1" baseline="0" dirty="0" smtClean="0"/>
              <a:t>What do these activities look like in your classroom with your grade levels standards?  </a:t>
            </a:r>
            <a:r>
              <a:rPr lang="en-US" i="1" dirty="0" smtClean="0"/>
              <a:t>How do these activities</a:t>
            </a:r>
            <a:r>
              <a:rPr lang="en-US" i="1" baseline="0" dirty="0" smtClean="0"/>
              <a:t> connect to the Cross Cutting Concepts of the k-12 Framework?  </a:t>
            </a:r>
            <a:r>
              <a:rPr lang="en-US" b="1" i="1" baseline="0" dirty="0" smtClean="0"/>
              <a:t>(Break)</a:t>
            </a:r>
            <a:endParaRPr lang="en-US" b="1" i="1" dirty="0"/>
          </a:p>
        </p:txBody>
      </p:sp>
      <p:sp>
        <p:nvSpPr>
          <p:cNvPr id="4" name="Slide Number Placeholder 3"/>
          <p:cNvSpPr>
            <a:spLocks noGrp="1"/>
          </p:cNvSpPr>
          <p:nvPr>
            <p:ph type="sldNum" sz="quarter" idx="10"/>
          </p:nvPr>
        </p:nvSpPr>
        <p:spPr/>
        <p:txBody>
          <a:bodyPr/>
          <a:lstStyle/>
          <a:p>
            <a:fld id="{4AD68D75-BDDA-45AA-9384-DDA7A867D876}" type="slidenum">
              <a:rPr lang="en-US" smtClean="0"/>
              <a:t>29</a:t>
            </a:fld>
            <a:endParaRPr lang="en-US"/>
          </a:p>
        </p:txBody>
      </p:sp>
    </p:spTree>
    <p:extLst>
      <p:ext uri="{BB962C8B-B14F-4D97-AF65-F5344CB8AC3E}">
        <p14:creationId xmlns:p14="http://schemas.microsoft.com/office/powerpoint/2010/main" val="3584500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Connie will handout 2017 </a:t>
            </a:r>
            <a:r>
              <a:rPr lang="en-US" dirty="0" err="1" smtClean="0"/>
              <a:t>GaN</a:t>
            </a:r>
            <a:r>
              <a:rPr lang="en-US" dirty="0" smtClean="0"/>
              <a:t> postcards</a:t>
            </a:r>
            <a:r>
              <a:rPr lang="en-US" baseline="0" dirty="0" smtClean="0"/>
              <a:t> with the new campaign dates</a:t>
            </a:r>
            <a:endParaRPr lang="en-US" dirty="0"/>
          </a:p>
        </p:txBody>
      </p:sp>
      <p:sp>
        <p:nvSpPr>
          <p:cNvPr id="4" name="Slide Number Placeholder 3"/>
          <p:cNvSpPr>
            <a:spLocks noGrp="1"/>
          </p:cNvSpPr>
          <p:nvPr>
            <p:ph type="sldNum" sz="quarter" idx="10"/>
          </p:nvPr>
        </p:nvSpPr>
        <p:spPr/>
        <p:txBody>
          <a:bodyPr/>
          <a:lstStyle/>
          <a:p>
            <a:fld id="{4AD68D75-BDDA-45AA-9384-DDA7A867D876}" type="slidenum">
              <a:rPr lang="en-US" smtClean="0"/>
              <a:t>30</a:t>
            </a:fld>
            <a:endParaRPr lang="en-US"/>
          </a:p>
        </p:txBody>
      </p:sp>
    </p:spTree>
    <p:extLst>
      <p:ext uri="{BB962C8B-B14F-4D97-AF65-F5344CB8AC3E}">
        <p14:creationId xmlns:p14="http://schemas.microsoft.com/office/powerpoint/2010/main" val="1279553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(Amanda)  </a:t>
            </a:r>
            <a:r>
              <a:rPr lang="en-US" dirty="0" smtClean="0"/>
              <a:t>Construction and</a:t>
            </a:r>
            <a:r>
              <a:rPr lang="en-US" baseline="0" dirty="0" smtClean="0"/>
              <a:t> use with prek-2</a:t>
            </a:r>
          </a:p>
          <a:p>
            <a:r>
              <a:rPr lang="en-US" i="1" baseline="0" dirty="0" smtClean="0"/>
              <a:t>(Jeni) </a:t>
            </a:r>
            <a:r>
              <a:rPr lang="en-US" baseline="0" dirty="0" smtClean="0"/>
              <a:t>Using the model to address misconceptions of a “dark side” of the moon.</a:t>
            </a:r>
            <a:endParaRPr lang="en-US" dirty="0"/>
          </a:p>
        </p:txBody>
      </p:sp>
      <p:sp>
        <p:nvSpPr>
          <p:cNvPr id="4" name="Slide Number Placeholder 3"/>
          <p:cNvSpPr>
            <a:spLocks noGrp="1"/>
          </p:cNvSpPr>
          <p:nvPr>
            <p:ph type="sldNum" sz="quarter" idx="10"/>
          </p:nvPr>
        </p:nvSpPr>
        <p:spPr/>
        <p:txBody>
          <a:bodyPr/>
          <a:lstStyle/>
          <a:p>
            <a:fld id="{4AD68D75-BDDA-45AA-9384-DDA7A867D876}" type="slidenum">
              <a:rPr lang="en-US" smtClean="0"/>
              <a:t>32</a:t>
            </a:fld>
            <a:endParaRPr lang="en-US"/>
          </a:p>
        </p:txBody>
      </p:sp>
    </p:spTree>
    <p:extLst>
      <p:ext uri="{BB962C8B-B14F-4D97-AF65-F5344CB8AC3E}">
        <p14:creationId xmlns:p14="http://schemas.microsoft.com/office/powerpoint/2010/main" val="95075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(Jeni &amp; Amanda)</a:t>
            </a:r>
          </a:p>
          <a:p>
            <a:r>
              <a:rPr lang="en-US" i="1" dirty="0" smtClean="0"/>
              <a:t>Engineering</a:t>
            </a:r>
            <a:r>
              <a:rPr lang="en-US" i="1" baseline="0" dirty="0" smtClean="0"/>
              <a:t> Design Challenge: exploration challenge – what is your mission?</a:t>
            </a:r>
          </a:p>
          <a:p>
            <a:r>
              <a:rPr lang="en-US" i="1" baseline="0" dirty="0" smtClean="0"/>
              <a:t>Why explore space?  What is the purpose?  Where would you like to explore?  How will you explore it?  Is it an unmanned mission or a manned mission? How will you/ your craft get there?  What will it  do there? How will it land?  How will it transmit information to and from Earth?  </a:t>
            </a:r>
          </a:p>
          <a:p>
            <a:r>
              <a:rPr lang="en-US" i="0" dirty="0" smtClean="0"/>
              <a:t>Use</a:t>
            </a:r>
            <a:r>
              <a:rPr lang="en-US" i="0" baseline="0" dirty="0" smtClean="0"/>
              <a:t> the NASA website to investigate past, current, and future missions.  Decide the criteria &amp; constraints of your mission, design and construct a prototype of your exploration vehicle (robots!).</a:t>
            </a:r>
            <a:endParaRPr lang="en-US" i="0" dirty="0"/>
          </a:p>
        </p:txBody>
      </p:sp>
      <p:sp>
        <p:nvSpPr>
          <p:cNvPr id="4" name="Slide Number Placeholder 3"/>
          <p:cNvSpPr>
            <a:spLocks noGrp="1"/>
          </p:cNvSpPr>
          <p:nvPr>
            <p:ph type="sldNum" sz="quarter" idx="10"/>
          </p:nvPr>
        </p:nvSpPr>
        <p:spPr/>
        <p:txBody>
          <a:bodyPr/>
          <a:lstStyle/>
          <a:p>
            <a:fld id="{4AD68D75-BDDA-45AA-9384-DDA7A867D876}" type="slidenum">
              <a:rPr lang="en-US" smtClean="0"/>
              <a:t>34</a:t>
            </a:fld>
            <a:endParaRPr lang="en-US"/>
          </a:p>
        </p:txBody>
      </p:sp>
    </p:spTree>
    <p:extLst>
      <p:ext uri="{BB962C8B-B14F-4D97-AF65-F5344CB8AC3E}">
        <p14:creationId xmlns:p14="http://schemas.microsoft.com/office/powerpoint/2010/main" val="2549329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68D75-BDDA-45AA-9384-DDA7A867D876}"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189061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68D75-BDDA-45AA-9384-DDA7A867D876}"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189061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(Digestion time) </a:t>
            </a:r>
            <a:r>
              <a:rPr lang="en-US" i="1" baseline="0" dirty="0" smtClean="0"/>
              <a:t>What do these activities look like in your classroom with your grade levels standards?  </a:t>
            </a:r>
            <a:r>
              <a:rPr lang="en-US" i="1" dirty="0" smtClean="0"/>
              <a:t>How do these activities</a:t>
            </a:r>
            <a:r>
              <a:rPr lang="en-US" i="1" baseline="0" dirty="0" smtClean="0"/>
              <a:t> connect to the Cross Cutting Concepts of the k-12 Framework?  </a:t>
            </a:r>
            <a:r>
              <a:rPr lang="en-US" b="1" i="1" baseline="0" dirty="0" smtClean="0"/>
              <a:t>(Break)</a:t>
            </a:r>
            <a:endParaRPr lang="en-US" b="1" i="1" dirty="0"/>
          </a:p>
        </p:txBody>
      </p:sp>
      <p:sp>
        <p:nvSpPr>
          <p:cNvPr id="4" name="Slide Number Placeholder 3"/>
          <p:cNvSpPr>
            <a:spLocks noGrp="1"/>
          </p:cNvSpPr>
          <p:nvPr>
            <p:ph type="sldNum" sz="quarter" idx="10"/>
          </p:nvPr>
        </p:nvSpPr>
        <p:spPr/>
        <p:txBody>
          <a:bodyPr/>
          <a:lstStyle/>
          <a:p>
            <a:fld id="{4AD68D75-BDDA-45AA-9384-DDA7A867D876}"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584500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68D75-BDDA-45AA-9384-DDA7A867D876}" type="slidenum">
              <a:rPr lang="en-US" smtClean="0"/>
              <a:t>39</a:t>
            </a:fld>
            <a:endParaRPr lang="en-US"/>
          </a:p>
        </p:txBody>
      </p:sp>
    </p:spTree>
    <p:extLst>
      <p:ext uri="{BB962C8B-B14F-4D97-AF65-F5344CB8AC3E}">
        <p14:creationId xmlns:p14="http://schemas.microsoft.com/office/powerpoint/2010/main" val="3288474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Websites for both templates are at the end of the PPT.  We are using</a:t>
            </a:r>
            <a:r>
              <a:rPr lang="en-US" baseline="0" dirty="0" smtClean="0"/>
              <a:t> the BW one(s) which come with teacher instructions and hints..  For younger kids, use the simple version.  In MS, we use them with the Pringles cans to </a:t>
            </a:r>
            <a:r>
              <a:rPr lang="en-US" b="1" baseline="0" dirty="0" smtClean="0"/>
              <a:t>i</a:t>
            </a:r>
            <a:r>
              <a:rPr lang="en-US" b="1" dirty="0" smtClean="0"/>
              <a:t>dentify</a:t>
            </a:r>
            <a:r>
              <a:rPr lang="en-US" dirty="0" smtClean="0"/>
              <a:t> constellations</a:t>
            </a:r>
            <a:r>
              <a:rPr lang="en-US" baseline="0" dirty="0" smtClean="0"/>
              <a:t> and make </a:t>
            </a:r>
            <a:r>
              <a:rPr lang="en-US" b="1" baseline="0" dirty="0" smtClean="0"/>
              <a:t>predictions</a:t>
            </a:r>
            <a:r>
              <a:rPr lang="en-US" baseline="0" dirty="0" smtClean="0"/>
              <a:t> of when we could </a:t>
            </a:r>
            <a:r>
              <a:rPr lang="en-US" b="1" baseline="0" dirty="0" smtClean="0"/>
              <a:t>observe</a:t>
            </a:r>
            <a:r>
              <a:rPr lang="en-US" baseline="0" dirty="0" smtClean="0"/>
              <a:t> them from the Northern hemisphere.  I also have them practice using their star wheel by asking, ”at what time tonight would you see…???”or “when would …..be rising in the east?” and “ when will it be directly over head…or south….or setting?”  This leads to them noticing patterns in how the sky changes over a period of time. Students can graph their observations using the dial and be challenged with performing this same exercise as a HW assignment at night or at a star party.  Another thing that students make a </a:t>
            </a:r>
            <a:r>
              <a:rPr lang="en-US" b="1" baseline="0" dirty="0" smtClean="0"/>
              <a:t>connection</a:t>
            </a:r>
            <a:r>
              <a:rPr lang="en-US" baseline="0" dirty="0" smtClean="0"/>
              <a:t> to is their Zodiac signs.  Have students move the dial and track where and how the zodiacs move across the sky in this model.  Discuss what they notice.  When are the seasonal zodiacs visible? </a:t>
            </a:r>
            <a:r>
              <a:rPr lang="en-US" i="1" baseline="0" dirty="0" smtClean="0"/>
              <a:t>(Jeni)</a:t>
            </a:r>
            <a:endParaRPr lang="en-US" i="1" dirty="0"/>
          </a:p>
        </p:txBody>
      </p:sp>
      <p:sp>
        <p:nvSpPr>
          <p:cNvPr id="4" name="Slide Number Placeholder 3"/>
          <p:cNvSpPr>
            <a:spLocks noGrp="1"/>
          </p:cNvSpPr>
          <p:nvPr>
            <p:ph type="sldNum" sz="quarter" idx="10"/>
          </p:nvPr>
        </p:nvSpPr>
        <p:spPr/>
        <p:txBody>
          <a:bodyPr/>
          <a:lstStyle/>
          <a:p>
            <a:fld id="{4AD68D75-BDDA-45AA-9384-DDA7A867D876}" type="slidenum">
              <a:rPr lang="en-US" smtClean="0"/>
              <a:t>12</a:t>
            </a:fld>
            <a:endParaRPr lang="en-US"/>
          </a:p>
        </p:txBody>
      </p:sp>
    </p:spTree>
    <p:extLst>
      <p:ext uri="{BB962C8B-B14F-4D97-AF65-F5344CB8AC3E}">
        <p14:creationId xmlns:p14="http://schemas.microsoft.com/office/powerpoint/2010/main" val="1468299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(Digestion time) </a:t>
            </a:r>
            <a:r>
              <a:rPr lang="en-US" i="1" baseline="0" dirty="0" smtClean="0"/>
              <a:t>What do these activities look like in your classroom with your grade levels standards?  </a:t>
            </a:r>
            <a:r>
              <a:rPr lang="en-US" i="1" dirty="0" smtClean="0"/>
              <a:t>How do these activities</a:t>
            </a:r>
            <a:r>
              <a:rPr lang="en-US" i="1" baseline="0" dirty="0" smtClean="0"/>
              <a:t> connect to the Cross Cutting Concepts of the k-12 Framework?  </a:t>
            </a:r>
            <a:r>
              <a:rPr lang="en-US" b="1" i="1" baseline="0" dirty="0" smtClean="0"/>
              <a:t>(Break)</a:t>
            </a:r>
            <a:endParaRPr lang="en-US" b="1" i="1" dirty="0"/>
          </a:p>
        </p:txBody>
      </p:sp>
      <p:sp>
        <p:nvSpPr>
          <p:cNvPr id="4" name="Slide Number Placeholder 3"/>
          <p:cNvSpPr>
            <a:spLocks noGrp="1"/>
          </p:cNvSpPr>
          <p:nvPr>
            <p:ph type="sldNum" sz="quarter" idx="10"/>
          </p:nvPr>
        </p:nvSpPr>
        <p:spPr/>
        <p:txBody>
          <a:bodyPr/>
          <a:lstStyle/>
          <a:p>
            <a:fld id="{4AD68D75-BDDA-45AA-9384-DDA7A867D876}" type="slidenum">
              <a:rPr lang="en-US" smtClean="0"/>
              <a:t>13</a:t>
            </a:fld>
            <a:endParaRPr lang="en-US"/>
          </a:p>
        </p:txBody>
      </p:sp>
    </p:spTree>
    <p:extLst>
      <p:ext uri="{BB962C8B-B14F-4D97-AF65-F5344CB8AC3E}">
        <p14:creationId xmlns:p14="http://schemas.microsoft.com/office/powerpoint/2010/main" val="3584500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Middles</a:t>
            </a:r>
            <a:r>
              <a:rPr lang="en-US" b="1" baseline="0" dirty="0" smtClean="0"/>
              <a:t> school notebook samples.  </a:t>
            </a:r>
            <a:r>
              <a:rPr lang="en-US" i="1" baseline="0" dirty="0" smtClean="0"/>
              <a:t>I have used Connection Pages with 6</a:t>
            </a:r>
            <a:r>
              <a:rPr lang="en-US" i="1" baseline="30000" dirty="0" smtClean="0"/>
              <a:t>th</a:t>
            </a:r>
            <a:r>
              <a:rPr lang="en-US" i="1" baseline="0" dirty="0" smtClean="0"/>
              <a:t> through 8</a:t>
            </a:r>
            <a:r>
              <a:rPr lang="en-US" i="1" baseline="30000" dirty="0" smtClean="0"/>
              <a:t>th</a:t>
            </a:r>
            <a:r>
              <a:rPr lang="en-US" i="1" baseline="0" dirty="0" smtClean="0"/>
              <a:t> grade students with great success. The Connection pages follow the very first page of each science unit – their Cover Page. The students return to their connection page after completing each activity and reflect on what they learned and how it connects to our big idea (questions formulated from the standards influenced by student curiosity).  These are sample student pages. As they run our of room, flaps are added using sticky notes or tape.  (Jeni)</a:t>
            </a:r>
            <a:endParaRPr lang="en-US" i="1" dirty="0"/>
          </a:p>
        </p:txBody>
      </p:sp>
      <p:sp>
        <p:nvSpPr>
          <p:cNvPr id="4" name="Slide Number Placeholder 3"/>
          <p:cNvSpPr>
            <a:spLocks noGrp="1"/>
          </p:cNvSpPr>
          <p:nvPr>
            <p:ph type="sldNum" sz="quarter" idx="10"/>
          </p:nvPr>
        </p:nvSpPr>
        <p:spPr/>
        <p:txBody>
          <a:bodyPr/>
          <a:lstStyle/>
          <a:p>
            <a:fld id="{4AD68D75-BDDA-45AA-9384-DDA7A867D876}" type="slidenum">
              <a:rPr lang="en-US" smtClean="0"/>
              <a:t>14</a:t>
            </a:fld>
            <a:endParaRPr lang="en-US"/>
          </a:p>
        </p:txBody>
      </p:sp>
    </p:spTree>
    <p:extLst>
      <p:ext uri="{BB962C8B-B14F-4D97-AF65-F5344CB8AC3E}">
        <p14:creationId xmlns:p14="http://schemas.microsoft.com/office/powerpoint/2010/main" val="347377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(Jeni)  </a:t>
            </a:r>
            <a:r>
              <a:rPr lang="en-US" b="1" i="0" dirty="0" smtClean="0"/>
              <a:t>Demo and Challenge</a:t>
            </a:r>
            <a:r>
              <a:rPr lang="en-US" i="1" dirty="0" smtClean="0"/>
              <a:t>…..Identify the three types of</a:t>
            </a:r>
            <a:r>
              <a:rPr lang="en-US" i="1" baseline="0" dirty="0" smtClean="0"/>
              <a:t> </a:t>
            </a:r>
            <a:r>
              <a:rPr lang="en-US" i="1" dirty="0" smtClean="0"/>
              <a:t>light pollution ( Sky</a:t>
            </a:r>
            <a:r>
              <a:rPr lang="en-US" i="1" baseline="0" dirty="0" smtClean="0"/>
              <a:t> Glow, Glare, and Light Trespass).  </a:t>
            </a:r>
            <a:endParaRPr lang="en-US" i="1" dirty="0"/>
          </a:p>
        </p:txBody>
      </p:sp>
      <p:sp>
        <p:nvSpPr>
          <p:cNvPr id="4" name="Slide Number Placeholder 3"/>
          <p:cNvSpPr>
            <a:spLocks noGrp="1"/>
          </p:cNvSpPr>
          <p:nvPr>
            <p:ph type="sldNum" sz="quarter" idx="10"/>
          </p:nvPr>
        </p:nvSpPr>
        <p:spPr/>
        <p:txBody>
          <a:bodyPr/>
          <a:lstStyle/>
          <a:p>
            <a:fld id="{4AD68D75-BDDA-45AA-9384-DDA7A867D876}"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557245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68D75-BDDA-45AA-9384-DDA7A867D876}" type="slidenum">
              <a:rPr lang="en-US" smtClean="0"/>
              <a:t>23</a:t>
            </a:fld>
            <a:endParaRPr lang="en-US"/>
          </a:p>
        </p:txBody>
      </p:sp>
    </p:spTree>
    <p:extLst>
      <p:ext uri="{BB962C8B-B14F-4D97-AF65-F5344CB8AC3E}">
        <p14:creationId xmlns:p14="http://schemas.microsoft.com/office/powerpoint/2010/main" val="3189061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68D75-BDDA-45AA-9384-DDA7A867D876}" type="slidenum">
              <a:rPr lang="en-US" smtClean="0"/>
              <a:t>24</a:t>
            </a:fld>
            <a:endParaRPr lang="en-US"/>
          </a:p>
        </p:txBody>
      </p:sp>
    </p:spTree>
    <p:extLst>
      <p:ext uri="{BB962C8B-B14F-4D97-AF65-F5344CB8AC3E}">
        <p14:creationId xmlns:p14="http://schemas.microsoft.com/office/powerpoint/2010/main" val="2565076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68D75-BDDA-45AA-9384-DDA7A867D876}"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189061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(Jeni)  </a:t>
            </a:r>
            <a:r>
              <a:rPr lang="en-US" b="1" i="0" dirty="0" smtClean="0"/>
              <a:t>Demo and Challenge</a:t>
            </a:r>
            <a:r>
              <a:rPr lang="en-US" i="1" dirty="0" smtClean="0"/>
              <a:t>…..Identify the three types of</a:t>
            </a:r>
            <a:r>
              <a:rPr lang="en-US" i="1" baseline="0" dirty="0" smtClean="0"/>
              <a:t> </a:t>
            </a:r>
            <a:r>
              <a:rPr lang="en-US" i="1" dirty="0" smtClean="0"/>
              <a:t>light pollution ( Sky</a:t>
            </a:r>
            <a:r>
              <a:rPr lang="en-US" i="1" baseline="0" dirty="0" smtClean="0"/>
              <a:t> Glow, Glare, and Light Trespass).  </a:t>
            </a:r>
            <a:endParaRPr lang="en-US" i="1" dirty="0"/>
          </a:p>
        </p:txBody>
      </p:sp>
      <p:sp>
        <p:nvSpPr>
          <p:cNvPr id="4" name="Slide Number Placeholder 3"/>
          <p:cNvSpPr>
            <a:spLocks noGrp="1"/>
          </p:cNvSpPr>
          <p:nvPr>
            <p:ph type="sldNum" sz="quarter" idx="10"/>
          </p:nvPr>
        </p:nvSpPr>
        <p:spPr/>
        <p:txBody>
          <a:bodyPr/>
          <a:lstStyle/>
          <a:p>
            <a:fld id="{4AD68D75-BDDA-45AA-9384-DDA7A867D876}" type="slidenum">
              <a:rPr lang="en-US" smtClean="0"/>
              <a:t>27</a:t>
            </a:fld>
            <a:endParaRPr lang="en-US"/>
          </a:p>
        </p:txBody>
      </p:sp>
    </p:spTree>
    <p:extLst>
      <p:ext uri="{BB962C8B-B14F-4D97-AF65-F5344CB8AC3E}">
        <p14:creationId xmlns:p14="http://schemas.microsoft.com/office/powerpoint/2010/main" val="25572452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2B1BD55C-2F31-4492-8655-129B5B496659}" type="datetimeFigureOut">
              <a:rPr lang="en-US" smtClean="0"/>
              <a:t>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809B5-7267-4F88-B2A2-A8A17168D878}" type="slidenum">
              <a:rPr lang="en-US" smtClean="0"/>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1BD55C-2F31-4492-8655-129B5B496659}" type="datetimeFigureOut">
              <a:rPr lang="en-US" smtClean="0"/>
              <a:t>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809B5-7267-4F88-B2A2-A8A17168D87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1BD55C-2F31-4492-8655-129B5B496659}" type="datetimeFigureOut">
              <a:rPr lang="en-US" smtClean="0"/>
              <a:t>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809B5-7267-4F88-B2A2-A8A17168D87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9474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69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3588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6104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6987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7013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7949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661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2B1BD55C-2F31-4492-8655-129B5B496659}" type="datetimeFigureOut">
              <a:rPr lang="en-US" smtClean="0"/>
              <a:t>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809B5-7267-4F88-B2A2-A8A17168D878}" type="slidenum">
              <a:rPr lang="en-US" smtClean="0"/>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3739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436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09077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8794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9573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7754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5318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03051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9807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09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1BD55C-2F31-4492-8655-129B5B496659}" type="datetimeFigureOut">
              <a:rPr lang="en-US" smtClean="0"/>
              <a:t>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809B5-7267-4F88-B2A2-A8A17168D878}"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636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544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89619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07222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40595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33532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9034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11313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1768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250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2B1BD55C-2F31-4492-8655-129B5B496659}" type="datetimeFigureOut">
              <a:rPr lang="en-US" smtClean="0"/>
              <a:t>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4809B5-7267-4F88-B2A2-A8A17168D878}"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96844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6626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44481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46616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68882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93047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16660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85848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8094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862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2B1BD55C-2F31-4492-8655-129B5B496659}" type="datetimeFigureOut">
              <a:rPr lang="en-US" smtClean="0"/>
              <a:t>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4809B5-7267-4F88-B2A2-A8A17168D878}"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0981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1214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0881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60578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8441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4372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55278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7995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7278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938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B1BD55C-2F31-4492-8655-129B5B496659}" type="datetimeFigureOut">
              <a:rPr lang="en-US" smtClean="0"/>
              <a:t>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4809B5-7267-4F88-B2A2-A8A17168D878}"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46839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05112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9845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2178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70948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27189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63654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11948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2688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6354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1BD55C-2F31-4492-8655-129B5B496659}" type="datetimeFigureOut">
              <a:rPr lang="en-US" smtClean="0"/>
              <a:t>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4809B5-7267-4F88-B2A2-A8A17168D878}"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22357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84215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0494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97251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60075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3296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58868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253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1BD55C-2F31-4492-8655-129B5B496659}" type="datetimeFigureOut">
              <a:rPr lang="en-US" smtClean="0"/>
              <a:t>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4809B5-7267-4F88-B2A2-A8A17168D87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1BD55C-2F31-4492-8655-129B5B496659}" type="datetimeFigureOut">
              <a:rPr lang="en-US" smtClean="0"/>
              <a:t>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4809B5-7267-4F88-B2A2-A8A17168D87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2B1BD55C-2F31-4492-8655-129B5B496659}" type="datetimeFigureOut">
              <a:rPr lang="en-US" smtClean="0"/>
              <a:t>1/4/2017</a:t>
            </a:fld>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1F4809B5-7267-4F88-B2A2-A8A17168D878}"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54189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39162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44995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36412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400824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2BF54E-AE65-4836-B632-948705DA086C}" type="datetimeFigureOut">
              <a:rPr lang="en-US" smtClean="0">
                <a:solidFill>
                  <a:prstClr val="black">
                    <a:tint val="75000"/>
                  </a:prstClr>
                </a:solidFill>
              </a:rPr>
              <a:pPr/>
              <a:t>1/4/2017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E37015-8A66-4082-9F9A-F0C8B2C4A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7967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1.jpeg"/><Relationship Id="rId7" Type="http://schemas.openxmlformats.org/officeDocument/2006/relationships/hyperlink" Target="https://www.bing.com/images/search?q=Prngles+can+star+viewer&amp;view=detailv2&amp;&amp;id=4F521BD7AD5888936DB8AC021E515FA9DD9FFE32&amp;selectedIndex=8&amp;ccid=QmE7F5X6&amp;simid=608047987481119352&amp;thid=OIP.M42613b1795fafafbab294e470674631co0" TargetMode="External"/><Relationship Id="rId2" Type="http://schemas.openxmlformats.org/officeDocument/2006/relationships/hyperlink" Target="https://www.bing.com/images/search?q=constellations+for+kids&amp;view=detailv2&amp;&amp;id=2E181E310C6E6D165E347E266A8BD759A3A65F13&amp;selectedIndex=188&amp;ccid=4Wz4f13R&amp;simid=608053596711357523&amp;thid=OIP.Me16cf87f5dd1727d38a5cc913df26605H0" TargetMode="Externa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hyperlink" Target="https://www.bing.com/images/search?q=Prngles+can+star+viewer&amp;view=detailv2&amp;&amp;id=6B96D7068BC403888D2969DAB0CC0208078B56A0&amp;selectedIndex=15&amp;ccid=SuXPu/cY&amp;simid=608022449618620245&amp;thid=OIP.M4ae5cfbbf718ec9ef3d5cc907c53829co0" TargetMode="Externa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hyperlink" Target="https://www.bing.com/images/search?q=star+finder+pattern&amp;view=detailv2&amp;qpvt=star+finder+pattern&amp;id=13EF8DAC90FD56CF46928436A08391CFBAADE4EC&amp;selectedIndex=3&amp;ccid=NidfcWgq&amp;simid=608000425021279469&amp;thid=OIP.M36275f71682aa1cda437d84261e9465fo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hyperlink" Target="https://www.facebook.com/300736727031/videos/1382214754220/" TargetMode="External"/><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noao.edu/education/qltkit.php" TargetMode="Externa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bing.com/images/search?q=Globe+at+Night&amp;view=detailv2&amp;&amp;id=03AE91704C2334D7428BD538451151D17311ED91&amp;selectedIndex=14&amp;ccid=E0TPrXGs&amp;simid=607994708424461685&amp;thid=OIP.M1344cfad71ac3f6da0830e634e0d85d1o0"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www.globeatnight.org/" TargetMode="Externa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49.jpeg"/><Relationship Id="rId2" Type="http://schemas.openxmlformats.org/officeDocument/2006/relationships/hyperlink" Target="https://www.bing.com/images/search?q=space+exploration&amp;view=detailv2&amp;&amp;id=DCF14D1790C1038FBAFA21B09D52C3D9376139DD&amp;selectedIndex=34&amp;ccid=KCGp8W3W&amp;simid=608005325579028572&amp;thid=OIP.M2821a9f16dd6be435352727109986c0fo0" TargetMode="External"/><Relationship Id="rId1" Type="http://schemas.openxmlformats.org/officeDocument/2006/relationships/slideLayout" Target="../slideLayouts/slideLayout2.xml"/><Relationship Id="rId6" Type="http://schemas.openxmlformats.org/officeDocument/2006/relationships/hyperlink" Target="https://www.bing.com/images/search?q=space+probes&amp;view=detailv2&amp;&amp;id=FB4514D0114B79A11FA9278EFCAEEEC0A76C96C2&amp;selectedIndex=91&amp;ccid=4/Lnrh/e&amp;simid=608034801933419525&amp;thid=OIP.Me3f2e7ae1fde21b57d74d6aa3fb691deo0" TargetMode="External"/><Relationship Id="rId5" Type="http://schemas.openxmlformats.org/officeDocument/2006/relationships/image" Target="../media/image48.jpeg"/><Relationship Id="rId4" Type="http://schemas.openxmlformats.org/officeDocument/2006/relationships/hyperlink" Target="https://www.bing.com/images/search?q=space+exploration&amp;view=detailv2&amp;&amp;id=75B30BE740B5EA441E2BD112A10623A673D65CDA&amp;selectedIndex=50&amp;ccid=2lGDK3n9&amp;simid=608055941765596905&amp;thid=OIP.Mda51832b79fd2070017e2579d72f653fo0"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bing.com/images/search?q=lunar+phases+of+the+moon&amp;view=detailv2&amp;&amp;id=AB257C86B43100005871D9120AFB94CC0C219EC7&amp;selectedIndex=2&amp;ccid=OEv26oN1&amp;simid=608001421463388979&amp;thid=OIP.OEv26oN1a6GCMTjBwQKeBAEsDI" TargetMode="External"/><Relationship Id="rId7"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1.jpeg"/><Relationship Id="rId5" Type="http://schemas.microsoft.com/office/2007/relationships/hdphoto" Target="../media/hdphoto1.wdp"/><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www.bing.com/images/search?q=Moon+mapping&amp;view=detailv2&amp;&amp;id=B8B41CA6909DEF5746B2D1525154FE187D8DC51C&amp;selectedIndex=106&amp;ccid=KMqKHb%2bc&amp;simid=608051659680319220&amp;thid=OIP.M28ca8a1dbf9c8d290f49ffb15f6ffed1o0" TargetMode="Externa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hyperlink" Target="https://www.bing.com/images/search?q=planetary+science+institute+tucson+az&amp;view=detailv2&amp;&amp;id=BAF0E2C26111B9278EB482C1B8EFBD57EEBBB298&amp;selectedIndex=11&amp;ccid=e6F9TgeV&amp;simid=608008353529202993&amp;thid=OIP.M7ba17d4e0795d6a59308b5f6c573dc04o0"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nasa.gov/mission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7.jpeg"/><Relationship Id="rId7" Type="http://schemas.openxmlformats.org/officeDocument/2006/relationships/image" Target="../media/image59.jpeg"/><Relationship Id="rId2" Type="http://schemas.openxmlformats.org/officeDocument/2006/relationships/hyperlink" Target="https://www.nasa.gov/sites/default/files/thumbnails/image/pia21259_neowise20161220.jpg" TargetMode="External"/><Relationship Id="rId1" Type="http://schemas.openxmlformats.org/officeDocument/2006/relationships/slideLayout" Target="../slideLayouts/slideLayout2.xml"/><Relationship Id="rId6" Type="http://schemas.openxmlformats.org/officeDocument/2006/relationships/hyperlink" Target="https://www.nasa.gov/sites/default/files/thumbnails/image/mih_fig-3_cloudsao-search_crewarrives.jpg" TargetMode="External"/><Relationship Id="rId5" Type="http://schemas.openxmlformats.org/officeDocument/2006/relationships/image" Target="../media/image58.jpeg"/><Relationship Id="rId4" Type="http://schemas.openxmlformats.org/officeDocument/2006/relationships/hyperlink" Target="https://www.nasa.gov/sites/default/files/thumbnails/image/main_lro_orientale.jp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mailto:admcpherson@pima.edu"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hyperlink" Target="mailto:jmaxwell@tanq.or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crosscutsymbols.weebly.com/" TargetMode="External"/><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hyperlink" Target="https://www.noao.edu/education/astro/" TargetMode="External"/><Relationship Id="rId3" Type="http://schemas.openxmlformats.org/officeDocument/2006/relationships/hyperlink" Target="http://www.dennisschatz.org/activities/Star%20Finder.pdf" TargetMode="External"/><Relationship Id="rId7" Type="http://schemas.openxmlformats.org/officeDocument/2006/relationships/hyperlink" Target="https://www.globeatnight.org/" TargetMode="External"/><Relationship Id="rId2" Type="http://schemas.openxmlformats.org/officeDocument/2006/relationships/hyperlink" Target="http://www.windows2universe.org/" TargetMode="External"/><Relationship Id="rId1" Type="http://schemas.openxmlformats.org/officeDocument/2006/relationships/slideLayout" Target="../slideLayouts/slideLayout2.xml"/><Relationship Id="rId6" Type="http://schemas.openxmlformats.org/officeDocument/2006/relationships/hyperlink" Target="https://www.facebook.com/300736727031/videos/1382214754220/" TargetMode="External"/><Relationship Id="rId11" Type="http://schemas.openxmlformats.org/officeDocument/2006/relationships/hyperlink" Target="http://www.stemazing.org/" TargetMode="External"/><Relationship Id="rId5" Type="http://schemas.openxmlformats.org/officeDocument/2006/relationships/hyperlink" Target="http://www.bobcrelin.com/author.html" TargetMode="External"/><Relationship Id="rId10" Type="http://schemas.openxmlformats.org/officeDocument/2006/relationships/hyperlink" Target="https://www.nasa.gov/missions" TargetMode="External"/><Relationship Id="rId4" Type="http://schemas.openxmlformats.org/officeDocument/2006/relationships/hyperlink" Target="http://www.skyandtelescope.com/astronomy-resources/make-a-star-wheel/" TargetMode="External"/><Relationship Id="rId9" Type="http://schemas.openxmlformats.org/officeDocument/2006/relationships/hyperlink" Target="http://www.psi.edu/"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www.bing.com/images/search/?q=Moon+Phases&amp;id=AB257C86B43100005871D9120AFB94CC0C219EC7&amp;FORM=BRQONH" TargetMode="External"/><Relationship Id="rId13" Type="http://schemas.openxmlformats.org/officeDocument/2006/relationships/hyperlink" Target="https://www.nasa.gov/missions" TargetMode="External"/><Relationship Id="rId3" Type="http://schemas.openxmlformats.org/officeDocument/2006/relationships/hyperlink" Target="http://crosscutsymbols.weebly.com/" TargetMode="External"/><Relationship Id="rId7" Type="http://schemas.openxmlformats.org/officeDocument/2006/relationships/hyperlink" Target="https://www.bing.com/images/search/?q=Chinese+Moon+Space+Probe&amp;id=FB4514D0114B79A11FA9278EFCAEEEC0A76C96C2&amp;FORM=BRQONH" TargetMode="External"/><Relationship Id="rId12" Type="http://schemas.openxmlformats.org/officeDocument/2006/relationships/hyperlink" Target="https://www.noao.edu/education/qltkit.php" TargetMode="External"/><Relationship Id="rId2" Type="http://schemas.openxmlformats.org/officeDocument/2006/relationships/hyperlink" Target="https://www.bing.com/images/search/?q=Earth+From+Space+Station&amp;id=F7D8C43FB9D855B2C310C821D9874F0601EC5292&amp;FORM=BRQONH" TargetMode="External"/><Relationship Id="rId1" Type="http://schemas.openxmlformats.org/officeDocument/2006/relationships/slideLayout" Target="../slideLayouts/slideLayout2.xml"/><Relationship Id="rId6" Type="http://schemas.openxmlformats.org/officeDocument/2006/relationships/hyperlink" Target="https://www.bing.com/images/search/?q=Awesome+Space+Backgrounds+Universe&amp;id=DCF14D1790C1038FBAFA21B09D52C3D9376139DD&amp;FORM=BRQONH" TargetMode="External"/><Relationship Id="rId11" Type="http://schemas.openxmlformats.org/officeDocument/2006/relationships/hyperlink" Target="http://www.stemazing.org/stemazing-workshop-resources" TargetMode="External"/><Relationship Id="rId5" Type="http://schemas.openxmlformats.org/officeDocument/2006/relationships/hyperlink" Target="https://www.bing.com/images/search/?q=Apollo+Astronauts+On+Moon&amp;id=75B30BE740B5EA441E2BD112A10623A673D65CDA&amp;FORM=BRQONH" TargetMode="External"/><Relationship Id="rId10" Type="http://schemas.openxmlformats.org/officeDocument/2006/relationships/hyperlink" Target="https://www.bing.com/images/search/?q=NASA+Planetary+Missions&amp;id=9750FF7327C2F649466944EDE5E875D71D395C37&amp;FORM=BRQONH" TargetMode="External"/><Relationship Id="rId4" Type="http://schemas.openxmlformats.org/officeDocument/2006/relationships/hyperlink" Target="https://www.bing.com/images/search/?q=Constellation+Pringles+Project&amp;id=DD3BC1DDA1266243441034AD36D1674FD5EC055A&amp;FORM=BRQONH" TargetMode="External"/><Relationship Id="rId9" Type="http://schemas.openxmlformats.org/officeDocument/2006/relationships/hyperlink" Target="https://www.bing.com/images/search/?q=3D+Moon+Map&amp;id=B8B41CA6909DEF5746B2D1525154FE187D8DC51C&amp;FORM=BRQONH"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Jennifer\Pictures\Space\view from st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1149604"/>
            <a:ext cx="9137073" cy="5708396"/>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2514600" y="5257800"/>
            <a:ext cx="6629400" cy="1600200"/>
          </a:xfrm>
        </p:spPr>
        <p:txBody>
          <a:bodyPr>
            <a:normAutofit fontScale="92500" lnSpcReduction="10000"/>
          </a:bodyPr>
          <a:lstStyle/>
          <a:p>
            <a:r>
              <a:rPr lang="en-US" sz="4800" b="1" dirty="0" smtClean="0">
                <a:solidFill>
                  <a:schemeClr val="tx1"/>
                </a:solidFill>
                <a:latin typeface="Californian FB" panose="0207040306080B030204" pitchFamily="18" charset="0"/>
              </a:rPr>
              <a:t>Exploring Space </a:t>
            </a:r>
          </a:p>
          <a:p>
            <a:r>
              <a:rPr lang="en-US" sz="4800" b="1" dirty="0">
                <a:solidFill>
                  <a:schemeClr val="tx1"/>
                </a:solidFill>
                <a:latin typeface="Californian FB" panose="0207040306080B030204" pitchFamily="18" charset="0"/>
              </a:rPr>
              <a:t> </a:t>
            </a:r>
            <a:r>
              <a:rPr lang="en-US" sz="4800" b="1" dirty="0" smtClean="0">
                <a:solidFill>
                  <a:schemeClr val="tx1"/>
                </a:solidFill>
                <a:latin typeface="Californian FB" panose="0207040306080B030204" pitchFamily="18" charset="0"/>
              </a:rPr>
              <a:t>                   Through STEM</a:t>
            </a:r>
            <a:endParaRPr lang="en-US" sz="4800" b="1" dirty="0">
              <a:solidFill>
                <a:schemeClr val="tx1"/>
              </a:solidFill>
              <a:latin typeface="Californian FB" panose="0207040306080B030204" pitchFamily="18" charset="0"/>
            </a:endParaRPr>
          </a:p>
        </p:txBody>
      </p:sp>
      <p:sp>
        <p:nvSpPr>
          <p:cNvPr id="2" name="Title 1"/>
          <p:cNvSpPr>
            <a:spLocks noGrp="1"/>
          </p:cNvSpPr>
          <p:nvPr>
            <p:ph type="ctrTitle"/>
          </p:nvPr>
        </p:nvSpPr>
        <p:spPr>
          <a:xfrm>
            <a:off x="706581" y="1"/>
            <a:ext cx="7772400" cy="1149604"/>
          </a:xfrm>
        </p:spPr>
        <p:txBody>
          <a:bodyPr/>
          <a:lstStyle/>
          <a:p>
            <a:r>
              <a:rPr lang="en-US" sz="7200" b="1" dirty="0" smtClean="0">
                <a:latin typeface="Californian FB" panose="0207040306080B030204" pitchFamily="18" charset="0"/>
              </a:rPr>
              <a:t>FAR OUT!</a:t>
            </a:r>
            <a:endParaRPr lang="en-US" sz="7200" b="1" dirty="0">
              <a:latin typeface="Californian FB" panose="0207040306080B030204" pitchFamily="18" charset="0"/>
            </a:endParaRPr>
          </a:p>
        </p:txBody>
      </p:sp>
    </p:spTree>
    <p:extLst>
      <p:ext uri="{BB962C8B-B14F-4D97-AF65-F5344CB8AC3E}">
        <p14:creationId xmlns:p14="http://schemas.microsoft.com/office/powerpoint/2010/main" val="354799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b="1" dirty="0" smtClean="0">
                <a:solidFill>
                  <a:srgbClr val="FFFF00"/>
                </a:solidFill>
              </a:rPr>
              <a:t>STAR Boxes</a:t>
            </a:r>
            <a:endParaRPr lang="en-US" sz="4800" b="1" dirty="0">
              <a:solidFill>
                <a:srgbClr val="FFFF00"/>
              </a:solidFill>
            </a:endParaRPr>
          </a:p>
        </p:txBody>
      </p:sp>
      <p:pic>
        <p:nvPicPr>
          <p:cNvPr id="4098" name="Picture 2" descr="C:\Users\Jennifer\Desktop\AZSTEMAzing Workshop\starbox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1463964"/>
            <a:ext cx="3226377" cy="430183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Jennifer\Desktop\AZSTEMAzing Workshop\starbox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63964"/>
            <a:ext cx="3200400"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5-Point Star 3"/>
          <p:cNvSpPr/>
          <p:nvPr/>
        </p:nvSpPr>
        <p:spPr>
          <a:xfrm rot="20573777">
            <a:off x="531640" y="427865"/>
            <a:ext cx="1295400" cy="12192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77951">
            <a:off x="7132637" y="376273"/>
            <a:ext cx="1279525"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5-Point Star 7"/>
          <p:cNvSpPr/>
          <p:nvPr/>
        </p:nvSpPr>
        <p:spPr>
          <a:xfrm rot="20573777">
            <a:off x="531640" y="5268930"/>
            <a:ext cx="1295400" cy="12192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77951">
            <a:off x="7132636" y="5217336"/>
            <a:ext cx="1279525"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790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https://tse1.mm.bing.net/th?&amp;id=OIP.Me16cf87f5dd1727d38a5cc913df26605H0&amp;w=300&amp;h=210&amp;c=0&amp;pid=1.9&amp;rs=0&amp;p=0&amp;r=0">
            <a:hlinkClick r:id="rId2" tooltip="View image details"/>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
            <a:ext cx="4724400" cy="330708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Prngles can star view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1794163"/>
            <a:ext cx="4267200" cy="3200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4800" b="1" dirty="0" smtClean="0">
                <a:solidFill>
                  <a:srgbClr val="00B0F0"/>
                </a:solidFill>
              </a:rPr>
              <a:t>Pringles Viewers</a:t>
            </a:r>
            <a:endParaRPr lang="en-US" sz="4800" b="1" dirty="0">
              <a:solidFill>
                <a:srgbClr val="00B0F0"/>
              </a:solidFill>
            </a:endParaRPr>
          </a:p>
        </p:txBody>
      </p:sp>
      <p:pic>
        <p:nvPicPr>
          <p:cNvPr id="5122" name="Picture 2" descr="https://tse1.mm.bing.net/th?&amp;id=OIP.M4ae5cfbbf718ec9ef3d5cc907c53829co0&amp;w=299&amp;h=214&amp;c=0&amp;pid=1.9&amp;rs=0&amp;p=0&amp;r=0">
            <a:hlinkClick r:id="rId5" tooltip="View image details"/>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2434" y="2743200"/>
            <a:ext cx="3844366" cy="275148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tse1.mm.bing.net/th?&amp;id=OIP.M42613b1795fafafbab294e470674631co0&amp;w=220&amp;h=165&amp;c=0&amp;pid=1.9&amp;rs=0&amp;p=0&amp;r=0">
            <a:hlinkClick r:id="rId7" tooltip="View image details"/>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3914775"/>
            <a:ext cx="3403600" cy="2552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99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45304"/>
            <a:ext cx="4548165" cy="1218143"/>
          </a:xfrm>
        </p:spPr>
        <p:txBody>
          <a:bodyPr/>
          <a:lstStyle/>
          <a:p>
            <a:r>
              <a:rPr lang="en-US" sz="5400" b="1" i="1" dirty="0" smtClean="0"/>
              <a:t>Star Finders</a:t>
            </a:r>
            <a:endParaRPr lang="en-US" sz="5400" b="1" i="1" dirty="0"/>
          </a:p>
        </p:txBody>
      </p:sp>
      <p:pic>
        <p:nvPicPr>
          <p:cNvPr id="6146" name="Picture 2" descr="Image result for building a star fi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00201"/>
            <a:ext cx="3352800" cy="266883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tse1.mm.bing.net/th?&amp;id=OIP.M36275f71682aa1cda437d84261e9465fo0&amp;w=300&amp;h=291&amp;c=0&amp;pid=1.9&amp;rs=0&amp;p=0&amp;r=0">
            <a:hlinkClick r:id="rId4" tooltip="View image details"/>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160120"/>
            <a:ext cx="3063710" cy="2971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72000" y="3352800"/>
            <a:ext cx="4166405" cy="3416320"/>
          </a:xfrm>
          <a:prstGeom prst="rect">
            <a:avLst/>
          </a:prstGeom>
          <a:noFill/>
        </p:spPr>
        <p:txBody>
          <a:bodyPr wrap="square" lIns="91440" tIns="45720" rIns="91440" bIns="45720">
            <a:spAutoFit/>
          </a:bodyPr>
          <a:lstStyle/>
          <a:p>
            <a:pPr marL="685800" indent="-685800">
              <a:buFont typeface="Wingdings" panose="05000000000000000000" pitchFamily="2" charset="2"/>
              <a:buChar char="Ø"/>
            </a:pP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Identify</a:t>
            </a:r>
          </a:p>
          <a:p>
            <a:pPr marL="685800" indent="-685800">
              <a:buFont typeface="Wingdings" panose="05000000000000000000" pitchFamily="2" charset="2"/>
              <a:buChar char="Ø"/>
            </a:pP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Predict</a:t>
            </a:r>
          </a:p>
          <a:p>
            <a:pPr marL="685800" indent="-685800">
              <a:buFont typeface="Wingdings" panose="05000000000000000000" pitchFamily="2" charset="2"/>
              <a:buChar char="Ø"/>
            </a:pP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Observe</a:t>
            </a:r>
          </a:p>
          <a:p>
            <a:pPr marL="685800" indent="-685800">
              <a:buFont typeface="Wingdings" panose="05000000000000000000" pitchFamily="2" charset="2"/>
              <a:buChar char="Ø"/>
            </a:pP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Connect</a:t>
            </a:r>
            <a:endPar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87647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2544762"/>
          </a:xfrm>
        </p:spPr>
        <p:txBody>
          <a:bodyPr/>
          <a:lstStyle/>
          <a:p>
            <a:r>
              <a:rPr lang="en-US" sz="7200" dirty="0" smtClean="0"/>
              <a:t>MAKING </a:t>
            </a:r>
            <a:br>
              <a:rPr lang="en-US" sz="7200" dirty="0" smtClean="0"/>
            </a:br>
            <a:r>
              <a:rPr lang="en-US" sz="7200" dirty="0"/>
              <a:t> </a:t>
            </a:r>
            <a:r>
              <a:rPr lang="en-US" sz="7200" dirty="0" smtClean="0"/>
              <a:t>    connections</a:t>
            </a:r>
            <a:endParaRPr lang="en-US" sz="7200" dirty="0"/>
          </a:p>
        </p:txBody>
      </p:sp>
      <p:sp>
        <p:nvSpPr>
          <p:cNvPr id="4" name="TextBox 3"/>
          <p:cNvSpPr txBox="1"/>
          <p:nvPr/>
        </p:nvSpPr>
        <p:spPr>
          <a:xfrm>
            <a:off x="131618" y="3103418"/>
            <a:ext cx="8991600" cy="3693319"/>
          </a:xfrm>
          <a:prstGeom prst="rect">
            <a:avLst/>
          </a:prstGeom>
          <a:solidFill>
            <a:schemeClr val="tx1"/>
          </a:solidFill>
        </p:spPr>
        <p:txBody>
          <a:bodyPr wrap="square" rtlCol="0">
            <a:spAutoFit/>
          </a:bodyPr>
          <a:lstStyle/>
          <a:p>
            <a:endParaRPr lang="en-US" b="1" dirty="0" smtClean="0">
              <a:solidFill>
                <a:srgbClr val="000000"/>
              </a:solidFill>
            </a:endParaRPr>
          </a:p>
          <a:p>
            <a:endParaRPr lang="en-US" b="1" dirty="0">
              <a:solidFill>
                <a:srgbClr val="000000"/>
              </a:solidFill>
            </a:endParaRPr>
          </a:p>
          <a:p>
            <a:endParaRPr lang="en-US" b="1" dirty="0" smtClean="0">
              <a:solidFill>
                <a:srgbClr val="000000"/>
              </a:solidFill>
            </a:endParaRPr>
          </a:p>
          <a:p>
            <a:endParaRPr lang="en-US" b="1" dirty="0">
              <a:solidFill>
                <a:srgbClr val="000000"/>
              </a:solidFill>
            </a:endParaRPr>
          </a:p>
          <a:p>
            <a:endParaRPr lang="en-US" b="1" dirty="0" smtClean="0">
              <a:solidFill>
                <a:srgbClr val="000000"/>
              </a:solidFill>
            </a:endParaRPr>
          </a:p>
          <a:p>
            <a:endParaRPr lang="en-US" b="1" dirty="0">
              <a:solidFill>
                <a:srgbClr val="000000"/>
              </a:solidFill>
            </a:endParaRPr>
          </a:p>
          <a:p>
            <a:endParaRPr lang="en-US" b="1" dirty="0" smtClean="0">
              <a:solidFill>
                <a:srgbClr val="000000"/>
              </a:solidFill>
            </a:endParaRPr>
          </a:p>
          <a:p>
            <a:endParaRPr lang="en-US" b="1" dirty="0">
              <a:solidFill>
                <a:srgbClr val="000000"/>
              </a:solidFill>
            </a:endParaRPr>
          </a:p>
          <a:p>
            <a:endParaRPr lang="en-US" b="1" dirty="0" smtClean="0">
              <a:solidFill>
                <a:srgbClr val="000000"/>
              </a:solidFill>
            </a:endParaRPr>
          </a:p>
          <a:p>
            <a:endParaRPr lang="en-US" b="1" dirty="0">
              <a:solidFill>
                <a:srgbClr val="000000"/>
              </a:solidFill>
            </a:endParaRPr>
          </a:p>
          <a:p>
            <a:endParaRPr lang="en-US" b="1" dirty="0" smtClean="0">
              <a:solidFill>
                <a:srgbClr val="000000"/>
              </a:solidFill>
            </a:endParaRPr>
          </a:p>
          <a:p>
            <a:endParaRPr lang="en-US" b="1" dirty="0">
              <a:solidFill>
                <a:srgbClr val="000000"/>
              </a:solidFill>
            </a:endParaRPr>
          </a:p>
          <a:p>
            <a:r>
              <a:rPr lang="en-US" b="1" dirty="0" smtClean="0">
                <a:solidFill>
                  <a:srgbClr val="000000"/>
                </a:solidFill>
              </a:rPr>
              <a:t> </a:t>
            </a:r>
            <a:endParaRPr lang="en-US" b="1" dirty="0">
              <a:solidFill>
                <a:srgbClr val="000000"/>
              </a:solidFill>
            </a:endParaRPr>
          </a:p>
        </p:txBody>
      </p:sp>
      <p:sp>
        <p:nvSpPr>
          <p:cNvPr id="3" name="TextBox 2"/>
          <p:cNvSpPr txBox="1"/>
          <p:nvPr/>
        </p:nvSpPr>
        <p:spPr>
          <a:xfrm>
            <a:off x="256309" y="3184780"/>
            <a:ext cx="858982" cy="800219"/>
          </a:xfrm>
          <a:prstGeom prst="rect">
            <a:avLst/>
          </a:prstGeom>
          <a:noFill/>
          <a:ln>
            <a:solidFill>
              <a:schemeClr val="accent1"/>
            </a:solidFill>
          </a:ln>
        </p:spPr>
        <p:txBody>
          <a:bodyPr wrap="square" rtlCol="0">
            <a:spAutoFit/>
          </a:bodyPr>
          <a:lstStyle/>
          <a:p>
            <a:r>
              <a:rPr lang="en-US" dirty="0" smtClean="0">
                <a:solidFill>
                  <a:srgbClr val="000000"/>
                </a:solidFill>
              </a:rPr>
              <a:t> </a:t>
            </a:r>
            <a:r>
              <a:rPr lang="en-US" sz="1400" dirty="0" smtClean="0">
                <a:solidFill>
                  <a:srgbClr val="000000"/>
                </a:solidFill>
                <a:latin typeface="Comic Sans MS" panose="030F0702030302020204" pitchFamily="66" charset="0"/>
              </a:rPr>
              <a:t>Cause   </a:t>
            </a:r>
          </a:p>
          <a:p>
            <a:r>
              <a:rPr lang="en-US" sz="1400" dirty="0">
                <a:solidFill>
                  <a:srgbClr val="000000"/>
                </a:solidFill>
                <a:latin typeface="Comic Sans MS" panose="030F0702030302020204" pitchFamily="66" charset="0"/>
              </a:rPr>
              <a:t> </a:t>
            </a:r>
            <a:r>
              <a:rPr lang="en-US" sz="1400" dirty="0" smtClean="0">
                <a:solidFill>
                  <a:srgbClr val="000000"/>
                </a:solidFill>
                <a:latin typeface="Comic Sans MS" panose="030F0702030302020204" pitchFamily="66" charset="0"/>
              </a:rPr>
              <a:t>   &amp; Effect</a:t>
            </a:r>
            <a:endParaRPr lang="en-US" sz="1400" dirty="0">
              <a:solidFill>
                <a:srgbClr val="000000"/>
              </a:solidFill>
              <a:latin typeface="Comic Sans MS" panose="030F0702030302020204" pitchFamily="66" charset="0"/>
            </a:endParaRPr>
          </a:p>
        </p:txBody>
      </p:sp>
      <p:sp>
        <p:nvSpPr>
          <p:cNvPr id="5" name="TextBox 4"/>
          <p:cNvSpPr txBox="1"/>
          <p:nvPr/>
        </p:nvSpPr>
        <p:spPr>
          <a:xfrm>
            <a:off x="1371600" y="3184780"/>
            <a:ext cx="990600" cy="615553"/>
          </a:xfrm>
          <a:prstGeom prst="rect">
            <a:avLst/>
          </a:prstGeom>
          <a:noFill/>
          <a:ln>
            <a:solidFill>
              <a:schemeClr val="accent1"/>
            </a:solidFill>
          </a:ln>
        </p:spPr>
        <p:txBody>
          <a:bodyPr wrap="square" rtlCol="0">
            <a:spAutoFit/>
          </a:bodyPr>
          <a:lstStyle/>
          <a:p>
            <a:endParaRPr lang="en-US" sz="800" dirty="0" smtClean="0">
              <a:solidFill>
                <a:srgbClr val="000000"/>
              </a:solidFill>
            </a:endParaRPr>
          </a:p>
          <a:p>
            <a:r>
              <a:rPr lang="en-US" dirty="0" smtClean="0">
                <a:solidFill>
                  <a:srgbClr val="000000"/>
                </a:solidFill>
              </a:rPr>
              <a:t> </a:t>
            </a:r>
            <a:r>
              <a:rPr lang="en-US" sz="1400" dirty="0" smtClean="0">
                <a:solidFill>
                  <a:srgbClr val="000000"/>
                </a:solidFill>
                <a:latin typeface="Comic Sans MS" panose="030F0702030302020204" pitchFamily="66" charset="0"/>
              </a:rPr>
              <a:t>Patterns</a:t>
            </a:r>
          </a:p>
          <a:p>
            <a:endParaRPr lang="en-US" sz="800" dirty="0">
              <a:solidFill>
                <a:srgbClr val="000000"/>
              </a:solidFill>
            </a:endParaRPr>
          </a:p>
        </p:txBody>
      </p:sp>
      <p:sp>
        <p:nvSpPr>
          <p:cNvPr id="6" name="TextBox 5"/>
          <p:cNvSpPr txBox="1"/>
          <p:nvPr/>
        </p:nvSpPr>
        <p:spPr>
          <a:xfrm>
            <a:off x="6781800" y="3154002"/>
            <a:ext cx="838200" cy="738664"/>
          </a:xfrm>
          <a:prstGeom prst="rect">
            <a:avLst/>
          </a:prstGeom>
          <a:noFill/>
          <a:ln>
            <a:solidFill>
              <a:schemeClr val="accent1"/>
            </a:solidFill>
          </a:ln>
        </p:spPr>
        <p:txBody>
          <a:bodyPr wrap="square" rtlCol="0">
            <a:spAutoFit/>
          </a:bodyPr>
          <a:lstStyle/>
          <a:p>
            <a:r>
              <a:rPr lang="en-US" sz="1400" dirty="0" smtClean="0">
                <a:solidFill>
                  <a:srgbClr val="000000"/>
                </a:solidFill>
                <a:latin typeface="Comic Sans MS" panose="030F0702030302020204" pitchFamily="66" charset="0"/>
              </a:rPr>
              <a:t> Energy   </a:t>
            </a:r>
          </a:p>
          <a:p>
            <a:r>
              <a:rPr lang="en-US" sz="1400" dirty="0">
                <a:solidFill>
                  <a:srgbClr val="000000"/>
                </a:solidFill>
                <a:latin typeface="Comic Sans MS" panose="030F0702030302020204" pitchFamily="66" charset="0"/>
              </a:rPr>
              <a:t> </a:t>
            </a:r>
            <a:r>
              <a:rPr lang="en-US" sz="1400" dirty="0" smtClean="0">
                <a:solidFill>
                  <a:srgbClr val="000000"/>
                </a:solidFill>
                <a:latin typeface="Comic Sans MS" panose="030F0702030302020204" pitchFamily="66" charset="0"/>
              </a:rPr>
              <a:t>    &amp;   </a:t>
            </a:r>
          </a:p>
          <a:p>
            <a:r>
              <a:rPr lang="en-US" sz="1400" dirty="0">
                <a:solidFill>
                  <a:srgbClr val="000000"/>
                </a:solidFill>
                <a:latin typeface="Comic Sans MS" panose="030F0702030302020204" pitchFamily="66" charset="0"/>
              </a:rPr>
              <a:t> </a:t>
            </a:r>
            <a:r>
              <a:rPr lang="en-US" sz="1400" dirty="0" smtClean="0">
                <a:solidFill>
                  <a:srgbClr val="000000"/>
                </a:solidFill>
                <a:latin typeface="Comic Sans MS" panose="030F0702030302020204" pitchFamily="66" charset="0"/>
              </a:rPr>
              <a:t>Matter</a:t>
            </a:r>
            <a:endParaRPr lang="en-US" sz="1400" dirty="0">
              <a:solidFill>
                <a:srgbClr val="000000"/>
              </a:solidFill>
              <a:latin typeface="Comic Sans MS" panose="030F0702030302020204" pitchFamily="66" charset="0"/>
            </a:endParaRPr>
          </a:p>
        </p:txBody>
      </p:sp>
      <p:sp>
        <p:nvSpPr>
          <p:cNvPr id="7" name="TextBox 6"/>
          <p:cNvSpPr txBox="1"/>
          <p:nvPr/>
        </p:nvSpPr>
        <p:spPr>
          <a:xfrm>
            <a:off x="5410200" y="3154002"/>
            <a:ext cx="1153391" cy="800219"/>
          </a:xfrm>
          <a:prstGeom prst="rect">
            <a:avLst/>
          </a:prstGeom>
          <a:noFill/>
          <a:ln>
            <a:solidFill>
              <a:schemeClr val="accent1"/>
            </a:solidFill>
          </a:ln>
        </p:spPr>
        <p:txBody>
          <a:bodyPr wrap="square" rtlCol="0">
            <a:spAutoFit/>
          </a:bodyPr>
          <a:lstStyle/>
          <a:p>
            <a:r>
              <a:rPr lang="en-US" dirty="0" smtClean="0">
                <a:solidFill>
                  <a:srgbClr val="000000"/>
                </a:solidFill>
              </a:rPr>
              <a:t>    </a:t>
            </a:r>
            <a:r>
              <a:rPr lang="en-US" sz="1400" dirty="0" smtClean="0">
                <a:solidFill>
                  <a:srgbClr val="000000"/>
                </a:solidFill>
                <a:latin typeface="Comic Sans MS" panose="030F0702030302020204" pitchFamily="66" charset="0"/>
              </a:rPr>
              <a:t>Scale, Proportion, &amp; Quantity</a:t>
            </a:r>
            <a:endParaRPr lang="en-US" sz="1400" dirty="0">
              <a:solidFill>
                <a:srgbClr val="000000"/>
              </a:solidFill>
              <a:latin typeface="Comic Sans MS" panose="030F0702030302020204" pitchFamily="66" charset="0"/>
            </a:endParaRPr>
          </a:p>
        </p:txBody>
      </p:sp>
      <p:sp>
        <p:nvSpPr>
          <p:cNvPr id="8" name="TextBox 7"/>
          <p:cNvSpPr txBox="1"/>
          <p:nvPr/>
        </p:nvSpPr>
        <p:spPr>
          <a:xfrm>
            <a:off x="3941618" y="3154001"/>
            <a:ext cx="1143000" cy="523220"/>
          </a:xfrm>
          <a:prstGeom prst="rect">
            <a:avLst/>
          </a:prstGeom>
          <a:noFill/>
          <a:ln>
            <a:solidFill>
              <a:schemeClr val="accent1"/>
            </a:solidFill>
          </a:ln>
        </p:spPr>
        <p:txBody>
          <a:bodyPr wrap="square" rtlCol="0">
            <a:spAutoFit/>
          </a:bodyPr>
          <a:lstStyle/>
          <a:p>
            <a:r>
              <a:rPr lang="en-US" sz="1400" dirty="0" smtClean="0">
                <a:solidFill>
                  <a:srgbClr val="000000"/>
                </a:solidFill>
                <a:latin typeface="Comic Sans MS" panose="030F0702030302020204" pitchFamily="66" charset="0"/>
              </a:rPr>
              <a:t> Structure &amp; Function</a:t>
            </a:r>
            <a:endParaRPr lang="en-US" sz="1400" dirty="0">
              <a:solidFill>
                <a:srgbClr val="000000"/>
              </a:solidFill>
              <a:latin typeface="Comic Sans MS" panose="030F0702030302020204" pitchFamily="66" charset="0"/>
            </a:endParaRPr>
          </a:p>
        </p:txBody>
      </p:sp>
      <p:sp>
        <p:nvSpPr>
          <p:cNvPr id="9" name="TextBox 8"/>
          <p:cNvSpPr txBox="1"/>
          <p:nvPr/>
        </p:nvSpPr>
        <p:spPr>
          <a:xfrm>
            <a:off x="2667000" y="3149167"/>
            <a:ext cx="990600" cy="738664"/>
          </a:xfrm>
          <a:prstGeom prst="rect">
            <a:avLst/>
          </a:prstGeom>
          <a:noFill/>
          <a:ln>
            <a:solidFill>
              <a:schemeClr val="accent1"/>
            </a:solidFill>
          </a:ln>
        </p:spPr>
        <p:txBody>
          <a:bodyPr wrap="square" rtlCol="0">
            <a:spAutoFit/>
          </a:bodyPr>
          <a:lstStyle/>
          <a:p>
            <a:r>
              <a:rPr lang="en-US" sz="1400" dirty="0" smtClean="0">
                <a:solidFill>
                  <a:srgbClr val="000000"/>
                </a:solidFill>
                <a:latin typeface="Comic Sans MS" panose="030F0702030302020204" pitchFamily="66" charset="0"/>
              </a:rPr>
              <a:t> Systems &amp; System  </a:t>
            </a:r>
          </a:p>
          <a:p>
            <a:r>
              <a:rPr lang="en-US" sz="1400" dirty="0">
                <a:solidFill>
                  <a:srgbClr val="000000"/>
                </a:solidFill>
                <a:latin typeface="Comic Sans MS" panose="030F0702030302020204" pitchFamily="66" charset="0"/>
              </a:rPr>
              <a:t> </a:t>
            </a:r>
            <a:r>
              <a:rPr lang="en-US" sz="1400" dirty="0" smtClean="0">
                <a:solidFill>
                  <a:srgbClr val="000000"/>
                </a:solidFill>
                <a:latin typeface="Comic Sans MS" panose="030F0702030302020204" pitchFamily="66" charset="0"/>
              </a:rPr>
              <a:t> Models</a:t>
            </a:r>
            <a:endParaRPr lang="en-US" sz="1400" dirty="0">
              <a:solidFill>
                <a:srgbClr val="000000"/>
              </a:solidFill>
              <a:latin typeface="Comic Sans MS" panose="030F0702030302020204" pitchFamily="66" charset="0"/>
            </a:endParaRPr>
          </a:p>
        </p:txBody>
      </p:sp>
      <p:sp>
        <p:nvSpPr>
          <p:cNvPr id="10" name="TextBox 9"/>
          <p:cNvSpPr txBox="1"/>
          <p:nvPr/>
        </p:nvSpPr>
        <p:spPr>
          <a:xfrm>
            <a:off x="7848600" y="3154002"/>
            <a:ext cx="1025234" cy="738664"/>
          </a:xfrm>
          <a:prstGeom prst="rect">
            <a:avLst/>
          </a:prstGeom>
          <a:noFill/>
          <a:ln>
            <a:solidFill>
              <a:schemeClr val="accent1"/>
            </a:solidFill>
          </a:ln>
        </p:spPr>
        <p:txBody>
          <a:bodyPr wrap="square" rtlCol="0">
            <a:spAutoFit/>
          </a:bodyPr>
          <a:lstStyle/>
          <a:p>
            <a:r>
              <a:rPr lang="en-US" sz="1400" dirty="0" smtClean="0">
                <a:solidFill>
                  <a:srgbClr val="000000"/>
                </a:solidFill>
                <a:latin typeface="Comic Sans MS" panose="030F0702030302020204" pitchFamily="66" charset="0"/>
              </a:rPr>
              <a:t> Stability </a:t>
            </a:r>
          </a:p>
          <a:p>
            <a:r>
              <a:rPr lang="en-US" sz="1400" dirty="0">
                <a:solidFill>
                  <a:srgbClr val="000000"/>
                </a:solidFill>
                <a:latin typeface="Comic Sans MS" panose="030F0702030302020204" pitchFamily="66" charset="0"/>
              </a:rPr>
              <a:t> </a:t>
            </a:r>
            <a:r>
              <a:rPr lang="en-US" sz="1400" dirty="0" smtClean="0">
                <a:solidFill>
                  <a:srgbClr val="000000"/>
                </a:solidFill>
                <a:latin typeface="Comic Sans MS" panose="030F0702030302020204" pitchFamily="66" charset="0"/>
              </a:rPr>
              <a:t>      &amp; </a:t>
            </a:r>
          </a:p>
          <a:p>
            <a:r>
              <a:rPr lang="en-US" sz="1400" dirty="0">
                <a:solidFill>
                  <a:srgbClr val="000000"/>
                </a:solidFill>
                <a:latin typeface="Comic Sans MS" panose="030F0702030302020204" pitchFamily="66" charset="0"/>
              </a:rPr>
              <a:t> </a:t>
            </a:r>
            <a:r>
              <a:rPr lang="en-US" sz="1400" dirty="0" smtClean="0">
                <a:solidFill>
                  <a:srgbClr val="000000"/>
                </a:solidFill>
                <a:latin typeface="Comic Sans MS" panose="030F0702030302020204" pitchFamily="66" charset="0"/>
              </a:rPr>
              <a:t>  Change </a:t>
            </a:r>
            <a:endParaRPr lang="en-US" sz="1400" dirty="0">
              <a:solidFill>
                <a:srgbClr val="000000"/>
              </a:solidFill>
              <a:latin typeface="Comic Sans MS" panose="030F0702030302020204" pitchFamily="66" charset="0"/>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3383" y="4114800"/>
            <a:ext cx="4197418" cy="211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557895" y="4673353"/>
            <a:ext cx="3429000" cy="707886"/>
          </a:xfrm>
          <a:prstGeom prst="rect">
            <a:avLst/>
          </a:prstGeom>
          <a:noFill/>
        </p:spPr>
        <p:txBody>
          <a:bodyPr wrap="square" rtlCol="0">
            <a:spAutoFit/>
          </a:bodyPr>
          <a:lstStyle/>
          <a:p>
            <a:pPr algn="ctr"/>
            <a:r>
              <a:rPr lang="en-US" sz="2000" b="1" dirty="0" smtClean="0">
                <a:solidFill>
                  <a:schemeClr val="bg1"/>
                </a:solidFill>
              </a:rPr>
              <a:t>How do these activities connect to the CCC’s?</a:t>
            </a:r>
            <a:endParaRPr lang="en-US" sz="2000" b="1" dirty="0">
              <a:solidFill>
                <a:schemeClr val="bg1"/>
              </a:solidFill>
            </a:endParaRPr>
          </a:p>
        </p:txBody>
      </p:sp>
    </p:spTree>
    <p:extLst>
      <p:ext uri="{BB962C8B-B14F-4D97-AF65-F5344CB8AC3E}">
        <p14:creationId xmlns:p14="http://schemas.microsoft.com/office/powerpoint/2010/main" val="26411402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s://attachment.outlook.office.net/owa/j3kjmaxwell@msn.com/service.svc/s/GetAttachmentThumbnail?id=AQMkADAwATIwMTAwAC0wMjMxLWFjOWItMDACLTAwCgBGAAADT7vC%2BXZBlUqWEOqW4ACJywcAlHEVVQMJukmf0EXiNe96vQAAAgEMAAAAlHEVVQMJukmf0EXiNe96vQABAPEVEgAAAAESABAAPPOjUyAsV0G58aGb6w40xg%3D%3D&amp;thumbnailType=2&amp;X-OWA-CANARY=E8XoWxoLVEa163dI02d8YCCSO-qZKtQYlo9HhEb5kXKjubNP6fBgndWJdHFz6bvTv6scc0DI5FQ.&amp;token=723e6782-12f0-45ea-929b-c9a65edc9535&amp;owa=outlook.live.com&amp;isc=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71" y="3276600"/>
            <a:ext cx="4902200" cy="367665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attachment.outlook.office.net/owa/j3kjmaxwell@msn.com/service.svc/s/GetAttachmentThumbnail?id=AQMkADAwATIwMTAwAC0wMjMxLWFjOWItMDACLTAwCgBGAAADT7vC%2BXZBlUqWEOqW4ACJywcAlHEVVQMJukmf0EXiNe96vQAAAgEMAAAAlHEVVQMJukmf0EXiNe96vQABAPEVEgAAAAESABAAIum4LBQgnUO20fUXS%2BW8Eg%3D%3D&amp;thumbnailType=2&amp;X-OWA-CANARY=2wn419XDzUmRRV6HUqBD1jDoCsSaKtQYZs2tGHwQfIJGMFkBYxivJT5wO2xvrEPZ-zOgwvDpzw4.&amp;token=db6bb24e-9d81-43dd-9c3b-8350a88c3875&amp;owa=outlook.live.com&amp;isc=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90" t="-167" r="-1390" b="-167"/>
          <a:stretch/>
        </p:blipFill>
        <p:spPr bwMode="auto">
          <a:xfrm rot="16200000">
            <a:off x="4648503" y="2546070"/>
            <a:ext cx="3853282" cy="513770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attachment.outlook.office.net/owa/j3kjmaxwell@msn.com/service.svc/s/GetAttachmentThumbnail?id=AQMkADAwATIwMTAwAC0wMjMxLWFjOWItMDACLTAwCgBGAAADT7vC%2BXZBlUqWEOqW4ACJywcAlHEVVQMJukmf0EXiNe96vQAAAgEMAAAAlHEVVQMJukmf0EXiNe96vQABAPEVEgAAAAESABAAjXxXn%2FymWU6Hmp1rhD7LDA%3D%3D&amp;thumbnailType=2&amp;X-OWA-CANARY=E8XoWxoLVEa163dI02d8YCCSO-qZKtQYlo9HhEb5kXKjubNP6fBgndWJdHFz6bvTv6scc0DI5FQ.&amp;token=723e6782-12f0-45ea-929b-c9a65edc9535&amp;owa=outlook.live.com&amp;isc=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561038">
            <a:off x="4654626" y="-1065837"/>
            <a:ext cx="4051587" cy="540211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attachment.outlook.office.net/owa/j3kjmaxwell@msn.com/service.svc/s/GetAttachmentThumbnail?id=AQMkADAwATIwMTAwAC0wMjMxLWFjOWItMDACLTAwCgBGAAADT7vC%2BXZBlUqWEOqW4ACJywcAlHEVVQMJukmf0EXiNe96vQAAAgEMAAAAlHEVVQMJukmf0EXiNe96vQABAPEVEgAAAAESABAAYRzI2mNCO02Dkfl%2BrxQu7A%3D%3D&amp;thumbnailType=2&amp;X-OWA-CANARY=ZrAJWhB2BEuT9PRBnB7iedDmEjWbKtQY1m_TzKG3hb2o1S9JMKV0eFbyENO8rGJO0g2Z4q4VvHI.&amp;token=f9771694-52ec-49d8-a927-0ad1b750f381&amp;owa=outlook.live.com&amp;isc=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8607" y="947256"/>
            <a:ext cx="1909539" cy="25460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rot="20738636">
            <a:off x="-145005" y="666249"/>
            <a:ext cx="3048814" cy="1058256"/>
          </a:xfrm>
        </p:spPr>
        <p:txBody>
          <a:bodyPr/>
          <a:lstStyle/>
          <a:p>
            <a:pPr algn="ctr"/>
            <a:r>
              <a:rPr lang="en-US" sz="3600" b="1" i="1" dirty="0" smtClean="0">
                <a:solidFill>
                  <a:srgbClr val="50EAE3"/>
                </a:solidFill>
              </a:rPr>
              <a:t>Sample  Connection pages</a:t>
            </a:r>
            <a:endParaRPr lang="en-US" sz="3600" b="1" i="1" dirty="0">
              <a:solidFill>
                <a:srgbClr val="50EAE3"/>
              </a:solidFill>
            </a:endParaRPr>
          </a:p>
        </p:txBody>
      </p:sp>
    </p:spTree>
    <p:extLst>
      <p:ext uri="{BB962C8B-B14F-4D97-AF65-F5344CB8AC3E}">
        <p14:creationId xmlns:p14="http://schemas.microsoft.com/office/powerpoint/2010/main" val="263452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descr="There Once Was a Sky Full of Stars"/>
          <p:cNvSpPr>
            <a:spLocks noChangeAspect="1" noChangeArrowheads="1"/>
          </p:cNvSpPr>
          <p:nvPr/>
        </p:nvSpPr>
        <p:spPr bwMode="auto">
          <a:xfrm>
            <a:off x="0" y="-685800"/>
            <a:ext cx="952500" cy="1428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data:image/jpeg;base64,/9j/4AAQSkZJRgABAQAAAQABAAD/2wBDABQODxIPDRQSEBIXFRQYHjIhHhwcHj0sLiQySUBMS0dARkVQWnNiUFVtVkVGZIhlbXd7gYKBTmCNl4x9lnN+gXz/2wBDARUXFx4aHjshITt8U0ZTfHx8fHx8fHx8fHx8fHx8fHx8fHx8fHx8fHx8fHx8fHx8fHx8fHx8fHx8fHx8fHx8fHz/wAARCAElANkDASIAAhEBAxEB/8QAGgAAAgMBAQAAAAAAAAAAAAAAAAECAwQGBf/EAEQQAAEDAgQDBAYFCAsBAQAAAAEAAhEDIQQSMUEFUWETInGRFTKBscHhFFShotEWIyUzNEKj8AYkNUNEUlNiZHKCkpP/xAAZAQEBAQEBAQAAAAAAAAAAAAABAAIDBAX/xAAhEQEBAQABBQEAAwEAAAAAAAAAARECAxIhMUFREyIycf/aAAwDAQACEQMRAD8AOIY3FUsbVYyqWtBECByWY8Sxk/r3eQT4n/aFbx+AWYNtK90kyeHzuXLl3Xy0+kcZb8+7yCDxHGR+vd5BUEtGiGNBmU5Pwd3L9aBxDGRJrujwCDxDGD+/dPgFUBoJgSi7WucBMWus5Pxrb+rPSGM/13D2BI8Rxn+u7yCzCUO1Wu2fjPff1o9JYyf17vIJ+ksYSSK7gOVvwWdoi5RcA8z9iu2fi7uX60ekcbtXd5BRPEsYP8Q7yCzuOQwDtFlCbyrtn4e6/rSeJ436w7yCPSmN+sO8h+Cy6hKJ0CzZG5b+tfpTG/WHeQR6Uxv1h3kFkJJMuMk80FxIAJkBWT8O39a/SmN/13eQR6Uxn1h3kFj3R0Tk/Gdv62elMb9Yd5BHpTG/WHeQWSIvMR1Sn7VZx/FvL9bPSmN/13eQR6Txs3xDh7AseqLk7knROcVvL9bPSmN+sO8gn6TxoEmu7yCxaSCDOngUpJsjOJ3l+t3pTGf67vIIHFMZP7Q7yCwgi5mFIghxBFwrOK3l+tvpPGZoGIcRNjAuupXFAmWgmwOi7VcOtJMd+jbd1zfER+kKxLSQCJ8lkynxWviE+kKwmxI9yqAi5C7y+Hk5T+1VhskaA+9SylpvMhMm4jZRc4nx3SvEBN1F0zdSAAJvKZnZS9oEyICC0ky6BA81JwACrgulLJl0qJJSNlHMlSD3JyQQLGJiQlmJ18kgs2unGC4QCRoYRGl7IIuYkjmsN4Ce6BayWW07aJjzCSlg00QR1Qjluo4joURMx9qmZOswBukpYjYHeE8pAB5pkXujaVBGDzQBO6kADawJ3KYMRog4gW2hAEKzIXOgCSeSgmKm2czQV2y4htiCu3XHrX07dGe3PcRI+nVbXnX2BZyRaCtOPA+n1Z0n4BZHW8V34+nl5e6TnXKTdIhSEARlvzUSTK05pgAhSEXvCg4gaKIN9YEawjGtkB1MqJIB1Q4tDTuVWHfglqB14NjKWUjYj2IkiwJurjiczqJcXHsosTMkGVi2tyRSAI6+CDI2IVlSv2rWgMDcribWmY/BWYnEitXFVrXAZpgmYvKtqxQWnMRPW4iUi0jUEclfXxfbvaXMjK4mJ5qOKrDEVs3eEk2J0RtKkCSI12TOsnVB5ohKJ2pgkjqlAupXCUoxAkE3si2XQz8EkEjKABfmlCAE9uSWpEAnklMn8FahpdO/JF4nZLS26CkXDUWtz3USZO09An+KSWRuIC7dcT6rmkG+tl2y4dX49HS+uf4j+21fEe5ZcsOvrN5V/Ej/AF+tyBHuWYmBInxXo4zw8nK+asIGygdZP2KIdJklIukm8AmYlaxi0GSI2CjNlKbGCouFyBotQYi8kxv0UBpHPdNxkgJEQbLHJ14kCWmxjYoMTaY2SWrEMpNpEsDbOAa4PkvB5jb5rDbMASYFydAhaKtOiKRdTdDmhogu1JFyP5sk9jBSBa1ug72e5O4hWrFVtEZTqNrq+qymMPTdTEuIBccwsfP4KgmwGyZVYSe6LboMJCzD1hQqh5ptqD/K7QqBcDENgyVC17aIk66fFBE9LIj7E4O+iDqYi50QkZLdCgaShER4qIuRKAQHCe8OUoGY6XGqBdSE+aWyBcxaUQrRiW7Zj2LtlxAgOHjuu3XHq/HfpfXN8SMY+sbHvD3BYi661cUk8QxEAw0ibaWCxEr0cbMeXlxu1YXAi1ugUSbaqAJMynMrUrPbUgbwUi8kREK4YWo5me0GLk7RM+EKvsXuoGsPUBjr/OiO5rsQ0jkdYSzAzM36q36O/sO2JGWJsCd410CqYx1R7WtEucYAWd1rMR3spAkZbNt018VJ9I0qrqb4kbi4PKFNmHe+magIgTYAnadhb2q8JV+42xGt+aNwNVaKD3UO1FmCZk72/EKPYvNHtJGQdd+StiQBsjRTpMNSoGNI71phM0jnIBBytk2I08QnZEgToRYgfaguJBEkgmTO6sFJ2aLTkz+yJSbRc9r3tAIYJN7qRMY+s/LTZLjo1qjGVxDhBGoU6NepQeKlJ+Vw3CiSXOL3d4kyZVgtBfPSNEAtDC0tBJuHbhRn2pgSY3KcRE5iJ2EBKfanASMi1/BBL93UROiWqZIgWIO6BzhZIJnXVCEzAAiZ3Sg31rDddsuKFiNttV2q4dX479L65Xip/SNaAZzXPsELKXSSSJJ3Wri1uI1xbUe4LK05TaF14zw5cvYiDBgdUk7REX8U2tJIABJOwW2Eu2q5cuc5cpbHQ3ISFaoG5Q85YiNo8FGbab6oJGXT2osWpipU7MsBAbF7DSeaQe4P7QGHcwoDxgJymRWm97nxncXECJKk2q+m0hroHgJ81Cd0eKkkKrmtADjabRsVFry0QbiZI5ogjVpR8FYgxxY7MDBHJSZUdTMssYj+Ruo2F4B8UCCDPsTiTFd/aOqF8OIj1RB2iNIhArVA4uBAJEHuiCPDRV7GE45yjItocZdMzNzaLoDok76ogXkmfelCQJlHQIN4tHxShBBumbmZnxQTPIKUNJOjbWQVZ3T8JiE4k2smAYkCw1KsWoxZMgmJvITHXROAmwS6jEOg2IOi7VcVvZdqvP1fj0dL65big/SNf/sPcFlgknmtvEgDxDEd4Ni997CyxG69Enhwt8gKQ/yzAOqVs24B80jutSMWlJyxNuSR8JUxTc/QJOpubqIVqIWvaeSRQRBWilhKtVoMNaDpnIE+CKdUOAHqmRsYV9fEiqxwAcMxBgukNtEBPEYWth2jtAC0m0G0qgiTyvtsjNMq7E4jtyyCcoaLHYxCqYxzzFNpcdYAlDm5HBzZLZOUkawvSwv9WwFXEH136H3K9QWvL+xP7Ujzla6OBfVw7arHAEuMzYADdXpayHVMlzrkydFrbRwY7r8U4u3LW2TxOBNKkKtJ/aU+e4VKtW8PAp4KvVIk3HkPmsVLD1K2Y0WFwatFGq/DYSWODTUfabiALrfhHubgu2qmSQXcvBHoeniuBk5hBm8jdINLiAJLjopVarqr3Pdq4zZehhBTwdJtXEHvPuxsSQOaadYquErUaYfUpkA25qgDovc4m4fQjcXIheKBYiY+KopdKxJMEDYK5mKqMwzqDYyPIJtdVusRaLeKjPkEryIIuiJNtUBxSCLTDtPtXaLi4gyNF2i8/V+PR0vrl+KX4jX6uHuCykwCLHrC18Uj0hW0Nx7ljXrk2R5LctE2IgXQYi0k7qUlxlovyASN5MzunBrRR7ZuHdWbGQHKTN5VFSo6oZcSlMwlYErPbh7taOH0W18W0OHdHeIUMUHjFVM85sx8kYascPXbUiQNR0XrYrC08bTD2EZ47rufQotyp5L676lJlJ5kMJIJ18FClSqVTFNjnHoEqlN9J+R7crhrKGVHMBALsp1DXRPJOfi1rp4Amo1lWsxrj+6O8Vpx9ZmHbToNpNqQJAdoPYqOD081Z9Q6NH2lUY9/aYyoSbA5R7FnNqVVapqvzOAB07ogK6vii/D06FMFjWi/UooYenWpjLVis50Bkbc1trOocOY1tNgdVImXJpeYKdQ6MeeoBXq8NDnYN9Oo06kQRsQsbuI4gvkP7vKAFv4dWqV6TzVdmIdErN9KvNxwyPZRF+yYB7dSt2POThtNo3yj7F52KdmxNUkXLiFtc76bw9racGrTIlu5iyky4KiypUdUqXp0xmd8Aqq9Z1eqaj9TtyHJepSwjxw51MECo+5/D7F5v0SvJmjUkaDLr7U6oqc9z/WJMC0nQJA6rTT4biX6sDB/uMKyrwurTpueHNfluQNYVp2MKSkBJHRNzdYuOcaoaLKYm8HmmYcbCAkZUsxuNG7gKSPKea7RcYIJHvXZrh1fjv0vrl+Kf2jW8fgFlaMx1AWviYniVZog3HTYLGOei9nH/MeLl/qgSNDCNkaKQ3EXWgTMoeC4S0GSOatJFSoRTYW5nQ1ovF9JVXWVr4aB9MYDGhIv0Wb+mVZisNh8NQbnzOqkWgxPyVGDxbsM+NaZ1b+CnxMk4x0zYCFkOipNnka9vEUKeNw4c0jNHcd8F4bgWktIuDcL0OE1iKrqJuCJHiipRaK9XFVf1Qd3W/5z+CxPFwr8BGH7OgYzvaXu+A8l5dZrhXqAgzmM+an27zie3dd8yIV76+Fru7So2oypvkggpywq+HHJjaea0yPsV/FmOFZlQTBblnqqPpNOl+z0cp/zvufZstNPiTH08mKpZuZAsfYi7up5hBBIcCI1Xs8JplmGLnCM7pHgsj8RgmGaWGLna94296lQ4k5hearS6dADEIu0sdeO3cZLjmMz4qv+YWmu+jXc3saRY9xl1yZlGKoMw5YyZqRL+Q5BMOrMLjn4ZpY5ocwXiYIV54tPq0T7XLzrvNzJ80ObBi6u2BrfxPEEAt7NoPIXC3U8SX8PNaoADlI8V5dDDPxDyfVYPWedAFZjMQ2owUaAijT+8jAyCesJgwZAggoDiDa6HEuMkkkreHS1QB0QJ1Ug0Z8heIn1tkUykPWGy7JcaPWsdF2S83W+PT0frl+JieI1p/zD3BZI3WzihHpCuOo9wWRevj6jx8v9Ub8wgJe9B1vcrQNXuqU6dWm/Dgy0Cc25VA0Jg26JiSCYsN9gqxPTxVIY6k2thzLwILZXmmlUD8pY4HlBSZUdTdLHEHmDCtfi65sK7yIveFmSxLKJ+hE1Hj86RDWcupVNfEVMQ6ah8BsFWTJJM+03SIjW/grPqDjmMgADom7QW2V5wdQCe6RzlL6JUD4tIAdMq2HKo8d0RM7wtDcLUcwOEetBvoQkzCuzwRMEgiY+32hWw+VINjPuRCtdTqUmZxAa4ZSQdZCquAdlLWnA5W4ymahsNJ5rbisAa1U1abwCdnLyiZN9dUZjlAOwWbKNazw9zCM9ekz/ANIJwtIEZnVzyHdCyMOUnutdbfbqjaSbSrCtq4mpWZlgMpj91tgFSGuLgBMzClqLACOiLTfTkn0sQIhOBpHtTN5IBIHuSAlIMC19EyLjbxUdkxFrIIaCTz5rsVx7bOBi2y7BebrfHq6P1zvEqBdiMTWzsGVwGUm5tssBBidlq4n/AGhW8R7gssbkSLr08fTy8/ZQgggkEQetk2mHEkA25lBM3vm3K0yZJcCNBAkDQxuo2j4I5Rsj4qQm0ETynZN0yM0aDRAJGhiCiDAc7R2/NSBMElohptBvZKLxumLwDulN73UmgHDuPquF0j9HF2mpI5mJVIna/NHjJus41q4mhnEZiySSN0j2ADg3OXbTpKp9qYaXEBoM7g804NXH6OQbOsIBFgSqXRcMnLO+sJE+Sk0iRmkt5Aq9L2hopNkkAx7TCZa4G7TfprGqj7lbq9ND8O1mGZWNRpLye6NQqWgSRE2+1LpOqmwC5mSNlncjX0hMkWgpFxLYJmNJ2QXE2IAOlkyIBKkXgYCMpB71iRN90rI2MnRIKbp6AG2qALEki2x3RECCCD4KSTAS4HLImIXXrj2i4XYLzdf49PQ+ua4sMvEKokGYNtrLFZa+J/2hW8fgFmuQBAt0Xp4+o8vO/wBqViRmtzgIHqkRJtedEJtGl/WMG6uVyauM7rhNyg94T7YSVhzQKcyAbAc1DKnRYQOV0wD4iUw2XANEk7JhndJ25pfYiXTymEbWiChOLI11SyVtN07RHXmm0OMNbeTpO6bTDXAtBnfkooyAQSM3imGy0G0TGt0tJj3oa0E3ICloidbKTIa4tIv7ku8ABlAm4J3Q2SfZYrNpkGY3gkbaqI852TMfYhpgaHxUvfkyAO9BnSCnlhpMQDf7UniAJJJNypMI7F4M7Qucdai3abgbKx4kuJjkPAIoiHwR1UXtmSTfotVmekSW5WwNeiQBFo1ugNkwFbUYQ8k6K+hXl7okp2J3lEjkgGAYtIvC0zoAuPFdeuRaDIuuuXn63x6uh9czxMfpGsDbvD3BZSACQDImxha+Jj+v1vH4LO8y1rTtYL0S5I8vKbyqAANyQAp4s0SKbaDjMd6dj/MKJYHNMltrm6zGm51TKPMrj1LXfpcZGhlQOAB1G8ILxIbF/cqabIdBNiLxyUq+U5QO7HmicrIbxlq4S9xJMMGntQWi8FtuqxgueQC45dJWlmHy6k+1XDlRz4SnMtiBEzMIuCpWAtOaUtfavQ8pWLTczIiNEATFwmBckQhoEgO0nZR0riRFuqmA1mpzHayWh6SpesZ0k7BFvgybUM4JuyymIlwAkEbKVRuWIaB1KlRuW2AIkfYucvh1s8qCIJGke9AOzSZUi3Ke8Rb2qQPdBA1O6by8jt8I5YgRYjQptLRTfa4I1VpJDYJuLhBBDAe6C66jipo/NuIsRvrZQDDKuNmgBo72t1ExAhsjxVL5GeEQBmG5KnVzPqOyyfC6g1zLm5OzRclI4iuPVa4BYvPPTpOnvtNzSyJpnyKVtxB8IUW46s2zjM81ezFNf6zB4I/lP8Kthg90xK6tc52VN/qCDyC6Nc+py7sdelw7dc7xL9uq+I9wWOsGutAErXxAj6fW6H4BYahlwAMyF33+rzyf2VdnUaTAOlvBVkuzd611Y7MRfaygKhbYErjXeDvulrS4hNgIkGmXzaVA1DETEm6bSXd1oJQU+8xpaHgEX0ToU+0qQ50+1Vmk4GCALwTyVtN9KkTckjdu6Z7F3Goho1E25quWu0iyi2qKrgGAz1UnNA3k8l27vxw7f1MC4Dbk8lEktPWYSae9lgl3TkkR32iDJ0tqnuZ/jWTFk2mdxAVNRxaY6K5lF7m6Ae1F5RqccDnNLvneE6b8lQATBtyhLsagJkZepVJqENMidgFmemva3E5hUc1gMpNIZlDgWmJM7JYkuq0KdRpNhlMFRa+oHva6HMaYh2izt1rJi4aWIk6W0U6xktBEQLjko0G9oWlkOaDfpChUqD6TkBE5o1la1jtWVnBuRsx3VWxwc7Ibh1jKWLLnVXAOsLQq+9T1vzsjfLc4zF1EAdpIiBsoh88lOqA6k6oLZmifOFTTADczvZ1WtZxY5oNnXHJUVGGn3mzlWgEmSUnkuEHlCOXHTx5dpYWsZEGy61cXQBbUI5FdovNXqjmOJmOIVzA159AsTngwRJi5V/Fy30nXAm5v5BY2lwkTF117q49s9p9oHWOsQICi9giTPjNkZTJLoEWUhUaGBpbPPmg/8UEEwAEZz5K0PkxH2KogDfVZaWNcHANcHHwSe1gJLTvoqpISToxrpk0wD3YO83TZmqOPeyjdyySQpiq891pdHILXdcZ7ZrcCxjYpiw5m/ipuBxGFIa3vAyLWVdLLSaG5QXnWbpvxThZrS7YHkUSm8dnhAYd7XMNTLlbBIm6MPiJq1Gkxmu2TupV3GoySL9FiLb2Rq7f1tdULHEknPq1vVZO0JInbmp4e1ZpItKqs1x3AKZTZ5bcM8Oa9omTEA7mVViCRW1EN57qoOeRIJEXAC0YiamH7cWeO678UzzGcyp4Iu7WZkHVKnIxPdbmOYn4qjDS17KgNiY9v8wtQJGOgk6GFexfDO+uTVcWzJM21VRvrJPPmirGd0aT5qTbNv4hR+NFCDhH59AbnpyVBqFz8wsNhyVxhuBH+50rI7SQVrcZk1uBm/O6ZgTv1WWlWhuUzMqb64m0p7oz206d6ryNyuyXHUBAB3JldivPfb0z05XirWVOI12z3pEeMBeeGkiBPOy9DigniOII1BB16BZIFN/dcHCOYXRhU9rteeyWUm+6lHevqm+AQ0GREoMQeS3aCqpVz3NiJVJ1spGp0WNe8B5IbvCgFZQIFZubSboTVSawn83SDRGrxmK0AO0zEDpb3KbWCC0CIUg2NRKQoczLOWJO5SphzAQx0TqFpLQRdVPpkNJGqlKz1SGMIm/JZVZVLiSCoQY0Q1FmH/WjS3NOvS/OSNCo05BkGFf3XjK462TKLPrFJm1lYys4EB4lm45or4d2HIOYOadwqxDpBT6Zl2NPZ9k3M0zTzBzVc4xiXO/2FZsO+WOpOu0i3RaargC925C1rNjGR+cnQTupuIaWttoqiO+ZVgp5nhpRCuxBimxvQLOWggqzEHM/oFRJEpo4lOVSaJeBuVCZK04enAzHdZbaGC7YXWrlsM3NVBOgK6lc66RxvGCfSmIH+4e4LIy5utfGB+k8R/wBvgFlptGZw3grbniwy9sNnM0XKVSGt7puQJVYzbSEVf1hHKyrVIhYo0RMoQRKAhAlSasNXd2rWuqZRzK3OfXpm4a4c148kFSDjtZLNj189Z+gY3rqrWNcGw4yecQvHp16lJwcHExsSvZp1A+kx4sHCQtTyzyuIdg0OJgHpCpxNANbmAMFaw4HcqFdzWMio7Lyuiwzk80d3VRL5PdUKr87zlmCbKdNhbc6o9N/6bGUgaeV/eHJZ62DHrUifBTbVIsVPtQDKt0duMgo1mOB7M2Km6sAwggh3ULW17To6E3MY+WubIKljy5vIVtOr3jOsQrjg2H1XkIGCaHT2hI8E6MZajiXSoAEmAJPRb24ak0iZceRVohohgAHQKXpipUHEy4QOW61hhIUi4yd0jDttVlqL6LMgzPNpXSLjKudrgC50bLs1clwl8647jH9qYj/t8AsQJBkLbxdoPFMRf94e4LJlGxTg1Ekm8pEyZKnlHNHZzurFquExKmKTtgpCi/UwPaqRWq4RlV/Yg/vX6JOpOG0+C1jPczkGU7q0siNUZFdp7lUSV6bMaOxZTZTzPGw5LzyIW7hcdpUH+1U8M3zFdTFV793I3TTRNmErV3AveL7kyVoxNOXXa5wdsP58FbhaZZRaHCHBODfHhkqYZtBwDZNtSqibrZjbBpJWC83XOu0vhNNIBSKiLi4VjKgcIJuqXOgJNmVelmtQcEu0AiwVIkpwjV2p9p0SzwFGCokJ1YmH5jdS9qovKsDzF1aMWFmYRrK61ceHGQuwRTJjycXwMYrE1K3b5c5mMkx9qp/JwfWf4fzQhXdV2wvybH1r+H80x/RwDTE/w/mhCu6rth/k9/yv4fzR+T5+tfw/mhCu6rtg/J//AJX8P5p+gD9bP/x80IV3UdsH5Pk/4o//AJ/NL8nv+V/D+aEK7quyEf6Og64n+H81ZhuAjD1c/wBILrRGSPihCu6rtjT6N0/O/d+aY4aB/ez/AOUIV3VdnFRW4N2zp+kRyGT5qn8nh9Z/h/NCEbTkiQ4CB/iPufNHoEfWPufNCFaR6AbH7Qf/AI+aBwAD/EE/+PmhCtSQ4GB/f/c+afoRtvz/ANz5oQrUfoVt/wA9935qJ4ED/f8A3PmhCtSB/o+D/ifufNP0APrP3PmhCtQ9Aj6z9z5r2UIUn//Z"/>
          <p:cNvSpPr>
            <a:spLocks noChangeAspect="1" noChangeArrowheads="1"/>
          </p:cNvSpPr>
          <p:nvPr/>
        </p:nvSpPr>
        <p:spPr bwMode="auto">
          <a:xfrm>
            <a:off x="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8" name="Picture 12" descr="https://images-na.ssl-images-amazon.com/images/I/51FNhAXisWL._SX367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4057077" cy="5486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348022" y="2514600"/>
            <a:ext cx="4553524" cy="2585323"/>
          </a:xfrm>
          <a:prstGeom prst="rect">
            <a:avLst/>
          </a:prstGeom>
          <a:noFill/>
        </p:spPr>
        <p:txBody>
          <a:bodyPr wrap="square" rtlCol="0">
            <a:spAutoFit/>
          </a:bodyPr>
          <a:lstStyle/>
          <a:p>
            <a:r>
              <a:rPr lang="en-US" sz="3600" dirty="0" smtClean="0">
                <a:latin typeface="Comic Sans MS" panose="030F0702030302020204" pitchFamily="66" charset="0"/>
              </a:rPr>
              <a:t>Words by </a:t>
            </a:r>
          </a:p>
          <a:p>
            <a:r>
              <a:rPr lang="en-US" sz="3600" dirty="0">
                <a:latin typeface="Comic Sans MS" panose="030F0702030302020204" pitchFamily="66" charset="0"/>
              </a:rPr>
              <a:t> </a:t>
            </a:r>
            <a:r>
              <a:rPr lang="en-US" sz="3600" dirty="0" smtClean="0">
                <a:latin typeface="Comic Sans MS" panose="030F0702030302020204" pitchFamily="66" charset="0"/>
              </a:rPr>
              <a:t>         Bob </a:t>
            </a:r>
            <a:r>
              <a:rPr lang="en-US" sz="3600" dirty="0" err="1" smtClean="0">
                <a:latin typeface="Comic Sans MS" panose="030F0702030302020204" pitchFamily="66" charset="0"/>
              </a:rPr>
              <a:t>Crelin</a:t>
            </a:r>
            <a:endParaRPr lang="en-US" sz="3600" dirty="0" smtClean="0">
              <a:latin typeface="Comic Sans MS" panose="030F0702030302020204" pitchFamily="66" charset="0"/>
            </a:endParaRPr>
          </a:p>
          <a:p>
            <a:endParaRPr lang="en-US" dirty="0" smtClean="0">
              <a:latin typeface="Comic Sans MS" panose="030F0702030302020204" pitchFamily="66" charset="0"/>
            </a:endParaRPr>
          </a:p>
          <a:p>
            <a:r>
              <a:rPr lang="en-US" sz="3600" dirty="0" smtClean="0">
                <a:latin typeface="Comic Sans MS" panose="030F0702030302020204" pitchFamily="66" charset="0"/>
              </a:rPr>
              <a:t>Pictured by </a:t>
            </a:r>
          </a:p>
          <a:p>
            <a:r>
              <a:rPr lang="en-US" sz="3600" dirty="0">
                <a:latin typeface="Comic Sans MS" panose="030F0702030302020204" pitchFamily="66" charset="0"/>
              </a:rPr>
              <a:t> </a:t>
            </a:r>
            <a:r>
              <a:rPr lang="en-US" sz="3600" dirty="0" smtClean="0">
                <a:latin typeface="Comic Sans MS" panose="030F0702030302020204" pitchFamily="66" charset="0"/>
              </a:rPr>
              <a:t>          Amie </a:t>
            </a:r>
            <a:r>
              <a:rPr lang="en-US" sz="3600" dirty="0" err="1" smtClean="0">
                <a:latin typeface="Comic Sans MS" panose="030F0702030302020204" pitchFamily="66" charset="0"/>
              </a:rPr>
              <a:t>Ziner</a:t>
            </a:r>
            <a:endParaRPr lang="en-US" sz="3600" dirty="0">
              <a:latin typeface="Comic Sans MS" panose="030F0702030302020204" pitchFamily="66" charset="0"/>
            </a:endParaRPr>
          </a:p>
        </p:txBody>
      </p:sp>
      <p:sp>
        <p:nvSpPr>
          <p:cNvPr id="2" name="Rectangle 1"/>
          <p:cNvSpPr/>
          <p:nvPr/>
        </p:nvSpPr>
        <p:spPr>
          <a:xfrm>
            <a:off x="1066800" y="6019800"/>
            <a:ext cx="6324600" cy="646331"/>
          </a:xfrm>
          <a:prstGeom prst="rect">
            <a:avLst/>
          </a:prstGeom>
        </p:spPr>
        <p:txBody>
          <a:bodyPr wrap="square">
            <a:spAutoFit/>
          </a:bodyPr>
          <a:lstStyle/>
          <a:p>
            <a:r>
              <a:rPr lang="en-US" dirty="0"/>
              <a:t> </a:t>
            </a:r>
            <a:r>
              <a:rPr lang="en-US" dirty="0">
                <a:hlinkClick r:id="rId3"/>
              </a:rPr>
              <a:t>https://www.facebook.com/300736727031/videos/1382214754220</a:t>
            </a:r>
            <a:r>
              <a:rPr lang="en-US" dirty="0" smtClean="0">
                <a:hlinkClick r:id="rId3"/>
              </a:rPr>
              <a:t>/</a:t>
            </a:r>
            <a:endParaRPr lang="en-US" dirty="0" smtClean="0"/>
          </a:p>
          <a:p>
            <a:endParaRPr lang="en-US" dirty="0"/>
          </a:p>
        </p:txBody>
      </p:sp>
    </p:spTree>
    <p:extLst>
      <p:ext uri="{BB962C8B-B14F-4D97-AF65-F5344CB8AC3E}">
        <p14:creationId xmlns:p14="http://schemas.microsoft.com/office/powerpoint/2010/main" val="114983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924800" cy="1143000"/>
          </a:xfrm>
        </p:spPr>
        <p:txBody>
          <a:bodyPr/>
          <a:lstStyle/>
          <a:p>
            <a:pPr algn="ctr"/>
            <a:r>
              <a:rPr lang="en-US" sz="3600" b="1" dirty="0" smtClean="0">
                <a:latin typeface="Comic Sans MS" panose="030F0702030302020204" pitchFamily="66" charset="0"/>
              </a:rPr>
              <a:t/>
            </a:r>
            <a:br>
              <a:rPr lang="en-US" sz="3600" b="1" dirty="0" smtClean="0">
                <a:latin typeface="Comic Sans MS" panose="030F0702030302020204" pitchFamily="66" charset="0"/>
              </a:rPr>
            </a:br>
            <a:r>
              <a:rPr lang="en-US" sz="3600" b="1" dirty="0" smtClean="0">
                <a:latin typeface="Comic Sans MS" panose="030F0702030302020204" pitchFamily="66" charset="0"/>
              </a:rPr>
              <a:t>Light Pollution Challenge</a:t>
            </a:r>
            <a:endParaRPr lang="en-US" sz="3600" b="1" dirty="0">
              <a:latin typeface="Comic Sans MS" panose="030F0702030302020204" pitchFamily="66" charset="0"/>
            </a:endParaRPr>
          </a:p>
        </p:txBody>
      </p:sp>
    </p:spTree>
    <p:extLst>
      <p:ext uri="{BB962C8B-B14F-4D97-AF65-F5344CB8AC3E}">
        <p14:creationId xmlns:p14="http://schemas.microsoft.com/office/powerpoint/2010/main" val="23981672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07" t="-676" r="-20707" b="-676"/>
          <a:stretch/>
        </p:blipFill>
        <p:spPr bwMode="auto">
          <a:xfrm>
            <a:off x="-1828800" y="-62345"/>
            <a:ext cx="1280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p:txBody>
          <a:bodyPr>
            <a:normAutofit/>
          </a:bodyPr>
          <a:lstStyle/>
          <a:p>
            <a:r>
              <a:rPr lang="en-US" sz="6600" b="1" dirty="0" smtClean="0">
                <a:solidFill>
                  <a:schemeClr val="bg1"/>
                </a:solidFill>
              </a:rPr>
              <a:t>LIGHT POLLUTION</a:t>
            </a:r>
            <a:endParaRPr lang="en-US" sz="6600" b="1" dirty="0">
              <a:solidFill>
                <a:schemeClr val="bg1"/>
              </a:solidFill>
            </a:endParaRPr>
          </a:p>
        </p:txBody>
      </p:sp>
      <p:sp>
        <p:nvSpPr>
          <p:cNvPr id="3" name="Subtitle 2"/>
          <p:cNvSpPr>
            <a:spLocks noGrp="1"/>
          </p:cNvSpPr>
          <p:nvPr>
            <p:ph type="subTitle" idx="1"/>
          </p:nvPr>
        </p:nvSpPr>
        <p:spPr/>
        <p:txBody>
          <a:bodyPr>
            <a:normAutofit/>
          </a:bodyPr>
          <a:lstStyle/>
          <a:p>
            <a:r>
              <a:rPr lang="en-US" sz="5400" b="1" dirty="0" smtClean="0"/>
              <a:t>Shielding the Problem</a:t>
            </a:r>
            <a:endParaRPr lang="en-US" sz="5400" b="1" dirty="0"/>
          </a:p>
        </p:txBody>
      </p:sp>
    </p:spTree>
    <p:extLst>
      <p:ext uri="{BB962C8B-B14F-4D97-AF65-F5344CB8AC3E}">
        <p14:creationId xmlns:p14="http://schemas.microsoft.com/office/powerpoint/2010/main" val="36878033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4763"/>
            <a:ext cx="128031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2544762"/>
          </a:xfrm>
        </p:spPr>
        <p:txBody>
          <a:bodyPr/>
          <a:lstStyle/>
          <a:p>
            <a:r>
              <a:rPr lang="en-US" sz="6600" dirty="0" smtClean="0">
                <a:solidFill>
                  <a:schemeClr val="bg1"/>
                </a:solidFill>
              </a:rPr>
              <a:t>What is Light Pollution</a:t>
            </a:r>
            <a:r>
              <a:rPr lang="en-US" dirty="0" smtClean="0">
                <a:solidFill>
                  <a:schemeClr val="bg1"/>
                </a:solidFill>
              </a:rPr>
              <a:t>?</a:t>
            </a:r>
            <a:endParaRPr lang="en-US" dirty="0">
              <a:solidFill>
                <a:schemeClr val="bg1"/>
              </a:solidFill>
            </a:endParaRPr>
          </a:p>
        </p:txBody>
      </p:sp>
      <p:sp>
        <p:nvSpPr>
          <p:cNvPr id="3" name="Content Placeholder 2"/>
          <p:cNvSpPr>
            <a:spLocks noGrp="1"/>
          </p:cNvSpPr>
          <p:nvPr>
            <p:ph idx="1"/>
          </p:nvPr>
        </p:nvSpPr>
        <p:spPr>
          <a:xfrm>
            <a:off x="457994" y="3200400"/>
            <a:ext cx="8229600" cy="3048000"/>
          </a:xfrm>
        </p:spPr>
        <p:txBody>
          <a:bodyPr>
            <a:normAutofit/>
          </a:bodyPr>
          <a:lstStyle/>
          <a:p>
            <a:r>
              <a:rPr lang="en-US" sz="4800" dirty="0" smtClean="0">
                <a:solidFill>
                  <a:schemeClr val="bg1"/>
                </a:solidFill>
              </a:rPr>
              <a:t>Wasted artificial light that performs no function and/or goes where it’s not supposed to go.</a:t>
            </a:r>
            <a:endParaRPr lang="en-US" sz="4800" dirty="0">
              <a:solidFill>
                <a:schemeClr val="bg1"/>
              </a:solidFill>
            </a:endParaRPr>
          </a:p>
        </p:txBody>
      </p:sp>
    </p:spTree>
    <p:extLst>
      <p:ext uri="{BB962C8B-B14F-4D97-AF65-F5344CB8AC3E}">
        <p14:creationId xmlns:p14="http://schemas.microsoft.com/office/powerpoint/2010/main" val="41118373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27" descr="C:\My Documents\COMPLETE New Slide Sets\A2_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252788"/>
            <a:ext cx="49530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chemeClr val="accent1">
              <a:lumMod val="50000"/>
            </a:schemeClr>
          </a:solidFill>
        </p:spPr>
        <p:txBody>
          <a:bodyPr>
            <a:normAutofit/>
          </a:bodyPr>
          <a:lstStyle/>
          <a:p>
            <a:r>
              <a:rPr lang="en-US" sz="6000" b="1" dirty="0" smtClean="0">
                <a:solidFill>
                  <a:schemeClr val="bg1"/>
                </a:solidFill>
                <a:latin typeface="Britannic Bold" panose="020B0903060703020204" pitchFamily="34" charset="0"/>
              </a:rPr>
              <a:t>Glare</a:t>
            </a:r>
            <a:endParaRPr lang="en-US" sz="6000" b="1" dirty="0">
              <a:solidFill>
                <a:schemeClr val="bg1"/>
              </a:solidFill>
              <a:latin typeface="Britannic Bold" panose="020B0903060703020204" pitchFamily="34" charset="0"/>
            </a:endParaRPr>
          </a:p>
        </p:txBody>
      </p:sp>
      <p:sp>
        <p:nvSpPr>
          <p:cNvPr id="4" name="TextBox 3"/>
          <p:cNvSpPr txBox="1"/>
          <p:nvPr/>
        </p:nvSpPr>
        <p:spPr>
          <a:xfrm>
            <a:off x="531779" y="1701863"/>
            <a:ext cx="8153400" cy="769441"/>
          </a:xfrm>
          <a:prstGeom prst="rect">
            <a:avLst/>
          </a:prstGeom>
          <a:noFill/>
        </p:spPr>
        <p:txBody>
          <a:bodyPr wrap="square" rtlCol="0">
            <a:spAutoFit/>
          </a:bodyPr>
          <a:lstStyle/>
          <a:p>
            <a:pPr algn="ctr"/>
            <a:r>
              <a:rPr lang="en-US" sz="4400" b="1" dirty="0" smtClean="0">
                <a:solidFill>
                  <a:prstClr val="black"/>
                </a:solidFill>
              </a:rPr>
              <a:t>Too much background light.</a:t>
            </a:r>
            <a:endParaRPr lang="en-US" sz="4400" b="1" dirty="0">
              <a:solidFill>
                <a:prstClr val="black"/>
              </a:solidFill>
            </a:endParaRPr>
          </a:p>
        </p:txBody>
      </p:sp>
      <p:pic>
        <p:nvPicPr>
          <p:cNvPr id="6" name="Picture 2051" descr="C:\My Documents\COMPLETE New Slide Sets\A2_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 y="2492086"/>
            <a:ext cx="4618704" cy="322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33567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792162"/>
          </a:xfrm>
        </p:spPr>
        <p:txBody>
          <a:bodyPr/>
          <a:lstStyle/>
          <a:p>
            <a:r>
              <a:rPr lang="en-US" dirty="0" smtClean="0">
                <a:latin typeface="Californian FB" panose="0207040306080B030204" pitchFamily="18" charset="0"/>
              </a:rPr>
              <a:t>YOUR STEMAZING LEADERS</a:t>
            </a:r>
            <a:endParaRPr lang="en-US" dirty="0">
              <a:latin typeface="Californian FB" panose="0207040306080B030204" pitchFamily="18" charset="0"/>
            </a:endParaRPr>
          </a:p>
        </p:txBody>
      </p:sp>
      <p:sp>
        <p:nvSpPr>
          <p:cNvPr id="3" name="Content Placeholder 2"/>
          <p:cNvSpPr>
            <a:spLocks noGrp="1"/>
          </p:cNvSpPr>
          <p:nvPr>
            <p:ph sz="quarter" idx="13"/>
          </p:nvPr>
        </p:nvSpPr>
        <p:spPr>
          <a:xfrm>
            <a:off x="609600" y="1295400"/>
            <a:ext cx="8229600" cy="4572000"/>
          </a:xfrm>
        </p:spPr>
        <p:txBody>
          <a:bodyPr>
            <a:normAutofit/>
          </a:bodyPr>
          <a:lstStyle/>
          <a:p>
            <a:pPr marL="0" indent="0">
              <a:buNone/>
            </a:pPr>
            <a:r>
              <a:rPr lang="en-US" sz="3200" b="1" dirty="0" smtClean="0"/>
              <a:t>Amanda McPherson  -  admcpherson@pima.edu</a:t>
            </a:r>
          </a:p>
          <a:p>
            <a:pPr marL="0" indent="0">
              <a:buNone/>
            </a:pPr>
            <a:r>
              <a:rPr lang="en-US" sz="2400" i="1" dirty="0" smtClean="0"/>
              <a:t>Pre-K Teacher at Picture Rocks Elementary, Marana</a:t>
            </a:r>
          </a:p>
          <a:p>
            <a:pPr marL="0" indent="0">
              <a:buNone/>
            </a:pPr>
            <a:r>
              <a:rPr lang="en-US" sz="2400" i="1" dirty="0" smtClean="0"/>
              <a:t>Adjunct Faculty at Pima Community College</a:t>
            </a:r>
          </a:p>
          <a:p>
            <a:pPr marL="0" indent="0">
              <a:buNone/>
            </a:pPr>
            <a:r>
              <a:rPr lang="en-US" sz="2400" i="1" dirty="0" smtClean="0"/>
              <a:t>Masters in Early Childhood Education</a:t>
            </a:r>
          </a:p>
          <a:p>
            <a:pPr marL="0" indent="0">
              <a:buNone/>
            </a:pPr>
            <a:endParaRPr lang="en-US" sz="1200" dirty="0"/>
          </a:p>
          <a:p>
            <a:pPr marL="0" indent="0">
              <a:buNone/>
            </a:pPr>
            <a:r>
              <a:rPr lang="en-US" sz="3200" b="1" dirty="0" smtClean="0"/>
              <a:t>Jennifer Maxwell  -  jmaxwell@tanq.org</a:t>
            </a:r>
          </a:p>
          <a:p>
            <a:pPr marL="0" indent="0">
              <a:buNone/>
            </a:pPr>
            <a:r>
              <a:rPr lang="en-US" sz="2400" i="1" dirty="0" smtClean="0"/>
              <a:t>MS Science Teacher at Emily Gray Junior High, Tucson</a:t>
            </a:r>
          </a:p>
          <a:p>
            <a:pPr marL="0" indent="0">
              <a:buNone/>
            </a:pPr>
            <a:r>
              <a:rPr lang="en-US" sz="2400" i="1" dirty="0" smtClean="0"/>
              <a:t>Certified in Secondary Math &amp; Science</a:t>
            </a:r>
          </a:p>
          <a:p>
            <a:pPr marL="0" indent="0">
              <a:buNone/>
            </a:pPr>
            <a:endParaRPr lang="en-US" sz="2400" dirty="0"/>
          </a:p>
        </p:txBody>
      </p:sp>
    </p:spTree>
    <p:extLst>
      <p:ext uri="{BB962C8B-B14F-4D97-AF65-F5344CB8AC3E}">
        <p14:creationId xmlns:p14="http://schemas.microsoft.com/office/powerpoint/2010/main" val="325567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solidFill>
            <a:schemeClr val="accent1">
              <a:lumMod val="50000"/>
            </a:schemeClr>
          </a:solidFill>
        </p:spPr>
        <p:txBody>
          <a:bodyPr>
            <a:normAutofit/>
          </a:bodyPr>
          <a:lstStyle/>
          <a:p>
            <a:r>
              <a:rPr lang="en-US" sz="6000" b="1" dirty="0" smtClean="0">
                <a:solidFill>
                  <a:schemeClr val="bg1"/>
                </a:solidFill>
                <a:latin typeface="Britannic Bold" panose="020B0903060703020204" pitchFamily="34" charset="0"/>
              </a:rPr>
              <a:t>Light Trespass</a:t>
            </a:r>
            <a:endParaRPr lang="en-US" sz="6000" b="1" dirty="0">
              <a:solidFill>
                <a:schemeClr val="bg1"/>
              </a:solidFill>
              <a:latin typeface="Britannic Bold" panose="020B0903060703020204" pitchFamily="34" charset="0"/>
            </a:endParaRPr>
          </a:p>
        </p:txBody>
      </p:sp>
      <p:sp>
        <p:nvSpPr>
          <p:cNvPr id="6" name="TextBox 5"/>
          <p:cNvSpPr txBox="1"/>
          <p:nvPr/>
        </p:nvSpPr>
        <p:spPr>
          <a:xfrm>
            <a:off x="275470" y="1454752"/>
            <a:ext cx="8666018" cy="1446550"/>
          </a:xfrm>
          <a:prstGeom prst="rect">
            <a:avLst/>
          </a:prstGeom>
          <a:noFill/>
        </p:spPr>
        <p:txBody>
          <a:bodyPr wrap="square" rtlCol="0">
            <a:spAutoFit/>
          </a:bodyPr>
          <a:lstStyle/>
          <a:p>
            <a:pPr algn="ctr"/>
            <a:r>
              <a:rPr lang="en-US" sz="4400" b="1" dirty="0" smtClean="0">
                <a:solidFill>
                  <a:prstClr val="black"/>
                </a:solidFill>
              </a:rPr>
              <a:t>Light that spills into an area where it is unwanted.</a:t>
            </a:r>
            <a:endParaRPr lang="en-US" sz="4400" b="1" dirty="0">
              <a:solidFill>
                <a:prstClr val="black"/>
              </a:solidFill>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658" y="2793688"/>
            <a:ext cx="6275641" cy="406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53888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solidFill>
            <a:schemeClr val="accent1">
              <a:lumMod val="50000"/>
            </a:schemeClr>
          </a:solidFill>
        </p:spPr>
        <p:txBody>
          <a:bodyPr>
            <a:normAutofit/>
          </a:bodyPr>
          <a:lstStyle/>
          <a:p>
            <a:r>
              <a:rPr lang="en-US" sz="6000" b="1" dirty="0" smtClean="0">
                <a:solidFill>
                  <a:schemeClr val="bg1"/>
                </a:solidFill>
                <a:latin typeface="Britannic Bold" panose="020B0903060703020204" pitchFamily="34" charset="0"/>
              </a:rPr>
              <a:t>Sky Glow</a:t>
            </a:r>
            <a:endParaRPr lang="en-US" sz="6000" b="1" dirty="0">
              <a:solidFill>
                <a:schemeClr val="bg1"/>
              </a:solidFill>
              <a:latin typeface="Britannic Bold" panose="020B0903060703020204" pitchFamily="34" charset="0"/>
            </a:endParaRPr>
          </a:p>
        </p:txBody>
      </p:sp>
      <p:sp>
        <p:nvSpPr>
          <p:cNvPr id="5" name="TextBox 4"/>
          <p:cNvSpPr txBox="1"/>
          <p:nvPr/>
        </p:nvSpPr>
        <p:spPr>
          <a:xfrm>
            <a:off x="0" y="1447800"/>
            <a:ext cx="9144000" cy="1200329"/>
          </a:xfrm>
          <a:prstGeom prst="rect">
            <a:avLst/>
          </a:prstGeom>
          <a:noFill/>
        </p:spPr>
        <p:txBody>
          <a:bodyPr wrap="square" rtlCol="0">
            <a:spAutoFit/>
          </a:bodyPr>
          <a:lstStyle/>
          <a:p>
            <a:pPr algn="ctr"/>
            <a:r>
              <a:rPr lang="en-US" sz="3600" b="1" dirty="0" smtClean="0">
                <a:solidFill>
                  <a:prstClr val="black"/>
                </a:solidFill>
              </a:rPr>
              <a:t>Lots of light scattering off particles in the air, giving the appearance of a glowing sky.</a:t>
            </a:r>
            <a:endParaRPr lang="en-US" sz="3600" b="1" dirty="0">
              <a:solidFill>
                <a:prstClr val="black"/>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406" y="2648128"/>
            <a:ext cx="6357188" cy="4209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73364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1193162"/>
          </a:xfrm>
          <a:solidFill>
            <a:schemeClr val="accent1">
              <a:lumMod val="50000"/>
            </a:schemeClr>
          </a:solidFill>
        </p:spPr>
        <p:txBody>
          <a:bodyPr>
            <a:normAutofit/>
          </a:bodyPr>
          <a:lstStyle/>
          <a:p>
            <a:r>
              <a:rPr lang="en-US" sz="6000" b="1" dirty="0" smtClean="0">
                <a:solidFill>
                  <a:schemeClr val="bg1"/>
                </a:solidFill>
                <a:latin typeface="Britannic Bold" panose="020B0903060703020204" pitchFamily="34" charset="0"/>
              </a:rPr>
              <a:t>What can we do about it?</a:t>
            </a:r>
            <a:endParaRPr lang="en-US" sz="6000" b="1" dirty="0">
              <a:solidFill>
                <a:schemeClr val="bg1"/>
              </a:solidFill>
              <a:latin typeface="Britannic Bold" panose="020B0903060703020204" pitchFamily="34" charset="0"/>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3162"/>
            <a:ext cx="9144000" cy="5754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63669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274638"/>
            <a:ext cx="7924800" cy="715962"/>
          </a:xfrm>
        </p:spPr>
        <p:txBody>
          <a:bodyPr/>
          <a:lstStyle/>
          <a:p>
            <a:pPr algn="ctr"/>
            <a:r>
              <a:rPr lang="en-US" sz="3600" b="1" dirty="0" smtClean="0">
                <a:latin typeface="Comic Sans MS" panose="030F0702030302020204" pitchFamily="66" charset="0"/>
              </a:rPr>
              <a:t/>
            </a:r>
            <a:br>
              <a:rPr lang="en-US" sz="3600" b="1" dirty="0" smtClean="0">
                <a:latin typeface="Comic Sans MS" panose="030F0702030302020204" pitchFamily="66" charset="0"/>
              </a:rPr>
            </a:br>
            <a:r>
              <a:rPr lang="en-US" sz="3600" b="1" dirty="0" smtClean="0">
                <a:latin typeface="Comic Sans MS" panose="030F0702030302020204" pitchFamily="66" charset="0"/>
              </a:rPr>
              <a:t>Light Pollution Challenge</a:t>
            </a:r>
            <a:endParaRPr lang="en-US" sz="3600" b="1" dirty="0">
              <a:latin typeface="Comic Sans MS" panose="030F0702030302020204" pitchFamily="66"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77276"/>
            <a:ext cx="7151002" cy="5323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287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81891" y="119475"/>
            <a:ext cx="7924800" cy="595745"/>
          </a:xfrm>
        </p:spPr>
        <p:txBody>
          <a:bodyPr/>
          <a:lstStyle/>
          <a:p>
            <a:pPr algn="ctr"/>
            <a:r>
              <a:rPr lang="en-US" sz="3600" b="1" dirty="0" smtClean="0">
                <a:latin typeface="Comic Sans MS" panose="030F0702030302020204" pitchFamily="66" charset="0"/>
              </a:rPr>
              <a:t/>
            </a:r>
            <a:br>
              <a:rPr lang="en-US" sz="3600" b="1" dirty="0" smtClean="0">
                <a:latin typeface="Comic Sans MS" panose="030F0702030302020204" pitchFamily="66" charset="0"/>
              </a:rPr>
            </a:br>
            <a:r>
              <a:rPr lang="en-US" sz="3600" b="1" dirty="0" smtClean="0">
                <a:latin typeface="Comic Sans MS" panose="030F0702030302020204" pitchFamily="66" charset="0"/>
              </a:rPr>
              <a:t>Light Pollution Challenge</a:t>
            </a:r>
            <a:endParaRPr lang="en-US" sz="3600" b="1" dirty="0">
              <a:latin typeface="Comic Sans MS" panose="030F0702030302020204" pitchFamily="66" charset="0"/>
            </a:endParaRPr>
          </a:p>
        </p:txBody>
      </p:sp>
      <p:sp>
        <p:nvSpPr>
          <p:cNvPr id="5" name="TextBox 4"/>
          <p:cNvSpPr txBox="1"/>
          <p:nvPr/>
        </p:nvSpPr>
        <p:spPr>
          <a:xfrm>
            <a:off x="1039091" y="1487031"/>
            <a:ext cx="7010400" cy="2246769"/>
          </a:xfrm>
          <a:prstGeom prst="rect">
            <a:avLst/>
          </a:prstGeom>
          <a:noFill/>
        </p:spPr>
        <p:txBody>
          <a:bodyPr wrap="square" rtlCol="0">
            <a:spAutoFit/>
          </a:bodyPr>
          <a:lstStyle/>
          <a:p>
            <a:pPr marL="285750" indent="-285750">
              <a:buFont typeface="Wingdings" panose="05000000000000000000" pitchFamily="2" charset="2"/>
              <a:buChar char="ü"/>
            </a:pPr>
            <a:r>
              <a:rPr lang="en-US" sz="2800" dirty="0" smtClean="0"/>
              <a:t>Must include labeled blueprints of prototype(s)</a:t>
            </a:r>
          </a:p>
          <a:p>
            <a:pPr marL="285750" indent="-285750">
              <a:buFont typeface="Wingdings" panose="05000000000000000000" pitchFamily="2" charset="2"/>
              <a:buChar char="ü"/>
            </a:pPr>
            <a:r>
              <a:rPr lang="en-US" sz="2800" dirty="0" smtClean="0"/>
              <a:t>Must address all three types of light pollution:</a:t>
            </a:r>
          </a:p>
          <a:p>
            <a:pPr marL="1657350" lvl="3" indent="-285750">
              <a:buFont typeface="Wingdings" panose="05000000000000000000" pitchFamily="2" charset="2"/>
              <a:buChar char="ü"/>
            </a:pPr>
            <a:r>
              <a:rPr lang="en-US" sz="2800" dirty="0" smtClean="0"/>
              <a:t>Sky Glow</a:t>
            </a:r>
          </a:p>
          <a:p>
            <a:pPr marL="1657350" lvl="3" indent="-285750">
              <a:buFont typeface="Wingdings" panose="05000000000000000000" pitchFamily="2" charset="2"/>
              <a:buChar char="ü"/>
            </a:pPr>
            <a:r>
              <a:rPr lang="en-US" sz="2800" dirty="0" smtClean="0"/>
              <a:t>Glare</a:t>
            </a:r>
          </a:p>
          <a:p>
            <a:pPr marL="1657350" lvl="3" indent="-285750">
              <a:buFont typeface="Wingdings" panose="05000000000000000000" pitchFamily="2" charset="2"/>
              <a:buChar char="ü"/>
            </a:pPr>
            <a:r>
              <a:rPr lang="en-US" sz="2800" dirty="0" smtClean="0"/>
              <a:t>Light Trespass</a:t>
            </a:r>
            <a:endParaRPr lang="en-US" sz="2800" dirty="0"/>
          </a:p>
        </p:txBody>
      </p:sp>
      <p:sp>
        <p:nvSpPr>
          <p:cNvPr id="6" name="TextBox 5"/>
          <p:cNvSpPr txBox="1"/>
          <p:nvPr/>
        </p:nvSpPr>
        <p:spPr>
          <a:xfrm>
            <a:off x="1039089" y="3733800"/>
            <a:ext cx="6657109" cy="2031325"/>
          </a:xfrm>
          <a:prstGeom prst="rect">
            <a:avLst/>
          </a:prstGeom>
          <a:noFill/>
        </p:spPr>
        <p:txBody>
          <a:bodyPr wrap="square" rtlCol="0">
            <a:spAutoFit/>
          </a:bodyPr>
          <a:lstStyle/>
          <a:p>
            <a:pPr marL="342900" indent="-342900">
              <a:lnSpc>
                <a:spcPct val="150000"/>
              </a:lnSpc>
              <a:buFont typeface="Wingdings" panose="05000000000000000000" pitchFamily="2" charset="2"/>
              <a:buChar char="ü"/>
            </a:pPr>
            <a:r>
              <a:rPr lang="en-US" sz="2800" dirty="0" smtClean="0"/>
              <a:t>Must maintain a cost sheet (budget)</a:t>
            </a:r>
          </a:p>
          <a:p>
            <a:pPr marL="342900" indent="-342900">
              <a:lnSpc>
                <a:spcPct val="150000"/>
              </a:lnSpc>
              <a:buFont typeface="Wingdings" panose="05000000000000000000" pitchFamily="2" charset="2"/>
              <a:buChar char="ü"/>
            </a:pPr>
            <a:r>
              <a:rPr lang="en-US" sz="2800" dirty="0" smtClean="0"/>
              <a:t>Must use recycled material wherever possible</a:t>
            </a:r>
          </a:p>
          <a:p>
            <a:pPr marL="342900" indent="-342900">
              <a:lnSpc>
                <a:spcPct val="150000"/>
              </a:lnSpc>
              <a:buFont typeface="Wingdings" panose="05000000000000000000" pitchFamily="2" charset="2"/>
              <a:buChar char="ü"/>
            </a:pPr>
            <a:r>
              <a:rPr lang="en-US" sz="2800" dirty="0" smtClean="0"/>
              <a:t>Must </a:t>
            </a:r>
            <a:r>
              <a:rPr lang="en-US" sz="2800" dirty="0"/>
              <a:t>b</a:t>
            </a:r>
            <a:r>
              <a:rPr lang="en-US" sz="2800" dirty="0" smtClean="0"/>
              <a:t>e aesthetically pleasing and practical</a:t>
            </a:r>
            <a:endParaRPr lang="en-US" sz="2800" dirty="0"/>
          </a:p>
        </p:txBody>
      </p:sp>
      <p:sp>
        <p:nvSpPr>
          <p:cNvPr id="7" name="TextBox 6"/>
          <p:cNvSpPr txBox="1"/>
          <p:nvPr/>
        </p:nvSpPr>
        <p:spPr>
          <a:xfrm>
            <a:off x="685800" y="902256"/>
            <a:ext cx="5791200" cy="584775"/>
          </a:xfrm>
          <a:prstGeom prst="rect">
            <a:avLst/>
          </a:prstGeom>
          <a:noFill/>
        </p:spPr>
        <p:txBody>
          <a:bodyPr wrap="square" rtlCol="0">
            <a:spAutoFit/>
          </a:bodyPr>
          <a:lstStyle/>
          <a:p>
            <a:r>
              <a:rPr lang="en-US" sz="3200" b="1" dirty="0" smtClean="0">
                <a:solidFill>
                  <a:srgbClr val="50EAE3"/>
                </a:solidFill>
                <a:latin typeface="Comic Sans MS" panose="030F0702030302020204" pitchFamily="66" charset="0"/>
              </a:rPr>
              <a:t>Criteria &amp; Constraints:</a:t>
            </a:r>
            <a:endParaRPr lang="en-US" sz="3200" b="1" dirty="0">
              <a:solidFill>
                <a:srgbClr val="50EAE3"/>
              </a:solidFill>
              <a:latin typeface="Comic Sans MS" panose="030F0702030302020204" pitchFamily="66" charset="0"/>
            </a:endParaRPr>
          </a:p>
        </p:txBody>
      </p:sp>
    </p:spTree>
    <p:extLst>
      <p:ext uri="{BB962C8B-B14F-4D97-AF65-F5344CB8AC3E}">
        <p14:creationId xmlns:p14="http://schemas.microsoft.com/office/powerpoint/2010/main" val="268183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attachment.outlook.office.net/owa/j3kjmaxwell@msn.com/service.svc/s/GetAttachmentThumbnail?id=AQMkADAwATIwMTAwAC0wMjMxLWFjOWItMDACLTAwCgBGAAADT7vC%2BXZBlUqWEOqW4ACJywcAlHEVVQMJukmf0EXiNe96vQAAAgEMAAAAlHEVVQMJukmf0EXiNe96vQABBZR4eAAAAAABEgAQAItFdb9QNGNBnp9dcScRajA%3D&amp;thumbnailType=2&amp;X-OWA-CANARY=LVZ4zz00p0msa3KEiwAT0OCYuuxDL9QYHB_sD5xdIi7fxZ6g6AERLJdhN8r70hPB_T68pHfxVKA.&amp;token=3cd0914f-4b4c-4f19-b2b2-9719baefe69c&amp;owa=outlook.live.com&amp;is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2571" y="2841171"/>
            <a:ext cx="7378700" cy="55340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4343400"/>
            <a:ext cx="2667000" cy="1447800"/>
          </a:xfrm>
        </p:spPr>
        <p:txBody>
          <a:bodyPr/>
          <a:lstStyle/>
          <a:p>
            <a:pPr algn="ctr"/>
            <a:r>
              <a:rPr lang="en-US" b="1" dirty="0" smtClean="0"/>
              <a:t>Budgeting resources</a:t>
            </a:r>
            <a:endParaRPr lang="en-US" b="1" dirty="0"/>
          </a:p>
        </p:txBody>
      </p:sp>
      <p:pic>
        <p:nvPicPr>
          <p:cNvPr id="2050" name="Picture 2" descr="https://attachment.outlook.office.net/owa/j3kjmaxwell@msn.com/service.svc/s/GetAttachmentThumbnail?id=AQMkADAwATIwMTAwAC0wMjMxLWFjOWItMDACLTAwCgBGAAADT7vC%2BXZBlUqWEOqW4ACJywcAlHEVVQMJukmf0EXiNe96vQAAAgEMAAAAlHEVVQMJukmf0EXiNe96vQABBZR4eAAAAAABEgAQAIm6mHFH3r5Eg0Juwn955ps%3D&amp;thumbnailType=2&amp;X-OWA-CANARY=LVZ4zz00p0msa3KEiwAT0OCYuuxDL9QYHB_sD5xdIi7fxZ6g6AERLJdhN8r70hPB_T68pHfxVKA.&amp;token=3cd0914f-4b4c-4f19-b2b2-9719baefe69c&amp;owa=outlook.live.com&amp;is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629" y="-533400"/>
            <a:ext cx="6248400"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97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274638"/>
            <a:ext cx="7924800" cy="715962"/>
          </a:xfrm>
        </p:spPr>
        <p:txBody>
          <a:bodyPr/>
          <a:lstStyle/>
          <a:p>
            <a:pPr algn="ctr"/>
            <a:r>
              <a:rPr lang="en-US" sz="3600" b="1" dirty="0" smtClean="0">
                <a:latin typeface="Comic Sans MS" panose="030F0702030302020204" pitchFamily="66" charset="0"/>
              </a:rPr>
              <a:t/>
            </a:r>
            <a:br>
              <a:rPr lang="en-US" sz="3600" b="1" dirty="0" smtClean="0">
                <a:latin typeface="Comic Sans MS" panose="030F0702030302020204" pitchFamily="66" charset="0"/>
              </a:rPr>
            </a:br>
            <a:r>
              <a:rPr lang="en-US" sz="3600" b="1" dirty="0" smtClean="0">
                <a:latin typeface="Comic Sans MS" panose="030F0702030302020204" pitchFamily="66" charset="0"/>
              </a:rPr>
              <a:t>Light Pollution Challenge</a:t>
            </a:r>
            <a:endParaRPr lang="en-US" sz="3600" b="1" dirty="0">
              <a:latin typeface="Comic Sans MS" panose="030F0702030302020204" pitchFamily="66"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77276"/>
            <a:ext cx="7151002" cy="5323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646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924800" cy="1143000"/>
          </a:xfrm>
        </p:spPr>
        <p:txBody>
          <a:bodyPr/>
          <a:lstStyle/>
          <a:p>
            <a:pPr algn="ctr"/>
            <a:r>
              <a:rPr lang="en-US" sz="3600" b="1" dirty="0" smtClean="0">
                <a:latin typeface="Comic Sans MS" panose="030F0702030302020204" pitchFamily="66" charset="0"/>
              </a:rPr>
              <a:t/>
            </a:r>
            <a:br>
              <a:rPr lang="en-US" sz="3600" b="1" dirty="0" smtClean="0">
                <a:latin typeface="Comic Sans MS" panose="030F0702030302020204" pitchFamily="66" charset="0"/>
              </a:rPr>
            </a:br>
            <a:r>
              <a:rPr lang="en-US" sz="3600" b="1" dirty="0" smtClean="0">
                <a:latin typeface="Comic Sans MS" panose="030F0702030302020204" pitchFamily="66" charset="0"/>
              </a:rPr>
              <a:t>Light Pollution Challenge</a:t>
            </a:r>
            <a:endParaRPr lang="en-US" sz="3600" b="1" dirty="0">
              <a:latin typeface="Comic Sans MS" panose="030F0702030302020204" pitchFamily="66" charset="0"/>
            </a:endParaRPr>
          </a:p>
        </p:txBody>
      </p:sp>
      <p:pic>
        <p:nvPicPr>
          <p:cNvPr id="10242" name="Picture 2" descr="https://attachment.outlook.office.net/owa/j3kjmaxwell@msn.com/service.svc/s/GetAttachmentThumbnail?id=AQMkADAwATIwMTAwAC0wMjMxLWFjOWItMDACLTAwCgBGAAADT7vC%2BXZBlUqWEOqW4ACJywcAlHEVVQMJukmf0EXiNe96vQAAAgEMAAAAlHEVVQMJukmf0EXiNe96vQABAPEVDwAAAAESABAA2n3dEZ8CR0yOCCiOF3%2Bzbw%3D%3D&amp;thumbnailType=2&amp;X-OWA-CANARY=P5tl01J31Eul5WFWJVpnWADh2GOnKtQYGcIaxfc3mS5mF-nuKZc0bwWwop5dP1fzzYUoDXYC_SQ.&amp;token=d487e754-4edc-403e-9089-794380bd0860&amp;owa=outlook.live.com&amp;is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71600"/>
            <a:ext cx="68453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50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circle(in)">
                                      <p:cBhvr>
                                        <p:cTn id="7"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0" y="6096000"/>
            <a:ext cx="3689664" cy="646331"/>
          </a:xfrm>
          <a:prstGeom prst="rect">
            <a:avLst/>
          </a:prstGeom>
        </p:spPr>
        <p:txBody>
          <a:bodyPr wrap="none">
            <a:spAutoFit/>
          </a:bodyPr>
          <a:lstStyle/>
          <a:p>
            <a:r>
              <a:rPr lang="en-US" dirty="0">
                <a:hlinkClick r:id="rId2"/>
              </a:rPr>
              <a:t>https://</a:t>
            </a:r>
            <a:r>
              <a:rPr lang="en-US" dirty="0" smtClean="0">
                <a:hlinkClick r:id="rId2"/>
              </a:rPr>
              <a:t>www.noao.edu/education/qltkit.php</a:t>
            </a:r>
            <a:endParaRPr lang="en-US" dirty="0" smtClean="0"/>
          </a:p>
          <a:p>
            <a:endParaRPr lang="en-US" dirty="0"/>
          </a:p>
        </p:txBody>
      </p:sp>
      <p:pic>
        <p:nvPicPr>
          <p:cNvPr id="2050" name="Picture 2" descr="https://www.noao.edu/education/QLTkit/GLOBEatNIGHT_Citizen-Science/Our_Globe_At_Night_Po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7834"/>
            <a:ext cx="6639203" cy="3886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Quality Lighting Teaching K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8201" y="2174801"/>
            <a:ext cx="5575300" cy="3596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19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2544762"/>
          </a:xfrm>
        </p:spPr>
        <p:txBody>
          <a:bodyPr/>
          <a:lstStyle/>
          <a:p>
            <a:r>
              <a:rPr lang="en-US" sz="7200" dirty="0" smtClean="0"/>
              <a:t>MAKING </a:t>
            </a:r>
            <a:br>
              <a:rPr lang="en-US" sz="7200" dirty="0" smtClean="0"/>
            </a:br>
            <a:r>
              <a:rPr lang="en-US" sz="7200" dirty="0"/>
              <a:t> </a:t>
            </a:r>
            <a:r>
              <a:rPr lang="en-US" sz="7200" dirty="0" smtClean="0"/>
              <a:t>    connections</a:t>
            </a:r>
            <a:endParaRPr lang="en-US" sz="7200" dirty="0"/>
          </a:p>
        </p:txBody>
      </p:sp>
      <p:sp>
        <p:nvSpPr>
          <p:cNvPr id="4" name="TextBox 3"/>
          <p:cNvSpPr txBox="1"/>
          <p:nvPr/>
        </p:nvSpPr>
        <p:spPr>
          <a:xfrm>
            <a:off x="131618" y="3103418"/>
            <a:ext cx="8991600" cy="3693319"/>
          </a:xfrm>
          <a:prstGeom prst="rect">
            <a:avLst/>
          </a:prstGeom>
          <a:solidFill>
            <a:schemeClr val="tx1"/>
          </a:solidFill>
        </p:spPr>
        <p:txBody>
          <a:bodyPr wrap="square" rtlCol="0">
            <a:spAutoFit/>
          </a:bodyPr>
          <a:lstStyle/>
          <a:p>
            <a:endParaRPr lang="en-US" b="1" dirty="0" smtClean="0">
              <a:solidFill>
                <a:srgbClr val="000000"/>
              </a:solidFill>
            </a:endParaRPr>
          </a:p>
          <a:p>
            <a:endParaRPr lang="en-US" b="1" dirty="0">
              <a:solidFill>
                <a:srgbClr val="000000"/>
              </a:solidFill>
            </a:endParaRPr>
          </a:p>
          <a:p>
            <a:endParaRPr lang="en-US" b="1" dirty="0" smtClean="0">
              <a:solidFill>
                <a:srgbClr val="000000"/>
              </a:solidFill>
            </a:endParaRPr>
          </a:p>
          <a:p>
            <a:endParaRPr lang="en-US" b="1" dirty="0">
              <a:solidFill>
                <a:srgbClr val="000000"/>
              </a:solidFill>
            </a:endParaRPr>
          </a:p>
          <a:p>
            <a:endParaRPr lang="en-US" b="1" dirty="0" smtClean="0">
              <a:solidFill>
                <a:srgbClr val="000000"/>
              </a:solidFill>
            </a:endParaRPr>
          </a:p>
          <a:p>
            <a:endParaRPr lang="en-US" b="1" dirty="0">
              <a:solidFill>
                <a:srgbClr val="000000"/>
              </a:solidFill>
            </a:endParaRPr>
          </a:p>
          <a:p>
            <a:endParaRPr lang="en-US" b="1" dirty="0" smtClean="0">
              <a:solidFill>
                <a:srgbClr val="000000"/>
              </a:solidFill>
            </a:endParaRPr>
          </a:p>
          <a:p>
            <a:endParaRPr lang="en-US" b="1" dirty="0">
              <a:solidFill>
                <a:srgbClr val="000000"/>
              </a:solidFill>
            </a:endParaRPr>
          </a:p>
          <a:p>
            <a:endParaRPr lang="en-US" b="1" dirty="0" smtClean="0">
              <a:solidFill>
                <a:srgbClr val="000000"/>
              </a:solidFill>
            </a:endParaRPr>
          </a:p>
          <a:p>
            <a:endParaRPr lang="en-US" b="1" dirty="0">
              <a:solidFill>
                <a:srgbClr val="000000"/>
              </a:solidFill>
            </a:endParaRPr>
          </a:p>
          <a:p>
            <a:endParaRPr lang="en-US" b="1" dirty="0" smtClean="0">
              <a:solidFill>
                <a:srgbClr val="000000"/>
              </a:solidFill>
            </a:endParaRPr>
          </a:p>
          <a:p>
            <a:endParaRPr lang="en-US" b="1" dirty="0">
              <a:solidFill>
                <a:srgbClr val="000000"/>
              </a:solidFill>
            </a:endParaRPr>
          </a:p>
          <a:p>
            <a:r>
              <a:rPr lang="en-US" b="1" dirty="0" smtClean="0">
                <a:solidFill>
                  <a:srgbClr val="000000"/>
                </a:solidFill>
              </a:rPr>
              <a:t> </a:t>
            </a:r>
            <a:endParaRPr lang="en-US" b="1" dirty="0">
              <a:solidFill>
                <a:srgbClr val="000000"/>
              </a:solidFill>
            </a:endParaRPr>
          </a:p>
        </p:txBody>
      </p:sp>
      <p:sp>
        <p:nvSpPr>
          <p:cNvPr id="3" name="TextBox 2"/>
          <p:cNvSpPr txBox="1"/>
          <p:nvPr/>
        </p:nvSpPr>
        <p:spPr>
          <a:xfrm>
            <a:off x="256309" y="3184780"/>
            <a:ext cx="858982" cy="800219"/>
          </a:xfrm>
          <a:prstGeom prst="rect">
            <a:avLst/>
          </a:prstGeom>
          <a:noFill/>
          <a:ln>
            <a:solidFill>
              <a:schemeClr val="accent1"/>
            </a:solidFill>
          </a:ln>
        </p:spPr>
        <p:txBody>
          <a:bodyPr wrap="square" rtlCol="0">
            <a:spAutoFit/>
          </a:bodyPr>
          <a:lstStyle/>
          <a:p>
            <a:r>
              <a:rPr lang="en-US" dirty="0" smtClean="0">
                <a:solidFill>
                  <a:srgbClr val="000000"/>
                </a:solidFill>
              </a:rPr>
              <a:t> </a:t>
            </a:r>
            <a:r>
              <a:rPr lang="en-US" sz="1400" dirty="0" smtClean="0">
                <a:solidFill>
                  <a:srgbClr val="000000"/>
                </a:solidFill>
                <a:latin typeface="Comic Sans MS" panose="030F0702030302020204" pitchFamily="66" charset="0"/>
              </a:rPr>
              <a:t>Cause   </a:t>
            </a:r>
          </a:p>
          <a:p>
            <a:r>
              <a:rPr lang="en-US" sz="1400" dirty="0">
                <a:solidFill>
                  <a:srgbClr val="000000"/>
                </a:solidFill>
                <a:latin typeface="Comic Sans MS" panose="030F0702030302020204" pitchFamily="66" charset="0"/>
              </a:rPr>
              <a:t> </a:t>
            </a:r>
            <a:r>
              <a:rPr lang="en-US" sz="1400" dirty="0" smtClean="0">
                <a:solidFill>
                  <a:srgbClr val="000000"/>
                </a:solidFill>
                <a:latin typeface="Comic Sans MS" panose="030F0702030302020204" pitchFamily="66" charset="0"/>
              </a:rPr>
              <a:t>   &amp; Effect</a:t>
            </a:r>
            <a:endParaRPr lang="en-US" sz="1400" dirty="0">
              <a:solidFill>
                <a:srgbClr val="000000"/>
              </a:solidFill>
              <a:latin typeface="Comic Sans MS" panose="030F0702030302020204" pitchFamily="66" charset="0"/>
            </a:endParaRPr>
          </a:p>
        </p:txBody>
      </p:sp>
      <p:sp>
        <p:nvSpPr>
          <p:cNvPr id="5" name="TextBox 4"/>
          <p:cNvSpPr txBox="1"/>
          <p:nvPr/>
        </p:nvSpPr>
        <p:spPr>
          <a:xfrm>
            <a:off x="1371600" y="3184780"/>
            <a:ext cx="990600" cy="615553"/>
          </a:xfrm>
          <a:prstGeom prst="rect">
            <a:avLst/>
          </a:prstGeom>
          <a:noFill/>
          <a:ln>
            <a:solidFill>
              <a:schemeClr val="accent1"/>
            </a:solidFill>
          </a:ln>
        </p:spPr>
        <p:txBody>
          <a:bodyPr wrap="square" rtlCol="0">
            <a:spAutoFit/>
          </a:bodyPr>
          <a:lstStyle/>
          <a:p>
            <a:endParaRPr lang="en-US" sz="800" dirty="0" smtClean="0">
              <a:solidFill>
                <a:srgbClr val="000000"/>
              </a:solidFill>
            </a:endParaRPr>
          </a:p>
          <a:p>
            <a:r>
              <a:rPr lang="en-US" dirty="0" smtClean="0">
                <a:solidFill>
                  <a:srgbClr val="000000"/>
                </a:solidFill>
              </a:rPr>
              <a:t> </a:t>
            </a:r>
            <a:r>
              <a:rPr lang="en-US" sz="1400" dirty="0" smtClean="0">
                <a:solidFill>
                  <a:srgbClr val="000000"/>
                </a:solidFill>
                <a:latin typeface="Comic Sans MS" panose="030F0702030302020204" pitchFamily="66" charset="0"/>
              </a:rPr>
              <a:t>Patterns</a:t>
            </a:r>
          </a:p>
          <a:p>
            <a:endParaRPr lang="en-US" sz="800" dirty="0">
              <a:solidFill>
                <a:srgbClr val="000000"/>
              </a:solidFill>
            </a:endParaRPr>
          </a:p>
        </p:txBody>
      </p:sp>
      <p:sp>
        <p:nvSpPr>
          <p:cNvPr id="6" name="TextBox 5"/>
          <p:cNvSpPr txBox="1"/>
          <p:nvPr/>
        </p:nvSpPr>
        <p:spPr>
          <a:xfrm>
            <a:off x="6781800" y="3154002"/>
            <a:ext cx="838200" cy="738664"/>
          </a:xfrm>
          <a:prstGeom prst="rect">
            <a:avLst/>
          </a:prstGeom>
          <a:noFill/>
          <a:ln>
            <a:solidFill>
              <a:schemeClr val="accent1"/>
            </a:solidFill>
          </a:ln>
        </p:spPr>
        <p:txBody>
          <a:bodyPr wrap="square" rtlCol="0">
            <a:spAutoFit/>
          </a:bodyPr>
          <a:lstStyle/>
          <a:p>
            <a:r>
              <a:rPr lang="en-US" sz="1400" dirty="0" smtClean="0">
                <a:solidFill>
                  <a:srgbClr val="000000"/>
                </a:solidFill>
                <a:latin typeface="Comic Sans MS" panose="030F0702030302020204" pitchFamily="66" charset="0"/>
              </a:rPr>
              <a:t> Energy   </a:t>
            </a:r>
          </a:p>
          <a:p>
            <a:r>
              <a:rPr lang="en-US" sz="1400" dirty="0">
                <a:solidFill>
                  <a:srgbClr val="000000"/>
                </a:solidFill>
                <a:latin typeface="Comic Sans MS" panose="030F0702030302020204" pitchFamily="66" charset="0"/>
              </a:rPr>
              <a:t> </a:t>
            </a:r>
            <a:r>
              <a:rPr lang="en-US" sz="1400" dirty="0" smtClean="0">
                <a:solidFill>
                  <a:srgbClr val="000000"/>
                </a:solidFill>
                <a:latin typeface="Comic Sans MS" panose="030F0702030302020204" pitchFamily="66" charset="0"/>
              </a:rPr>
              <a:t>    &amp;   </a:t>
            </a:r>
          </a:p>
          <a:p>
            <a:r>
              <a:rPr lang="en-US" sz="1400" dirty="0">
                <a:solidFill>
                  <a:srgbClr val="000000"/>
                </a:solidFill>
                <a:latin typeface="Comic Sans MS" panose="030F0702030302020204" pitchFamily="66" charset="0"/>
              </a:rPr>
              <a:t> </a:t>
            </a:r>
            <a:r>
              <a:rPr lang="en-US" sz="1400" dirty="0" smtClean="0">
                <a:solidFill>
                  <a:srgbClr val="000000"/>
                </a:solidFill>
                <a:latin typeface="Comic Sans MS" panose="030F0702030302020204" pitchFamily="66" charset="0"/>
              </a:rPr>
              <a:t>Matter</a:t>
            </a:r>
            <a:endParaRPr lang="en-US" sz="1400" dirty="0">
              <a:solidFill>
                <a:srgbClr val="000000"/>
              </a:solidFill>
              <a:latin typeface="Comic Sans MS" panose="030F0702030302020204" pitchFamily="66" charset="0"/>
            </a:endParaRPr>
          </a:p>
        </p:txBody>
      </p:sp>
      <p:sp>
        <p:nvSpPr>
          <p:cNvPr id="7" name="TextBox 6"/>
          <p:cNvSpPr txBox="1"/>
          <p:nvPr/>
        </p:nvSpPr>
        <p:spPr>
          <a:xfrm>
            <a:off x="5410200" y="3154002"/>
            <a:ext cx="1153391" cy="800219"/>
          </a:xfrm>
          <a:prstGeom prst="rect">
            <a:avLst/>
          </a:prstGeom>
          <a:noFill/>
          <a:ln>
            <a:solidFill>
              <a:schemeClr val="accent1"/>
            </a:solidFill>
          </a:ln>
        </p:spPr>
        <p:txBody>
          <a:bodyPr wrap="square" rtlCol="0">
            <a:spAutoFit/>
          </a:bodyPr>
          <a:lstStyle/>
          <a:p>
            <a:r>
              <a:rPr lang="en-US" dirty="0" smtClean="0">
                <a:solidFill>
                  <a:srgbClr val="000000"/>
                </a:solidFill>
              </a:rPr>
              <a:t>    </a:t>
            </a:r>
            <a:r>
              <a:rPr lang="en-US" sz="1400" dirty="0" smtClean="0">
                <a:solidFill>
                  <a:srgbClr val="000000"/>
                </a:solidFill>
                <a:latin typeface="Comic Sans MS" panose="030F0702030302020204" pitchFamily="66" charset="0"/>
              </a:rPr>
              <a:t>Scale, Proportion, &amp; Quantity</a:t>
            </a:r>
            <a:endParaRPr lang="en-US" sz="1400" dirty="0">
              <a:solidFill>
                <a:srgbClr val="000000"/>
              </a:solidFill>
              <a:latin typeface="Comic Sans MS" panose="030F0702030302020204" pitchFamily="66" charset="0"/>
            </a:endParaRPr>
          </a:p>
        </p:txBody>
      </p:sp>
      <p:sp>
        <p:nvSpPr>
          <p:cNvPr id="8" name="TextBox 7"/>
          <p:cNvSpPr txBox="1"/>
          <p:nvPr/>
        </p:nvSpPr>
        <p:spPr>
          <a:xfrm>
            <a:off x="3941618" y="3154001"/>
            <a:ext cx="1143000" cy="523220"/>
          </a:xfrm>
          <a:prstGeom prst="rect">
            <a:avLst/>
          </a:prstGeom>
          <a:noFill/>
          <a:ln>
            <a:solidFill>
              <a:schemeClr val="accent1"/>
            </a:solidFill>
          </a:ln>
        </p:spPr>
        <p:txBody>
          <a:bodyPr wrap="square" rtlCol="0">
            <a:spAutoFit/>
          </a:bodyPr>
          <a:lstStyle/>
          <a:p>
            <a:r>
              <a:rPr lang="en-US" sz="1400" dirty="0" smtClean="0">
                <a:solidFill>
                  <a:srgbClr val="000000"/>
                </a:solidFill>
                <a:latin typeface="Comic Sans MS" panose="030F0702030302020204" pitchFamily="66" charset="0"/>
              </a:rPr>
              <a:t> Structure &amp; Function</a:t>
            </a:r>
            <a:endParaRPr lang="en-US" sz="1400" dirty="0">
              <a:solidFill>
                <a:srgbClr val="000000"/>
              </a:solidFill>
              <a:latin typeface="Comic Sans MS" panose="030F0702030302020204" pitchFamily="66" charset="0"/>
            </a:endParaRPr>
          </a:p>
        </p:txBody>
      </p:sp>
      <p:sp>
        <p:nvSpPr>
          <p:cNvPr id="9" name="TextBox 8"/>
          <p:cNvSpPr txBox="1"/>
          <p:nvPr/>
        </p:nvSpPr>
        <p:spPr>
          <a:xfrm>
            <a:off x="2667000" y="3149167"/>
            <a:ext cx="990600" cy="738664"/>
          </a:xfrm>
          <a:prstGeom prst="rect">
            <a:avLst/>
          </a:prstGeom>
          <a:noFill/>
          <a:ln>
            <a:solidFill>
              <a:schemeClr val="accent1"/>
            </a:solidFill>
          </a:ln>
        </p:spPr>
        <p:txBody>
          <a:bodyPr wrap="square" rtlCol="0">
            <a:spAutoFit/>
          </a:bodyPr>
          <a:lstStyle/>
          <a:p>
            <a:r>
              <a:rPr lang="en-US" sz="1400" dirty="0" smtClean="0">
                <a:solidFill>
                  <a:srgbClr val="000000"/>
                </a:solidFill>
                <a:latin typeface="Comic Sans MS" panose="030F0702030302020204" pitchFamily="66" charset="0"/>
              </a:rPr>
              <a:t> Systems &amp; System  </a:t>
            </a:r>
          </a:p>
          <a:p>
            <a:r>
              <a:rPr lang="en-US" sz="1400" dirty="0">
                <a:solidFill>
                  <a:srgbClr val="000000"/>
                </a:solidFill>
                <a:latin typeface="Comic Sans MS" panose="030F0702030302020204" pitchFamily="66" charset="0"/>
              </a:rPr>
              <a:t> </a:t>
            </a:r>
            <a:r>
              <a:rPr lang="en-US" sz="1400" dirty="0" smtClean="0">
                <a:solidFill>
                  <a:srgbClr val="000000"/>
                </a:solidFill>
                <a:latin typeface="Comic Sans MS" panose="030F0702030302020204" pitchFamily="66" charset="0"/>
              </a:rPr>
              <a:t> Models</a:t>
            </a:r>
            <a:endParaRPr lang="en-US" sz="1400" dirty="0">
              <a:solidFill>
                <a:srgbClr val="000000"/>
              </a:solidFill>
              <a:latin typeface="Comic Sans MS" panose="030F0702030302020204" pitchFamily="66" charset="0"/>
            </a:endParaRPr>
          </a:p>
        </p:txBody>
      </p:sp>
      <p:sp>
        <p:nvSpPr>
          <p:cNvPr id="10" name="TextBox 9"/>
          <p:cNvSpPr txBox="1"/>
          <p:nvPr/>
        </p:nvSpPr>
        <p:spPr>
          <a:xfrm>
            <a:off x="7848600" y="3154002"/>
            <a:ext cx="1025234" cy="738664"/>
          </a:xfrm>
          <a:prstGeom prst="rect">
            <a:avLst/>
          </a:prstGeom>
          <a:noFill/>
          <a:ln>
            <a:solidFill>
              <a:schemeClr val="accent1"/>
            </a:solidFill>
          </a:ln>
        </p:spPr>
        <p:txBody>
          <a:bodyPr wrap="square" rtlCol="0">
            <a:spAutoFit/>
          </a:bodyPr>
          <a:lstStyle/>
          <a:p>
            <a:r>
              <a:rPr lang="en-US" sz="1400" dirty="0" smtClean="0">
                <a:solidFill>
                  <a:srgbClr val="000000"/>
                </a:solidFill>
                <a:latin typeface="Comic Sans MS" panose="030F0702030302020204" pitchFamily="66" charset="0"/>
              </a:rPr>
              <a:t> Stability </a:t>
            </a:r>
          </a:p>
          <a:p>
            <a:r>
              <a:rPr lang="en-US" sz="1400" dirty="0">
                <a:solidFill>
                  <a:srgbClr val="000000"/>
                </a:solidFill>
                <a:latin typeface="Comic Sans MS" panose="030F0702030302020204" pitchFamily="66" charset="0"/>
              </a:rPr>
              <a:t> </a:t>
            </a:r>
            <a:r>
              <a:rPr lang="en-US" sz="1400" dirty="0" smtClean="0">
                <a:solidFill>
                  <a:srgbClr val="000000"/>
                </a:solidFill>
                <a:latin typeface="Comic Sans MS" panose="030F0702030302020204" pitchFamily="66" charset="0"/>
              </a:rPr>
              <a:t>      &amp; </a:t>
            </a:r>
          </a:p>
          <a:p>
            <a:r>
              <a:rPr lang="en-US" sz="1400" dirty="0">
                <a:solidFill>
                  <a:srgbClr val="000000"/>
                </a:solidFill>
                <a:latin typeface="Comic Sans MS" panose="030F0702030302020204" pitchFamily="66" charset="0"/>
              </a:rPr>
              <a:t> </a:t>
            </a:r>
            <a:r>
              <a:rPr lang="en-US" sz="1400" dirty="0" smtClean="0">
                <a:solidFill>
                  <a:srgbClr val="000000"/>
                </a:solidFill>
                <a:latin typeface="Comic Sans MS" panose="030F0702030302020204" pitchFamily="66" charset="0"/>
              </a:rPr>
              <a:t>  Change </a:t>
            </a:r>
            <a:endParaRPr lang="en-US" sz="1400" dirty="0">
              <a:solidFill>
                <a:srgbClr val="000000"/>
              </a:solidFill>
              <a:latin typeface="Comic Sans MS" panose="030F0702030302020204" pitchFamily="66" charset="0"/>
            </a:endParaRPr>
          </a:p>
        </p:txBody>
      </p:sp>
      <p:sp>
        <p:nvSpPr>
          <p:cNvPr id="11" name="TextBox 10"/>
          <p:cNvSpPr txBox="1"/>
          <p:nvPr/>
        </p:nvSpPr>
        <p:spPr>
          <a:xfrm>
            <a:off x="3462771" y="4324986"/>
            <a:ext cx="3429000" cy="1631216"/>
          </a:xfrm>
          <a:prstGeom prst="rect">
            <a:avLst/>
          </a:prstGeom>
          <a:noFill/>
        </p:spPr>
        <p:txBody>
          <a:bodyPr wrap="square" rtlCol="0">
            <a:spAutoFit/>
          </a:bodyPr>
          <a:lstStyle/>
          <a:p>
            <a:pPr algn="ctr"/>
            <a:r>
              <a:rPr lang="en-US" sz="2000" b="1" dirty="0" smtClean="0">
                <a:solidFill>
                  <a:schemeClr val="bg1"/>
                </a:solidFill>
              </a:rPr>
              <a:t>What do these activities look like in your classroom?  How would you change them?  How does the Engineering Design process fit with the CCC’s?</a:t>
            </a:r>
            <a:endParaRPr lang="en-US" sz="2000" b="1" dirty="0">
              <a:solidFill>
                <a:schemeClr val="bg1"/>
              </a:solidFill>
            </a:endParaRPr>
          </a:p>
        </p:txBody>
      </p:sp>
      <p:sp>
        <p:nvSpPr>
          <p:cNvPr id="12" name="Cloud Callout 11"/>
          <p:cNvSpPr/>
          <p:nvPr/>
        </p:nvSpPr>
        <p:spPr>
          <a:xfrm>
            <a:off x="2362200" y="3984999"/>
            <a:ext cx="5638800" cy="2339601"/>
          </a:xfrm>
          <a:prstGeom prst="cloudCallou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12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924800" cy="4648200"/>
          </a:xfrm>
        </p:spPr>
        <p:txBody>
          <a:bodyPr/>
          <a:lstStyle/>
          <a:p>
            <a:r>
              <a:rPr lang="en-US" sz="9600" dirty="0" smtClean="0"/>
              <a:t>CROSS    </a:t>
            </a:r>
            <a:br>
              <a:rPr lang="en-US" sz="9600" dirty="0" smtClean="0"/>
            </a:br>
            <a:r>
              <a:rPr lang="en-US" sz="9600" dirty="0" smtClean="0"/>
              <a:t>   CUTTING  </a:t>
            </a:r>
            <a:br>
              <a:rPr lang="en-US" sz="9600" dirty="0" smtClean="0"/>
            </a:br>
            <a:r>
              <a:rPr lang="en-US" sz="9600" dirty="0"/>
              <a:t> </a:t>
            </a:r>
            <a:r>
              <a:rPr lang="en-US" sz="9600" dirty="0" smtClean="0"/>
              <a:t>      CONCEPTs</a:t>
            </a:r>
            <a:endParaRPr lang="en-US" sz="9600" dirty="0"/>
          </a:p>
        </p:txBody>
      </p:sp>
      <p:pic>
        <p:nvPicPr>
          <p:cNvPr id="3078" name="Picture 6" descr="C:\Users\Jennifer\AppData\Local\Microsoft\Windows\Temporary Internet Files\Content.IE5\I1OY4O5W\light-bulb[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3200400"/>
            <a:ext cx="4876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Jennifer\AppData\Local\Microsoft\Windows\Temporary Internet Files\Content.IE5\BHYX8CIH\question_mark[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5676" y="0"/>
            <a:ext cx="2488324" cy="2255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27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73162"/>
          </a:xfrm>
        </p:spPr>
        <p:txBody>
          <a:bodyPr/>
          <a:lstStyle/>
          <a:p>
            <a:pPr algn="r"/>
            <a:r>
              <a:rPr lang="en-US" sz="2800" b="1" i="1" dirty="0" smtClean="0">
                <a:solidFill>
                  <a:srgbClr val="50EAE3"/>
                </a:solidFill>
              </a:rPr>
              <a:t>Students around the globe as</a:t>
            </a:r>
            <a:r>
              <a:rPr lang="en-US" sz="4400" b="1" i="1" dirty="0" smtClean="0"/>
              <a:t/>
            </a:r>
            <a:br>
              <a:rPr lang="en-US" sz="4400" b="1" i="1" dirty="0" smtClean="0"/>
            </a:br>
            <a:r>
              <a:rPr lang="en-US" sz="4400" b="1" i="1" dirty="0" smtClean="0">
                <a:solidFill>
                  <a:srgbClr val="FFFF66"/>
                </a:solidFill>
              </a:rPr>
              <a:t>Citizen Scientists</a:t>
            </a:r>
            <a:endParaRPr lang="en-US" sz="4400" b="1" i="1" dirty="0">
              <a:solidFill>
                <a:srgbClr val="FFFF66"/>
              </a:solidFill>
            </a:endParaRPr>
          </a:p>
        </p:txBody>
      </p:sp>
      <p:pic>
        <p:nvPicPr>
          <p:cNvPr id="8194" name="Picture 2" descr="https://tse1.mm.bing.net/th?&amp;id=OIP.M1344cfad71ac3f6da0830e634e0d85d1o0&amp;w=299&amp;h=204&amp;c=0&amp;pid=1.9&amp;rs=0&amp;p=0&amp;r=0">
            <a:hlinkClick r:id="rId3" tooltip="View image details"/>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447800"/>
            <a:ext cx="4648200" cy="31713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 y="4800600"/>
            <a:ext cx="7620000" cy="1938992"/>
          </a:xfrm>
          <a:prstGeom prst="rect">
            <a:avLst/>
          </a:prstGeom>
          <a:noFill/>
        </p:spPr>
        <p:txBody>
          <a:bodyPr wrap="square" rtlCol="0">
            <a:spAutoFit/>
          </a:bodyPr>
          <a:lstStyle/>
          <a:p>
            <a:r>
              <a:rPr lang="en-US" sz="2400" b="1" dirty="0" smtClean="0">
                <a:solidFill>
                  <a:srgbClr val="FFFF66"/>
                </a:solidFill>
              </a:rPr>
              <a:t>Lunch Guest :   </a:t>
            </a:r>
            <a:r>
              <a:rPr lang="en-US" sz="2400" b="1" dirty="0" smtClean="0"/>
              <a:t>Constance E. Walker, Ph.D.</a:t>
            </a:r>
          </a:p>
          <a:p>
            <a:r>
              <a:rPr lang="en-US" sz="2400" b="1" dirty="0" smtClean="0"/>
              <a:t>Scientist, NOAO  and Director of  the Globe at Night Campaign</a:t>
            </a:r>
          </a:p>
          <a:p>
            <a:endParaRPr lang="en-US" sz="2400" b="1" dirty="0" smtClean="0"/>
          </a:p>
          <a:p>
            <a:endParaRPr lang="en-US" sz="2400" b="1" dirty="0"/>
          </a:p>
          <a:p>
            <a:r>
              <a:rPr lang="en-US" sz="2400" b="1" dirty="0" smtClean="0"/>
              <a:t>	</a:t>
            </a:r>
            <a:r>
              <a:rPr lang="en-US" sz="2400" dirty="0" smtClean="0">
                <a:solidFill>
                  <a:srgbClr val="50EAE3"/>
                </a:solidFill>
              </a:rPr>
              <a:t>Website:    </a:t>
            </a:r>
            <a:r>
              <a:rPr lang="en-US" sz="2400" dirty="0">
                <a:solidFill>
                  <a:srgbClr val="50EAE3"/>
                </a:solidFill>
                <a:hlinkClick r:id="rId5"/>
              </a:rPr>
              <a:t>https://www.globeatnight.org</a:t>
            </a:r>
            <a:r>
              <a:rPr lang="en-US" sz="2400" i="1" dirty="0" smtClean="0">
                <a:solidFill>
                  <a:srgbClr val="50EAE3"/>
                </a:solidFill>
                <a:hlinkClick r:id="rId5"/>
              </a:rPr>
              <a:t>/</a:t>
            </a:r>
            <a:endParaRPr lang="en-US" sz="2400" dirty="0">
              <a:solidFill>
                <a:srgbClr val="50EAE3"/>
              </a:solidFill>
            </a:endParaRPr>
          </a:p>
        </p:txBody>
      </p:sp>
    </p:spTree>
    <p:extLst>
      <p:ext uri="{BB962C8B-B14F-4D97-AF65-F5344CB8AC3E}">
        <p14:creationId xmlns:p14="http://schemas.microsoft.com/office/powerpoint/2010/main" val="385006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077200" cy="944562"/>
          </a:xfrm>
        </p:spPr>
        <p:txBody>
          <a:bodyPr/>
          <a:lstStyle/>
          <a:p>
            <a:r>
              <a:rPr lang="en-US" dirty="0" smtClean="0"/>
              <a:t>Beyond Earth</a:t>
            </a:r>
            <a:br>
              <a:rPr lang="en-US" dirty="0" smtClean="0"/>
            </a:br>
            <a:r>
              <a:rPr lang="en-US" dirty="0" smtClean="0"/>
              <a:t>		Explorations 			 (PreK-8)</a:t>
            </a:r>
            <a:endParaRPr lang="en-US" dirty="0"/>
          </a:p>
        </p:txBody>
      </p:sp>
      <p:pic>
        <p:nvPicPr>
          <p:cNvPr id="11268" name="Picture 4" descr="https://tse1.mm.bing.net/th?&amp;id=OIP.M2821a9f16dd6be435352727109986c0fo0&amp;w=299&amp;h=187&amp;c=0&amp;pid=1.9&amp;rs=0&amp;p=0&amp;r=0">
            <a:hlinkClick r:id="rId2" tooltip="View image details"/>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6059" y="3657600"/>
            <a:ext cx="5117214"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https://tse1.mm.bing.net/th?&amp;id=OIP.Mda51832b79fd2070017e2579d72f653fo0&amp;w=300&amp;h=240&amp;c=0&amp;pid=1.9&amp;rs=0&amp;p=0&amp;r=0">
            <a:hlinkClick r:id="rId4" tooltip="View image details"/>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309" y="1600199"/>
            <a:ext cx="3619500" cy="289560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s://tse1.mm.bing.net/th?&amp;id=OIP.Me3f2e7ae1fde21b57d74d6aa3fb691deo0&amp;w=300&amp;h=225&amp;c=0&amp;pid=1.9&amp;rs=0&amp;p=0&amp;r=0">
            <a:hlinkClick r:id="rId6" tooltip="View image details"/>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066800"/>
            <a:ext cx="3593214" cy="2694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5727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tse1.mm.bing.net/th?&amp;id=OIP.OEv26oN1a6GCMTjBwQKeBAEsDI&amp;w=300&amp;h=200&amp;c=0&amp;pid=1.9&amp;rs=0&amp;p=0&amp;r=0">
            <a:hlinkClick r:id="rId3" tooltip="View image details"/>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86000"/>
                    </a14:imgEffect>
                    <a14:imgEffect>
                      <a14:brightnessContrast bright="-54000"/>
                    </a14:imgEffect>
                  </a14:imgLayer>
                </a14:imgProps>
              </a:ext>
              <a:ext uri="{28A0092B-C50C-407E-A947-70E740481C1C}">
                <a14:useLocalDpi xmlns:a14="http://schemas.microsoft.com/office/drawing/2010/main" val="0"/>
              </a:ext>
            </a:extLst>
          </a:blip>
          <a:srcRect/>
          <a:stretch>
            <a:fillRect/>
          </a:stretch>
        </p:blipFill>
        <p:spPr bwMode="auto">
          <a:xfrm>
            <a:off x="-415636" y="-338281"/>
            <a:ext cx="10266218" cy="68441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274638"/>
            <a:ext cx="7924800" cy="868362"/>
          </a:xfrm>
        </p:spPr>
        <p:txBody>
          <a:bodyPr/>
          <a:lstStyle/>
          <a:p>
            <a:r>
              <a:rPr lang="en-US" sz="4000" b="1" dirty="0" smtClean="0">
                <a:latin typeface="Comic Sans MS" panose="030F0702030302020204" pitchFamily="66" charset="0"/>
              </a:rPr>
              <a:t>Exploring Lunar Phases</a:t>
            </a:r>
            <a:endParaRPr lang="en-US" sz="4000" b="1" dirty="0">
              <a:latin typeface="Comic Sans MS" panose="030F0702030302020204" pitchFamily="66" charset="0"/>
            </a:endParaRPr>
          </a:p>
        </p:txBody>
      </p:sp>
      <p:pic>
        <p:nvPicPr>
          <p:cNvPr id="14339" name="Picture 3" descr="C:\Users\Jennifer\Desktop\AZSTEMAzing Workshop\moonphase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057399"/>
            <a:ext cx="3325957" cy="4434609"/>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https://attachment.outlook.office.net/owa/j3kjmaxwell@msn.com/service.svc/s/GetAttachmentThumbnail?id=AQMkADAwATIwMTAwAC0wMjMxLWFjOWItMDACLTAwCgBGAAADT7vC%2BXZBlUqWEOqW4ACJywcAlHEVVQMJukmf0EXiNe96vQAAAgEMAAAAlHEVVQMJukmf0EXiNe96vQABAPEU6QAAAAESABAAs2t%2FwzSrpE%2B100N6N1%2F%2F5w%3D%3D&amp;thumbnailType=2&amp;X-OWA-CANARY=kQqDNis6ZU-5fjkawxLb8EBsHq-sKtQY83FrbGgd6LNfbL3Zj3oK9UewDDK10ZHuJSBa8u7h8q4.&amp;token=d35c561b-02cd-4526-8668-37e8b682b438&amp;owa=outlook.live.com&amp;isc=1"/>
          <p:cNvPicPr>
            <a:picLocks noChangeAspect="1" noChangeArrowheads="1"/>
          </p:cNvPicPr>
          <p:nvPr/>
        </p:nvPicPr>
        <p:blipFill rotWithShape="1">
          <a:blip r:embed="rId7">
            <a:extLst>
              <a:ext uri="{28A0092B-C50C-407E-A947-70E740481C1C}">
                <a14:useLocalDpi xmlns:a14="http://schemas.microsoft.com/office/drawing/2010/main" val="0"/>
              </a:ext>
            </a:extLst>
          </a:blip>
          <a:srcRect l="2717" t="23507" r="-2717" b="7208"/>
          <a:stretch/>
        </p:blipFill>
        <p:spPr bwMode="auto">
          <a:xfrm>
            <a:off x="4572000" y="2819400"/>
            <a:ext cx="3836843" cy="3544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5244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tse1.mm.bing.net/th?&amp;id=OIP.M28ca8a1dbf9c8d290f49ffb15f6ffed1o0&amp;w=300&amp;h=199&amp;c=0&amp;pid=1.9&amp;rs=0&amp;p=0&amp;r=0">
            <a:hlinkClick r:id="rId2" tooltip="View image details"/>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1092"/>
            <a:ext cx="7356172" cy="48795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71600" y="2107471"/>
            <a:ext cx="6019800" cy="944562"/>
          </a:xfrm>
        </p:spPr>
        <p:txBody>
          <a:bodyPr/>
          <a:lstStyle/>
          <a:p>
            <a:pPr algn="ctr"/>
            <a:r>
              <a:rPr lang="en-US" sz="8000" b="1" dirty="0" smtClean="0">
                <a:solidFill>
                  <a:schemeClr val="bg1"/>
                </a:solidFill>
                <a:latin typeface="Consolas" panose="020B0609020204030204" pitchFamily="49" charset="0"/>
                <a:cs typeface="Consolas" panose="020B0609020204030204" pitchFamily="49" charset="0"/>
              </a:rPr>
              <a:t>Moon </a:t>
            </a:r>
            <a:br>
              <a:rPr lang="en-US" sz="8000" b="1" dirty="0" smtClean="0">
                <a:solidFill>
                  <a:schemeClr val="bg1"/>
                </a:solidFill>
                <a:latin typeface="Consolas" panose="020B0609020204030204" pitchFamily="49" charset="0"/>
                <a:cs typeface="Consolas" panose="020B0609020204030204" pitchFamily="49" charset="0"/>
              </a:rPr>
            </a:br>
            <a:r>
              <a:rPr lang="en-US" sz="8000" b="1" dirty="0" smtClean="0">
                <a:solidFill>
                  <a:schemeClr val="bg1"/>
                </a:solidFill>
                <a:latin typeface="Consolas" panose="020B0609020204030204" pitchFamily="49" charset="0"/>
                <a:cs typeface="Consolas" panose="020B0609020204030204" pitchFamily="49" charset="0"/>
              </a:rPr>
              <a:t>Mapping </a:t>
            </a:r>
            <a:endParaRPr lang="en-US" sz="8000" b="1" dirty="0">
              <a:solidFill>
                <a:schemeClr val="bg1"/>
              </a:solidFill>
              <a:latin typeface="Consolas" panose="020B0609020204030204" pitchFamily="49" charset="0"/>
              <a:cs typeface="Consolas" panose="020B0609020204030204" pitchFamily="49" charset="0"/>
            </a:endParaRPr>
          </a:p>
        </p:txBody>
      </p:sp>
      <p:sp>
        <p:nvSpPr>
          <p:cNvPr id="4" name="TextBox 3"/>
          <p:cNvSpPr txBox="1"/>
          <p:nvPr/>
        </p:nvSpPr>
        <p:spPr>
          <a:xfrm>
            <a:off x="63500" y="4876800"/>
            <a:ext cx="8285018" cy="1508105"/>
          </a:xfrm>
          <a:prstGeom prst="rect">
            <a:avLst/>
          </a:prstGeom>
          <a:noFill/>
        </p:spPr>
        <p:txBody>
          <a:bodyPr wrap="square" rtlCol="0">
            <a:spAutoFit/>
          </a:bodyPr>
          <a:lstStyle/>
          <a:p>
            <a:r>
              <a:rPr lang="en-US" sz="3600" b="1" dirty="0" err="1" smtClean="0">
                <a:solidFill>
                  <a:srgbClr val="7030A0"/>
                </a:solidFill>
              </a:rPr>
              <a:t>Sanlyn</a:t>
            </a:r>
            <a:r>
              <a:rPr lang="en-US" sz="3600" b="1" dirty="0" smtClean="0">
                <a:solidFill>
                  <a:srgbClr val="7030A0"/>
                </a:solidFill>
              </a:rPr>
              <a:t> </a:t>
            </a:r>
            <a:r>
              <a:rPr lang="en-US" sz="3600" b="1" dirty="0" err="1" smtClean="0">
                <a:solidFill>
                  <a:srgbClr val="7030A0"/>
                </a:solidFill>
              </a:rPr>
              <a:t>Buxner</a:t>
            </a:r>
            <a:endParaRPr lang="en-US" sz="3600" b="1" dirty="0" smtClean="0">
              <a:solidFill>
                <a:srgbClr val="7030A0"/>
              </a:solidFill>
            </a:endParaRPr>
          </a:p>
          <a:p>
            <a:endParaRPr lang="en-US" sz="800" b="1" dirty="0" smtClean="0">
              <a:solidFill>
                <a:srgbClr val="7030A0"/>
              </a:solidFill>
            </a:endParaRPr>
          </a:p>
          <a:p>
            <a:r>
              <a:rPr lang="en-US" sz="2000" dirty="0" smtClean="0">
                <a:solidFill>
                  <a:srgbClr val="7030A0"/>
                </a:solidFill>
              </a:rPr>
              <a:t>Assistant </a:t>
            </a:r>
            <a:r>
              <a:rPr lang="en-US" sz="2000" dirty="0">
                <a:solidFill>
                  <a:srgbClr val="7030A0"/>
                </a:solidFill>
              </a:rPr>
              <a:t>Research Professor at </a:t>
            </a:r>
            <a:r>
              <a:rPr lang="en-US" sz="2000" dirty="0" smtClean="0">
                <a:solidFill>
                  <a:srgbClr val="7030A0"/>
                </a:solidFill>
              </a:rPr>
              <a:t>University </a:t>
            </a:r>
            <a:r>
              <a:rPr lang="en-US" sz="2000" dirty="0">
                <a:solidFill>
                  <a:srgbClr val="7030A0"/>
                </a:solidFill>
              </a:rPr>
              <a:t>of Arizona - College of </a:t>
            </a:r>
            <a:r>
              <a:rPr lang="en-US" sz="2000" dirty="0" smtClean="0">
                <a:solidFill>
                  <a:srgbClr val="7030A0"/>
                </a:solidFill>
              </a:rPr>
              <a:t>Education</a:t>
            </a:r>
          </a:p>
          <a:p>
            <a:endParaRPr lang="en-US" sz="800" dirty="0" smtClean="0">
              <a:solidFill>
                <a:srgbClr val="7030A0"/>
              </a:solidFill>
            </a:endParaRPr>
          </a:p>
          <a:p>
            <a:r>
              <a:rPr lang="en-US" sz="2000" dirty="0" smtClean="0">
                <a:solidFill>
                  <a:srgbClr val="7030A0"/>
                </a:solidFill>
              </a:rPr>
              <a:t>Education Specialist &amp; Research Scientist with the Planetary Science Institute</a:t>
            </a:r>
          </a:p>
        </p:txBody>
      </p:sp>
      <p:sp>
        <p:nvSpPr>
          <p:cNvPr id="5" name="AutoShape 4" descr="Image result for planetary science institute tucson az"/>
          <p:cNvSpPr>
            <a:spLocks noChangeAspect="1" noChangeArrowheads="1"/>
          </p:cNvSpPr>
          <p:nvPr/>
        </p:nvSpPr>
        <p:spPr bwMode="auto">
          <a:xfrm>
            <a:off x="63500" y="-800100"/>
            <a:ext cx="1590675" cy="1666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6" name="Picture 6" descr="https://tse1.mm.bing.net/th?&amp;id=OIP.M7ba17d4e0795d6a59308b5f6c573dc04o0&amp;w=286&amp;h=300&amp;c=0&amp;pid=1.9&amp;rs=0&amp;p=0&amp;r=0">
            <a:hlinkClick r:id="rId4" tooltip="View image details"/>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10132" y="5105400"/>
            <a:ext cx="1110828" cy="1165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8289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856"/>
            <a:ext cx="7924800" cy="628373"/>
          </a:xfrm>
        </p:spPr>
        <p:txBody>
          <a:bodyPr/>
          <a:lstStyle/>
          <a:p>
            <a:pPr algn="ctr"/>
            <a:r>
              <a:rPr lang="en-US" sz="4800" b="1" dirty="0" smtClean="0"/>
              <a:t>What’s your mission?</a:t>
            </a:r>
            <a:endParaRPr lang="en-US" sz="4800" b="1" dirty="0"/>
          </a:p>
        </p:txBody>
      </p:sp>
      <p:pic>
        <p:nvPicPr>
          <p:cNvPr id="16386" name="Picture 2" descr="Image result for Nasa mission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903011"/>
            <a:ext cx="7980218" cy="59549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hlinkClick r:id="rId3"/>
          </p:cNvPr>
          <p:cNvSpPr/>
          <p:nvPr/>
        </p:nvSpPr>
        <p:spPr>
          <a:xfrm>
            <a:off x="205465" y="6400800"/>
            <a:ext cx="2766335" cy="369332"/>
          </a:xfrm>
          <a:prstGeom prst="rect">
            <a:avLst/>
          </a:prstGeom>
        </p:spPr>
        <p:txBody>
          <a:bodyPr wrap="none">
            <a:spAutoFit/>
          </a:bodyPr>
          <a:lstStyle/>
          <a:p>
            <a:r>
              <a:rPr lang="en-US" dirty="0"/>
              <a:t>https://www.nasa.gov/missions</a:t>
            </a:r>
          </a:p>
        </p:txBody>
      </p:sp>
    </p:spTree>
    <p:extLst>
      <p:ext uri="{BB962C8B-B14F-4D97-AF65-F5344CB8AC3E}">
        <p14:creationId xmlns:p14="http://schemas.microsoft.com/office/powerpoint/2010/main" val="10585277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77276"/>
            <a:ext cx="7151002" cy="5323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701" y="0"/>
            <a:ext cx="7924800"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4629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rtist’s rendition of 2016 WF9 ">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042554" y="3309402"/>
            <a:ext cx="5510646" cy="3731477"/>
          </a:xfrm>
          <a:prstGeom prst="rect">
            <a:avLst/>
          </a:prstGeom>
          <a:noFill/>
          <a:ln>
            <a:noFill/>
          </a:ln>
        </p:spPr>
      </p:pic>
      <p:pic>
        <p:nvPicPr>
          <p:cNvPr id="8" name="Picture 7" descr="Mars">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2500" y="1088932"/>
            <a:ext cx="3200400" cy="2850361"/>
          </a:xfrm>
          <a:prstGeom prst="rect">
            <a:avLst/>
          </a:prstGeom>
          <a:noFill/>
          <a:ln>
            <a:noFill/>
          </a:ln>
        </p:spPr>
      </p:pic>
      <p:pic>
        <p:nvPicPr>
          <p:cNvPr id="7" name="Picture 6" descr="An artist's rendering of the Mars Ice Home concept.">
            <a:hlinkClick r:id="rId6"/>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800" y="762000"/>
            <a:ext cx="3886200" cy="3048000"/>
          </a:xfrm>
          <a:prstGeom prst="rect">
            <a:avLst/>
          </a:prstGeom>
          <a:noFill/>
          <a:ln>
            <a:noFill/>
          </a:ln>
        </p:spPr>
      </p:pic>
      <p:pic>
        <p:nvPicPr>
          <p:cNvPr id="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701" y="1"/>
            <a:ext cx="7924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04800" y="990601"/>
            <a:ext cx="4343400" cy="954107"/>
          </a:xfrm>
          <a:prstGeom prst="rect">
            <a:avLst/>
          </a:prstGeom>
          <a:noFill/>
        </p:spPr>
        <p:txBody>
          <a:bodyPr wrap="square" rtlCol="0">
            <a:spAutoFit/>
          </a:bodyPr>
          <a:lstStyle/>
          <a:p>
            <a:r>
              <a:rPr lang="en-US" sz="2800" dirty="0" smtClean="0"/>
              <a:t>Whole </a:t>
            </a:r>
            <a:r>
              <a:rPr lang="en-US" sz="2800" dirty="0" smtClean="0"/>
              <a:t>Class </a:t>
            </a:r>
            <a:r>
              <a:rPr lang="en-US" sz="2800" dirty="0"/>
              <a:t>M</a:t>
            </a:r>
            <a:r>
              <a:rPr lang="en-US" sz="2800" dirty="0" smtClean="0"/>
              <a:t>ission</a:t>
            </a:r>
            <a:endParaRPr lang="en-US" sz="2800" dirty="0" smtClean="0"/>
          </a:p>
          <a:p>
            <a:r>
              <a:rPr lang="en-US" sz="2800" dirty="0" smtClean="0"/>
              <a:t>Teams – </a:t>
            </a:r>
            <a:r>
              <a:rPr lang="en-US" sz="2800" dirty="0" smtClean="0"/>
              <a:t>Small </a:t>
            </a:r>
            <a:r>
              <a:rPr lang="en-US" sz="2800" dirty="0" smtClean="0"/>
              <a:t>G</a:t>
            </a:r>
            <a:r>
              <a:rPr lang="en-US" sz="2800" dirty="0" smtClean="0"/>
              <a:t>roups/Pairs</a:t>
            </a:r>
            <a:endParaRPr lang="en-US" sz="2800" dirty="0"/>
          </a:p>
        </p:txBody>
      </p:sp>
      <p:sp>
        <p:nvSpPr>
          <p:cNvPr id="6" name="TextBox 5"/>
          <p:cNvSpPr txBox="1"/>
          <p:nvPr/>
        </p:nvSpPr>
        <p:spPr>
          <a:xfrm>
            <a:off x="4876800" y="1444548"/>
            <a:ext cx="2971800" cy="1815882"/>
          </a:xfrm>
          <a:prstGeom prst="rect">
            <a:avLst/>
          </a:prstGeom>
          <a:noFill/>
        </p:spPr>
        <p:txBody>
          <a:bodyPr wrap="square" rtlCol="0">
            <a:spAutoFit/>
          </a:bodyPr>
          <a:lstStyle/>
          <a:p>
            <a:r>
              <a:rPr lang="en-US" sz="2800" b="1" i="1" dirty="0" smtClean="0"/>
              <a:t>ASK:</a:t>
            </a:r>
            <a:r>
              <a:rPr lang="en-US" sz="2800" dirty="0" smtClean="0"/>
              <a:t> Where will your spacecraft go?  What will it do there?  Why is it important?</a:t>
            </a:r>
            <a:endParaRPr lang="en-US" sz="2800" dirty="0"/>
          </a:p>
        </p:txBody>
      </p:sp>
      <p:sp>
        <p:nvSpPr>
          <p:cNvPr id="9" name="TextBox 8"/>
          <p:cNvSpPr txBox="1"/>
          <p:nvPr/>
        </p:nvSpPr>
        <p:spPr>
          <a:xfrm>
            <a:off x="1042554" y="4267200"/>
            <a:ext cx="4139046" cy="2246769"/>
          </a:xfrm>
          <a:prstGeom prst="rect">
            <a:avLst/>
          </a:prstGeom>
          <a:noFill/>
        </p:spPr>
        <p:txBody>
          <a:bodyPr wrap="square" rtlCol="0">
            <a:spAutoFit/>
          </a:bodyPr>
          <a:lstStyle/>
          <a:p>
            <a:r>
              <a:rPr lang="en-US" sz="2800" b="1" i="1" dirty="0" smtClean="0"/>
              <a:t>EXPLORE:  </a:t>
            </a:r>
            <a:r>
              <a:rPr lang="en-US" sz="2800" dirty="0" smtClean="0"/>
              <a:t>Research past, present and future missions on the NASA website .  What type of spacecraft /instruments are needed?</a:t>
            </a:r>
            <a:endParaRPr lang="en-US" sz="2800" dirty="0"/>
          </a:p>
        </p:txBody>
      </p:sp>
    </p:spTree>
    <p:extLst>
      <p:ext uri="{BB962C8B-B14F-4D97-AF65-F5344CB8AC3E}">
        <p14:creationId xmlns:p14="http://schemas.microsoft.com/office/powerpoint/2010/main" val="355705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77276"/>
            <a:ext cx="7151002" cy="5323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701" y="0"/>
            <a:ext cx="7924800"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2653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2544762"/>
          </a:xfrm>
        </p:spPr>
        <p:txBody>
          <a:bodyPr/>
          <a:lstStyle/>
          <a:p>
            <a:r>
              <a:rPr lang="en-US" sz="7200" dirty="0" smtClean="0"/>
              <a:t>MAKING </a:t>
            </a:r>
            <a:br>
              <a:rPr lang="en-US" sz="7200" dirty="0" smtClean="0"/>
            </a:br>
            <a:r>
              <a:rPr lang="en-US" sz="7200" dirty="0"/>
              <a:t> </a:t>
            </a:r>
            <a:r>
              <a:rPr lang="en-US" sz="7200" dirty="0" smtClean="0"/>
              <a:t>    connections</a:t>
            </a:r>
            <a:endParaRPr lang="en-US" sz="7200" dirty="0"/>
          </a:p>
        </p:txBody>
      </p:sp>
      <p:sp>
        <p:nvSpPr>
          <p:cNvPr id="4" name="TextBox 3"/>
          <p:cNvSpPr txBox="1"/>
          <p:nvPr/>
        </p:nvSpPr>
        <p:spPr>
          <a:xfrm>
            <a:off x="131618" y="3029035"/>
            <a:ext cx="8991600" cy="3693319"/>
          </a:xfrm>
          <a:prstGeom prst="rect">
            <a:avLst/>
          </a:prstGeom>
          <a:solidFill>
            <a:schemeClr val="tx1"/>
          </a:solidFill>
        </p:spPr>
        <p:txBody>
          <a:bodyPr wrap="square" rtlCol="0">
            <a:spAutoFit/>
          </a:bodyPr>
          <a:lstStyle/>
          <a:p>
            <a:endParaRPr lang="en-US" b="1" dirty="0" smtClean="0">
              <a:solidFill>
                <a:srgbClr val="000000"/>
              </a:solidFill>
            </a:endParaRPr>
          </a:p>
          <a:p>
            <a:endParaRPr lang="en-US" b="1" dirty="0">
              <a:solidFill>
                <a:srgbClr val="000000"/>
              </a:solidFill>
            </a:endParaRPr>
          </a:p>
          <a:p>
            <a:endParaRPr lang="en-US" b="1" dirty="0" smtClean="0">
              <a:solidFill>
                <a:srgbClr val="000000"/>
              </a:solidFill>
            </a:endParaRPr>
          </a:p>
          <a:p>
            <a:endParaRPr lang="en-US" b="1" dirty="0">
              <a:solidFill>
                <a:srgbClr val="000000"/>
              </a:solidFill>
            </a:endParaRPr>
          </a:p>
          <a:p>
            <a:endParaRPr lang="en-US" b="1" dirty="0" smtClean="0">
              <a:solidFill>
                <a:srgbClr val="000000"/>
              </a:solidFill>
            </a:endParaRPr>
          </a:p>
          <a:p>
            <a:endParaRPr lang="en-US" b="1" dirty="0">
              <a:solidFill>
                <a:srgbClr val="000000"/>
              </a:solidFill>
            </a:endParaRPr>
          </a:p>
          <a:p>
            <a:endParaRPr lang="en-US" b="1" dirty="0" smtClean="0">
              <a:solidFill>
                <a:srgbClr val="000000"/>
              </a:solidFill>
            </a:endParaRPr>
          </a:p>
          <a:p>
            <a:endParaRPr lang="en-US" b="1" dirty="0">
              <a:solidFill>
                <a:srgbClr val="000000"/>
              </a:solidFill>
            </a:endParaRPr>
          </a:p>
          <a:p>
            <a:endParaRPr lang="en-US" b="1" dirty="0" smtClean="0">
              <a:solidFill>
                <a:srgbClr val="000000"/>
              </a:solidFill>
            </a:endParaRPr>
          </a:p>
          <a:p>
            <a:endParaRPr lang="en-US" b="1" dirty="0">
              <a:solidFill>
                <a:srgbClr val="000000"/>
              </a:solidFill>
            </a:endParaRPr>
          </a:p>
          <a:p>
            <a:endParaRPr lang="en-US" b="1" dirty="0" smtClean="0">
              <a:solidFill>
                <a:srgbClr val="000000"/>
              </a:solidFill>
            </a:endParaRPr>
          </a:p>
          <a:p>
            <a:endParaRPr lang="en-US" b="1" dirty="0">
              <a:solidFill>
                <a:srgbClr val="000000"/>
              </a:solidFill>
            </a:endParaRPr>
          </a:p>
          <a:p>
            <a:r>
              <a:rPr lang="en-US" b="1" dirty="0" smtClean="0">
                <a:solidFill>
                  <a:srgbClr val="000000"/>
                </a:solidFill>
              </a:rPr>
              <a:t> </a:t>
            </a:r>
            <a:endParaRPr lang="en-US" b="1" dirty="0">
              <a:solidFill>
                <a:srgbClr val="000000"/>
              </a:solidFill>
            </a:endParaRPr>
          </a:p>
        </p:txBody>
      </p:sp>
      <p:sp>
        <p:nvSpPr>
          <p:cNvPr id="3" name="TextBox 2"/>
          <p:cNvSpPr txBox="1"/>
          <p:nvPr/>
        </p:nvSpPr>
        <p:spPr>
          <a:xfrm>
            <a:off x="256309" y="3184780"/>
            <a:ext cx="858982" cy="800219"/>
          </a:xfrm>
          <a:prstGeom prst="rect">
            <a:avLst/>
          </a:prstGeom>
          <a:noFill/>
          <a:ln>
            <a:solidFill>
              <a:schemeClr val="accent1"/>
            </a:solidFill>
          </a:ln>
        </p:spPr>
        <p:txBody>
          <a:bodyPr wrap="square" rtlCol="0">
            <a:spAutoFit/>
          </a:bodyPr>
          <a:lstStyle/>
          <a:p>
            <a:r>
              <a:rPr lang="en-US" dirty="0" smtClean="0">
                <a:solidFill>
                  <a:srgbClr val="000000"/>
                </a:solidFill>
              </a:rPr>
              <a:t> </a:t>
            </a:r>
            <a:r>
              <a:rPr lang="en-US" sz="1400" dirty="0" smtClean="0">
                <a:solidFill>
                  <a:srgbClr val="000000"/>
                </a:solidFill>
                <a:latin typeface="Comic Sans MS" panose="030F0702030302020204" pitchFamily="66" charset="0"/>
              </a:rPr>
              <a:t>Cause   </a:t>
            </a:r>
          </a:p>
          <a:p>
            <a:r>
              <a:rPr lang="en-US" sz="1400" dirty="0">
                <a:solidFill>
                  <a:srgbClr val="000000"/>
                </a:solidFill>
                <a:latin typeface="Comic Sans MS" panose="030F0702030302020204" pitchFamily="66" charset="0"/>
              </a:rPr>
              <a:t> </a:t>
            </a:r>
            <a:r>
              <a:rPr lang="en-US" sz="1400" dirty="0" smtClean="0">
                <a:solidFill>
                  <a:srgbClr val="000000"/>
                </a:solidFill>
                <a:latin typeface="Comic Sans MS" panose="030F0702030302020204" pitchFamily="66" charset="0"/>
              </a:rPr>
              <a:t>   &amp; Effect</a:t>
            </a:r>
            <a:endParaRPr lang="en-US" sz="1400" dirty="0">
              <a:solidFill>
                <a:srgbClr val="000000"/>
              </a:solidFill>
              <a:latin typeface="Comic Sans MS" panose="030F0702030302020204" pitchFamily="66" charset="0"/>
            </a:endParaRPr>
          </a:p>
        </p:txBody>
      </p:sp>
      <p:sp>
        <p:nvSpPr>
          <p:cNvPr id="5" name="TextBox 4"/>
          <p:cNvSpPr txBox="1"/>
          <p:nvPr/>
        </p:nvSpPr>
        <p:spPr>
          <a:xfrm>
            <a:off x="1371600" y="3184780"/>
            <a:ext cx="990600" cy="615553"/>
          </a:xfrm>
          <a:prstGeom prst="rect">
            <a:avLst/>
          </a:prstGeom>
          <a:noFill/>
          <a:ln>
            <a:solidFill>
              <a:schemeClr val="accent1"/>
            </a:solidFill>
          </a:ln>
        </p:spPr>
        <p:txBody>
          <a:bodyPr wrap="square" rtlCol="0">
            <a:spAutoFit/>
          </a:bodyPr>
          <a:lstStyle/>
          <a:p>
            <a:endParaRPr lang="en-US" sz="800" dirty="0" smtClean="0">
              <a:solidFill>
                <a:srgbClr val="000000"/>
              </a:solidFill>
            </a:endParaRPr>
          </a:p>
          <a:p>
            <a:r>
              <a:rPr lang="en-US" dirty="0" smtClean="0">
                <a:solidFill>
                  <a:srgbClr val="000000"/>
                </a:solidFill>
              </a:rPr>
              <a:t> </a:t>
            </a:r>
            <a:r>
              <a:rPr lang="en-US" sz="1400" dirty="0" smtClean="0">
                <a:solidFill>
                  <a:srgbClr val="000000"/>
                </a:solidFill>
                <a:latin typeface="Comic Sans MS" panose="030F0702030302020204" pitchFamily="66" charset="0"/>
              </a:rPr>
              <a:t>Patterns</a:t>
            </a:r>
          </a:p>
          <a:p>
            <a:endParaRPr lang="en-US" sz="800" dirty="0">
              <a:solidFill>
                <a:srgbClr val="000000"/>
              </a:solidFill>
            </a:endParaRPr>
          </a:p>
        </p:txBody>
      </p:sp>
      <p:sp>
        <p:nvSpPr>
          <p:cNvPr id="6" name="TextBox 5"/>
          <p:cNvSpPr txBox="1"/>
          <p:nvPr/>
        </p:nvSpPr>
        <p:spPr>
          <a:xfrm>
            <a:off x="6781800" y="3154002"/>
            <a:ext cx="838200" cy="738664"/>
          </a:xfrm>
          <a:prstGeom prst="rect">
            <a:avLst/>
          </a:prstGeom>
          <a:noFill/>
          <a:ln>
            <a:solidFill>
              <a:schemeClr val="accent1"/>
            </a:solidFill>
          </a:ln>
        </p:spPr>
        <p:txBody>
          <a:bodyPr wrap="square" rtlCol="0">
            <a:spAutoFit/>
          </a:bodyPr>
          <a:lstStyle/>
          <a:p>
            <a:r>
              <a:rPr lang="en-US" sz="1400" dirty="0" smtClean="0">
                <a:solidFill>
                  <a:srgbClr val="000000"/>
                </a:solidFill>
                <a:latin typeface="Comic Sans MS" panose="030F0702030302020204" pitchFamily="66" charset="0"/>
              </a:rPr>
              <a:t> Energy   </a:t>
            </a:r>
          </a:p>
          <a:p>
            <a:r>
              <a:rPr lang="en-US" sz="1400" dirty="0">
                <a:solidFill>
                  <a:srgbClr val="000000"/>
                </a:solidFill>
                <a:latin typeface="Comic Sans MS" panose="030F0702030302020204" pitchFamily="66" charset="0"/>
              </a:rPr>
              <a:t> </a:t>
            </a:r>
            <a:r>
              <a:rPr lang="en-US" sz="1400" dirty="0" smtClean="0">
                <a:solidFill>
                  <a:srgbClr val="000000"/>
                </a:solidFill>
                <a:latin typeface="Comic Sans MS" panose="030F0702030302020204" pitchFamily="66" charset="0"/>
              </a:rPr>
              <a:t>    &amp;   </a:t>
            </a:r>
          </a:p>
          <a:p>
            <a:r>
              <a:rPr lang="en-US" sz="1400" dirty="0">
                <a:solidFill>
                  <a:srgbClr val="000000"/>
                </a:solidFill>
                <a:latin typeface="Comic Sans MS" panose="030F0702030302020204" pitchFamily="66" charset="0"/>
              </a:rPr>
              <a:t> </a:t>
            </a:r>
            <a:r>
              <a:rPr lang="en-US" sz="1400" dirty="0" smtClean="0">
                <a:solidFill>
                  <a:srgbClr val="000000"/>
                </a:solidFill>
                <a:latin typeface="Comic Sans MS" panose="030F0702030302020204" pitchFamily="66" charset="0"/>
              </a:rPr>
              <a:t>Matter</a:t>
            </a:r>
            <a:endParaRPr lang="en-US" sz="1400" dirty="0">
              <a:solidFill>
                <a:srgbClr val="000000"/>
              </a:solidFill>
              <a:latin typeface="Comic Sans MS" panose="030F0702030302020204" pitchFamily="66" charset="0"/>
            </a:endParaRPr>
          </a:p>
        </p:txBody>
      </p:sp>
      <p:sp>
        <p:nvSpPr>
          <p:cNvPr id="7" name="TextBox 6"/>
          <p:cNvSpPr txBox="1"/>
          <p:nvPr/>
        </p:nvSpPr>
        <p:spPr>
          <a:xfrm>
            <a:off x="5410200" y="3154002"/>
            <a:ext cx="1153391" cy="800219"/>
          </a:xfrm>
          <a:prstGeom prst="rect">
            <a:avLst/>
          </a:prstGeom>
          <a:noFill/>
          <a:ln>
            <a:solidFill>
              <a:schemeClr val="accent1"/>
            </a:solidFill>
          </a:ln>
        </p:spPr>
        <p:txBody>
          <a:bodyPr wrap="square" rtlCol="0">
            <a:spAutoFit/>
          </a:bodyPr>
          <a:lstStyle/>
          <a:p>
            <a:r>
              <a:rPr lang="en-US" dirty="0" smtClean="0">
                <a:solidFill>
                  <a:srgbClr val="000000"/>
                </a:solidFill>
              </a:rPr>
              <a:t>    </a:t>
            </a:r>
            <a:r>
              <a:rPr lang="en-US" sz="1400" dirty="0" smtClean="0">
                <a:solidFill>
                  <a:srgbClr val="000000"/>
                </a:solidFill>
                <a:latin typeface="Comic Sans MS" panose="030F0702030302020204" pitchFamily="66" charset="0"/>
              </a:rPr>
              <a:t>Scale, Proportion, &amp; Quantity</a:t>
            </a:r>
            <a:endParaRPr lang="en-US" sz="1400" dirty="0">
              <a:solidFill>
                <a:srgbClr val="000000"/>
              </a:solidFill>
              <a:latin typeface="Comic Sans MS" panose="030F0702030302020204" pitchFamily="66" charset="0"/>
            </a:endParaRPr>
          </a:p>
        </p:txBody>
      </p:sp>
      <p:sp>
        <p:nvSpPr>
          <p:cNvPr id="8" name="TextBox 7"/>
          <p:cNvSpPr txBox="1"/>
          <p:nvPr/>
        </p:nvSpPr>
        <p:spPr>
          <a:xfrm>
            <a:off x="3941618" y="3154001"/>
            <a:ext cx="1143000" cy="523220"/>
          </a:xfrm>
          <a:prstGeom prst="rect">
            <a:avLst/>
          </a:prstGeom>
          <a:noFill/>
          <a:ln>
            <a:solidFill>
              <a:schemeClr val="accent1"/>
            </a:solidFill>
          </a:ln>
        </p:spPr>
        <p:txBody>
          <a:bodyPr wrap="square" rtlCol="0">
            <a:spAutoFit/>
          </a:bodyPr>
          <a:lstStyle/>
          <a:p>
            <a:r>
              <a:rPr lang="en-US" sz="1400" dirty="0" smtClean="0">
                <a:solidFill>
                  <a:srgbClr val="000000"/>
                </a:solidFill>
                <a:latin typeface="Comic Sans MS" panose="030F0702030302020204" pitchFamily="66" charset="0"/>
              </a:rPr>
              <a:t> Structure &amp; Function</a:t>
            </a:r>
            <a:endParaRPr lang="en-US" sz="1400" dirty="0">
              <a:solidFill>
                <a:srgbClr val="000000"/>
              </a:solidFill>
              <a:latin typeface="Comic Sans MS" panose="030F0702030302020204" pitchFamily="66" charset="0"/>
            </a:endParaRPr>
          </a:p>
        </p:txBody>
      </p:sp>
      <p:sp>
        <p:nvSpPr>
          <p:cNvPr id="9" name="TextBox 8"/>
          <p:cNvSpPr txBox="1"/>
          <p:nvPr/>
        </p:nvSpPr>
        <p:spPr>
          <a:xfrm>
            <a:off x="2667000" y="3149167"/>
            <a:ext cx="990600" cy="738664"/>
          </a:xfrm>
          <a:prstGeom prst="rect">
            <a:avLst/>
          </a:prstGeom>
          <a:noFill/>
          <a:ln>
            <a:solidFill>
              <a:schemeClr val="accent1"/>
            </a:solidFill>
          </a:ln>
        </p:spPr>
        <p:txBody>
          <a:bodyPr wrap="square" rtlCol="0">
            <a:spAutoFit/>
          </a:bodyPr>
          <a:lstStyle/>
          <a:p>
            <a:r>
              <a:rPr lang="en-US" sz="1400" dirty="0" smtClean="0">
                <a:solidFill>
                  <a:srgbClr val="000000"/>
                </a:solidFill>
                <a:latin typeface="Comic Sans MS" panose="030F0702030302020204" pitchFamily="66" charset="0"/>
              </a:rPr>
              <a:t> Systems &amp; System  </a:t>
            </a:r>
          </a:p>
          <a:p>
            <a:r>
              <a:rPr lang="en-US" sz="1400" dirty="0">
                <a:solidFill>
                  <a:srgbClr val="000000"/>
                </a:solidFill>
                <a:latin typeface="Comic Sans MS" panose="030F0702030302020204" pitchFamily="66" charset="0"/>
              </a:rPr>
              <a:t> </a:t>
            </a:r>
            <a:r>
              <a:rPr lang="en-US" sz="1400" dirty="0" smtClean="0">
                <a:solidFill>
                  <a:srgbClr val="000000"/>
                </a:solidFill>
                <a:latin typeface="Comic Sans MS" panose="030F0702030302020204" pitchFamily="66" charset="0"/>
              </a:rPr>
              <a:t> Models</a:t>
            </a:r>
            <a:endParaRPr lang="en-US" sz="1400" dirty="0">
              <a:solidFill>
                <a:srgbClr val="000000"/>
              </a:solidFill>
              <a:latin typeface="Comic Sans MS" panose="030F0702030302020204" pitchFamily="66" charset="0"/>
            </a:endParaRPr>
          </a:p>
        </p:txBody>
      </p:sp>
      <p:sp>
        <p:nvSpPr>
          <p:cNvPr id="10" name="TextBox 9"/>
          <p:cNvSpPr txBox="1"/>
          <p:nvPr/>
        </p:nvSpPr>
        <p:spPr>
          <a:xfrm>
            <a:off x="7848600" y="3154002"/>
            <a:ext cx="1025234" cy="738664"/>
          </a:xfrm>
          <a:prstGeom prst="rect">
            <a:avLst/>
          </a:prstGeom>
          <a:noFill/>
          <a:ln>
            <a:solidFill>
              <a:schemeClr val="accent1"/>
            </a:solidFill>
          </a:ln>
        </p:spPr>
        <p:txBody>
          <a:bodyPr wrap="square" rtlCol="0">
            <a:spAutoFit/>
          </a:bodyPr>
          <a:lstStyle/>
          <a:p>
            <a:r>
              <a:rPr lang="en-US" sz="1400" dirty="0" smtClean="0">
                <a:solidFill>
                  <a:srgbClr val="000000"/>
                </a:solidFill>
                <a:latin typeface="Comic Sans MS" panose="030F0702030302020204" pitchFamily="66" charset="0"/>
              </a:rPr>
              <a:t> Stability </a:t>
            </a:r>
          </a:p>
          <a:p>
            <a:r>
              <a:rPr lang="en-US" sz="1400" dirty="0">
                <a:solidFill>
                  <a:srgbClr val="000000"/>
                </a:solidFill>
                <a:latin typeface="Comic Sans MS" panose="030F0702030302020204" pitchFamily="66" charset="0"/>
              </a:rPr>
              <a:t> </a:t>
            </a:r>
            <a:r>
              <a:rPr lang="en-US" sz="1400" dirty="0" smtClean="0">
                <a:solidFill>
                  <a:srgbClr val="000000"/>
                </a:solidFill>
                <a:latin typeface="Comic Sans MS" panose="030F0702030302020204" pitchFamily="66" charset="0"/>
              </a:rPr>
              <a:t>      &amp; </a:t>
            </a:r>
          </a:p>
          <a:p>
            <a:r>
              <a:rPr lang="en-US" sz="1400" dirty="0">
                <a:solidFill>
                  <a:srgbClr val="000000"/>
                </a:solidFill>
                <a:latin typeface="Comic Sans MS" panose="030F0702030302020204" pitchFamily="66" charset="0"/>
              </a:rPr>
              <a:t> </a:t>
            </a:r>
            <a:r>
              <a:rPr lang="en-US" sz="1400" dirty="0" smtClean="0">
                <a:solidFill>
                  <a:srgbClr val="000000"/>
                </a:solidFill>
                <a:latin typeface="Comic Sans MS" panose="030F0702030302020204" pitchFamily="66" charset="0"/>
              </a:rPr>
              <a:t>  Change </a:t>
            </a:r>
            <a:endParaRPr lang="en-US" sz="1400" dirty="0">
              <a:solidFill>
                <a:srgbClr val="000000"/>
              </a:solidFill>
              <a:latin typeface="Comic Sans MS" panose="030F0702030302020204" pitchFamily="66" charset="0"/>
            </a:endParaRPr>
          </a:p>
        </p:txBody>
      </p:sp>
      <p:sp>
        <p:nvSpPr>
          <p:cNvPr id="11" name="Cloud Callout 10"/>
          <p:cNvSpPr/>
          <p:nvPr/>
        </p:nvSpPr>
        <p:spPr>
          <a:xfrm>
            <a:off x="914400" y="4394031"/>
            <a:ext cx="4725266" cy="1524000"/>
          </a:xfrm>
          <a:prstGeom prst="cloudCallou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371600" y="4648200"/>
            <a:ext cx="3429000" cy="1015663"/>
          </a:xfrm>
          <a:prstGeom prst="rect">
            <a:avLst/>
          </a:prstGeom>
          <a:noFill/>
        </p:spPr>
        <p:txBody>
          <a:bodyPr wrap="square" rtlCol="0">
            <a:spAutoFit/>
          </a:bodyPr>
          <a:lstStyle/>
          <a:p>
            <a:pPr algn="ctr"/>
            <a:r>
              <a:rPr lang="en-US" sz="2000" b="1" dirty="0" smtClean="0">
                <a:solidFill>
                  <a:schemeClr val="bg1"/>
                </a:solidFill>
              </a:rPr>
              <a:t>How could you adapt this for use in your classroom? Where does it fit in the CCC’s?</a:t>
            </a:r>
          </a:p>
        </p:txBody>
      </p:sp>
    </p:spTree>
    <p:extLst>
      <p:ext uri="{BB962C8B-B14F-4D97-AF65-F5344CB8AC3E}">
        <p14:creationId xmlns:p14="http://schemas.microsoft.com/office/powerpoint/2010/main" val="2654449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1143000"/>
          </a:xfrm>
        </p:spPr>
        <p:txBody>
          <a:bodyPr/>
          <a:lstStyle/>
          <a:p>
            <a:pPr algn="ctr"/>
            <a:r>
              <a:rPr lang="en-US" sz="4800" b="1" dirty="0" smtClean="0">
                <a:solidFill>
                  <a:srgbClr val="50EAE3"/>
                </a:solidFill>
              </a:rPr>
              <a:t>30 Day Commitment &amp; </a:t>
            </a:r>
            <a:br>
              <a:rPr lang="en-US" sz="4800" b="1" dirty="0" smtClean="0">
                <a:solidFill>
                  <a:srgbClr val="50EAE3"/>
                </a:solidFill>
              </a:rPr>
            </a:br>
            <a:r>
              <a:rPr lang="en-US" sz="4800" b="1" dirty="0" smtClean="0">
                <a:solidFill>
                  <a:srgbClr val="50EAE3"/>
                </a:solidFill>
              </a:rPr>
              <a:t>exit evaluations</a:t>
            </a:r>
            <a:endParaRPr lang="en-US" sz="4800" b="1" dirty="0">
              <a:solidFill>
                <a:srgbClr val="50EAE3"/>
              </a:solidFill>
            </a:endParaRPr>
          </a:p>
        </p:txBody>
      </p:sp>
      <p:sp>
        <p:nvSpPr>
          <p:cNvPr id="5" name="Rectangle 4"/>
          <p:cNvSpPr/>
          <p:nvPr/>
        </p:nvSpPr>
        <p:spPr>
          <a:xfrm>
            <a:off x="900545" y="3810000"/>
            <a:ext cx="6941324" cy="1661993"/>
          </a:xfrm>
          <a:prstGeom prst="rect">
            <a:avLst/>
          </a:prstGeom>
        </p:spPr>
        <p:txBody>
          <a:bodyPr wrap="none">
            <a:spAutoFit/>
          </a:bodyPr>
          <a:lstStyle/>
          <a:p>
            <a:r>
              <a:rPr lang="en-US" sz="2800" b="1" dirty="0"/>
              <a:t>Amanda McPherson  -  </a:t>
            </a:r>
            <a:r>
              <a:rPr lang="en-US" sz="2800" b="1" dirty="0" smtClean="0">
                <a:hlinkClick r:id="rId3"/>
              </a:rPr>
              <a:t>admcpherson@pima.edu</a:t>
            </a:r>
            <a:endParaRPr lang="en-US" sz="2800" b="1" dirty="0" smtClean="0"/>
          </a:p>
          <a:p>
            <a:endParaRPr lang="en-US" sz="2800" b="1" dirty="0"/>
          </a:p>
          <a:p>
            <a:r>
              <a:rPr lang="en-US" sz="2800" b="1" dirty="0"/>
              <a:t>Jennifer Maxwell  -  </a:t>
            </a:r>
            <a:r>
              <a:rPr lang="en-US" sz="2800" b="1" dirty="0" smtClean="0">
                <a:hlinkClick r:id="rId4"/>
              </a:rPr>
              <a:t>jmaxwell@tanq.org</a:t>
            </a:r>
            <a:endParaRPr lang="en-US" sz="2800" b="1" dirty="0" smtClean="0"/>
          </a:p>
          <a:p>
            <a:endParaRPr lang="en-US" b="1" dirty="0"/>
          </a:p>
        </p:txBody>
      </p:sp>
      <p:pic>
        <p:nvPicPr>
          <p:cNvPr id="18436" name="Picture 4" descr="Image result for thank you space theme"/>
          <p:cNvPicPr>
            <a:picLocks noChangeAspect="1" noChangeArrowheads="1"/>
          </p:cNvPicPr>
          <p:nvPr/>
        </p:nvPicPr>
        <p:blipFill rotWithShape="1">
          <a:blip r:embed="rId5">
            <a:extLst>
              <a:ext uri="{28A0092B-C50C-407E-A947-70E740481C1C}">
                <a14:useLocalDpi xmlns:a14="http://schemas.microsoft.com/office/drawing/2010/main" val="0"/>
              </a:ext>
            </a:extLst>
          </a:blip>
          <a:srcRect l="4167" t="17391" r="4167" b="17391"/>
          <a:stretch/>
        </p:blipFill>
        <p:spPr bwMode="auto">
          <a:xfrm>
            <a:off x="2983806" y="1676400"/>
            <a:ext cx="3129281"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2807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52805">
            <a:off x="-64296" y="2922395"/>
            <a:ext cx="2765060" cy="2447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88320">
            <a:off x="2521549" y="3560757"/>
            <a:ext cx="3008229" cy="234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7347" y="507496"/>
            <a:ext cx="3936601" cy="2433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53073">
            <a:off x="5500170" y="87944"/>
            <a:ext cx="3979369" cy="2446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hlinkClick r:id="rId6"/>
          </p:cNvPr>
          <p:cNvSpPr/>
          <p:nvPr/>
        </p:nvSpPr>
        <p:spPr>
          <a:xfrm>
            <a:off x="457199" y="6336084"/>
            <a:ext cx="3152401" cy="369332"/>
          </a:xfrm>
          <a:prstGeom prst="rect">
            <a:avLst/>
          </a:prstGeom>
        </p:spPr>
        <p:txBody>
          <a:bodyPr wrap="none">
            <a:spAutoFit/>
          </a:bodyPr>
          <a:lstStyle/>
          <a:p>
            <a:r>
              <a:rPr lang="en-US" dirty="0" smtClean="0"/>
              <a:t>http://crosscutsymbols.weebly.com/</a:t>
            </a:r>
            <a:endParaRPr lang="en-US" dirty="0"/>
          </a:p>
        </p:txBody>
      </p:sp>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11384">
            <a:off x="751942" y="222102"/>
            <a:ext cx="2538513" cy="2826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706390">
            <a:off x="6110208" y="2530259"/>
            <a:ext cx="2759296" cy="2195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827765">
            <a:off x="5095419" y="3886382"/>
            <a:ext cx="2641288" cy="2594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112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helpful resources</a:t>
            </a:r>
          </a:p>
        </p:txBody>
      </p:sp>
      <p:sp>
        <p:nvSpPr>
          <p:cNvPr id="4" name="TextBox 3"/>
          <p:cNvSpPr txBox="1"/>
          <p:nvPr/>
        </p:nvSpPr>
        <p:spPr>
          <a:xfrm>
            <a:off x="609600" y="1905000"/>
            <a:ext cx="7696200"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Windows to the Universe website   -   </a:t>
            </a:r>
            <a:r>
              <a:rPr lang="en-US" dirty="0" smtClean="0">
                <a:hlinkClick r:id="rId2"/>
              </a:rPr>
              <a:t>http</a:t>
            </a:r>
            <a:r>
              <a:rPr lang="en-US" dirty="0">
                <a:hlinkClick r:id="rId2"/>
              </a:rPr>
              <a:t>://www.windows2universe.org</a:t>
            </a:r>
            <a:r>
              <a:rPr lang="en-US" dirty="0" smtClean="0">
                <a:hlinkClick r:id="rId2"/>
              </a:rPr>
              <a:t>/</a:t>
            </a:r>
            <a:endParaRPr lang="en-US" dirty="0" smtClean="0"/>
          </a:p>
          <a:p>
            <a:pPr marL="285750" indent="-285750">
              <a:buFont typeface="Arial" panose="020B0604020202020204" pitchFamily="34" charset="0"/>
              <a:buChar char="•"/>
            </a:pPr>
            <a:r>
              <a:rPr lang="en-US" dirty="0"/>
              <a:t>Make a Star Finder pdf-</a:t>
            </a:r>
            <a:r>
              <a:rPr lang="en-US" dirty="0">
                <a:hlinkClick r:id="rId3"/>
              </a:rPr>
              <a:t>http://www.dennisschatz.org/activities/Star%20Finder.pdf</a:t>
            </a:r>
            <a:endParaRPr lang="en-US" dirty="0"/>
          </a:p>
          <a:p>
            <a:pPr marL="285750" indent="-285750">
              <a:buFont typeface="Arial" panose="020B0604020202020204" pitchFamily="34" charset="0"/>
              <a:buChar char="•"/>
            </a:pPr>
            <a:r>
              <a:rPr lang="en-US" dirty="0"/>
              <a:t>Or - </a:t>
            </a:r>
            <a:r>
              <a:rPr lang="en-US" dirty="0">
                <a:hlinkClick r:id="rId4"/>
              </a:rPr>
              <a:t>http://www.skyandtelescope.com/astronomy-resources/make-a-star-wheel</a:t>
            </a:r>
            <a:r>
              <a:rPr lang="en-US" dirty="0" smtClean="0">
                <a:hlinkClick r:id="rId4"/>
              </a:rPr>
              <a:t>/</a:t>
            </a:r>
            <a:endParaRPr lang="en-US" dirty="0" smtClean="0"/>
          </a:p>
          <a:p>
            <a:pPr marL="285750" indent="-285750">
              <a:buFont typeface="Arial" panose="020B0604020202020204" pitchFamily="34" charset="0"/>
              <a:buChar char="•"/>
            </a:pPr>
            <a:r>
              <a:rPr lang="en-US" dirty="0" smtClean="0"/>
              <a:t>There Once Was a Night Full of Stars:  </a:t>
            </a:r>
            <a:r>
              <a:rPr lang="en-US" dirty="0">
                <a:hlinkClick r:id="rId5"/>
              </a:rPr>
              <a:t>http://</a:t>
            </a:r>
            <a:r>
              <a:rPr lang="en-US" dirty="0" smtClean="0">
                <a:hlinkClick r:id="rId5"/>
              </a:rPr>
              <a:t>www.bobcrelin.com/author.html</a:t>
            </a:r>
            <a:endParaRPr lang="en-US" dirty="0" smtClean="0"/>
          </a:p>
          <a:p>
            <a:pPr marL="285750" indent="-285750">
              <a:buFont typeface="Arial" panose="020B0604020202020204" pitchFamily="34" charset="0"/>
              <a:buChar char="•"/>
            </a:pPr>
            <a:r>
              <a:rPr lang="en-US" dirty="0" smtClean="0"/>
              <a:t>Audio link to story: </a:t>
            </a:r>
            <a:r>
              <a:rPr lang="en-US" dirty="0">
                <a:hlinkClick r:id="rId6"/>
              </a:rPr>
              <a:t>https://www.facebook.com/300736727031/videos/1382214754220/</a:t>
            </a:r>
            <a:endParaRPr lang="en-US" dirty="0" smtClean="0"/>
          </a:p>
          <a:p>
            <a:pPr marL="285750" indent="-285750">
              <a:buFont typeface="Arial" panose="020B0604020202020204" pitchFamily="34" charset="0"/>
              <a:buChar char="•"/>
            </a:pPr>
            <a:r>
              <a:rPr lang="en-US" dirty="0"/>
              <a:t>Globe at Night </a:t>
            </a:r>
            <a:r>
              <a:rPr lang="en-US" i="1" dirty="0"/>
              <a:t>Citizen Science </a:t>
            </a:r>
            <a:r>
              <a:rPr lang="en-US" i="1" dirty="0" smtClean="0"/>
              <a:t> &amp; Quality of Light Kits- </a:t>
            </a:r>
            <a:r>
              <a:rPr lang="en-US" dirty="0">
                <a:hlinkClick r:id="rId7"/>
              </a:rPr>
              <a:t>https://www.globeatnight.org</a:t>
            </a:r>
            <a:r>
              <a:rPr lang="en-US" i="1" dirty="0">
                <a:hlinkClick r:id="rId7"/>
              </a:rPr>
              <a:t>/</a:t>
            </a:r>
            <a:endParaRPr lang="en-US" dirty="0"/>
          </a:p>
          <a:p>
            <a:pPr marL="285750" indent="-285750">
              <a:buFont typeface="Arial" panose="020B0604020202020204" pitchFamily="34" charset="0"/>
              <a:buChar char="•"/>
            </a:pPr>
            <a:r>
              <a:rPr lang="en-US" dirty="0"/>
              <a:t>Project Astro - </a:t>
            </a:r>
            <a:r>
              <a:rPr lang="en-US" dirty="0">
                <a:hlinkClick r:id="rId8"/>
              </a:rPr>
              <a:t>https://www.noao.edu/education/astro</a:t>
            </a:r>
            <a:r>
              <a:rPr lang="en-US" dirty="0" smtClean="0">
                <a:hlinkClick r:id="rId8"/>
              </a:rPr>
              <a:t>/</a:t>
            </a:r>
            <a:endParaRPr lang="en-US" dirty="0" smtClean="0"/>
          </a:p>
          <a:p>
            <a:pPr marL="285750" indent="-285750">
              <a:buFont typeface="Arial" panose="020B0604020202020204" pitchFamily="34" charset="0"/>
              <a:buChar char="•"/>
            </a:pPr>
            <a:r>
              <a:rPr lang="en-US" dirty="0"/>
              <a:t>PSI - </a:t>
            </a:r>
            <a:r>
              <a:rPr lang="en-US" dirty="0" smtClean="0">
                <a:hlinkClick r:id="rId9"/>
              </a:rPr>
              <a:t>http://</a:t>
            </a:r>
            <a:r>
              <a:rPr lang="en-US" dirty="0">
                <a:hlinkClick r:id="rId9"/>
              </a:rPr>
              <a:t>www.psi.edu</a:t>
            </a:r>
            <a:r>
              <a:rPr lang="en-US" dirty="0" smtClean="0">
                <a:hlinkClick r:id="rId9"/>
              </a:rPr>
              <a:t>/</a:t>
            </a:r>
            <a:endParaRPr lang="en-US" dirty="0" smtClean="0"/>
          </a:p>
          <a:p>
            <a:pPr marL="285750" indent="-285750">
              <a:buFont typeface="Arial" panose="020B0604020202020204" pitchFamily="34" charset="0"/>
              <a:buChar char="•"/>
            </a:pPr>
            <a:r>
              <a:rPr lang="en-US" dirty="0"/>
              <a:t>NASA - </a:t>
            </a:r>
            <a:r>
              <a:rPr lang="en-US" dirty="0">
                <a:hlinkClick r:id="rId10"/>
              </a:rPr>
              <a:t>https://</a:t>
            </a:r>
            <a:r>
              <a:rPr lang="en-US" dirty="0" smtClean="0">
                <a:hlinkClick r:id="rId10"/>
              </a:rPr>
              <a:t>www.nasa.gov/missions</a:t>
            </a:r>
            <a:endParaRPr lang="en-US" dirty="0"/>
          </a:p>
          <a:p>
            <a:pPr marL="285750" indent="-285750">
              <a:buFont typeface="Arial" panose="020B0604020202020204" pitchFamily="34" charset="0"/>
              <a:buChar char="•"/>
            </a:pPr>
            <a:r>
              <a:rPr lang="en-US" dirty="0" err="1" smtClean="0"/>
              <a:t>STEMAZing</a:t>
            </a:r>
            <a:r>
              <a:rPr lang="en-US" dirty="0"/>
              <a:t> Institute - </a:t>
            </a:r>
            <a:r>
              <a:rPr lang="en-US" dirty="0">
                <a:hlinkClick r:id="rId11"/>
              </a:rPr>
              <a:t>http://www.stemazing.org</a:t>
            </a:r>
            <a:r>
              <a:rPr lang="en-US" dirty="0" smtClean="0">
                <a:hlinkClick r:id="rId11"/>
              </a:rPr>
              <a:t>/</a:t>
            </a:r>
            <a:endParaRPr lang="en-US" dirty="0" smtClean="0"/>
          </a:p>
          <a:p>
            <a:pPr marL="285750" indent="-285750">
              <a:buFont typeface="Arial" panose="020B0604020202020204" pitchFamily="34" charset="0"/>
              <a:buChar char="•"/>
            </a:pPr>
            <a:endParaRPr lang="en-US" dirty="0" smtClean="0"/>
          </a:p>
        </p:txBody>
      </p:sp>
    </p:spTree>
    <p:extLst>
      <p:ext uri="{BB962C8B-B14F-4D97-AF65-F5344CB8AC3E}">
        <p14:creationId xmlns:p14="http://schemas.microsoft.com/office/powerpoint/2010/main" val="29561022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526" y="13855"/>
            <a:ext cx="7924800" cy="1143000"/>
          </a:xfrm>
        </p:spPr>
        <p:txBody>
          <a:bodyPr/>
          <a:lstStyle/>
          <a:p>
            <a:r>
              <a:rPr lang="en-US" sz="4800" dirty="0" smtClean="0"/>
              <a:t>WORKS Cited </a:t>
            </a:r>
            <a:endParaRPr lang="en-US" sz="4800" dirty="0"/>
          </a:p>
        </p:txBody>
      </p:sp>
      <p:sp>
        <p:nvSpPr>
          <p:cNvPr id="5" name="TextBox 4"/>
          <p:cNvSpPr txBox="1"/>
          <p:nvPr/>
        </p:nvSpPr>
        <p:spPr>
          <a:xfrm>
            <a:off x="616525" y="1219200"/>
            <a:ext cx="7439891" cy="4801314"/>
          </a:xfrm>
          <a:prstGeom prst="rect">
            <a:avLst/>
          </a:prstGeom>
          <a:noFill/>
        </p:spPr>
        <p:txBody>
          <a:bodyPr wrap="square" rtlCol="0">
            <a:spAutoFit/>
          </a:bodyPr>
          <a:lstStyle/>
          <a:p>
            <a:pPr marL="285750" indent="-285750">
              <a:buFont typeface="Arial" panose="020B0604020202020204" pitchFamily="34" charset="0"/>
              <a:buChar char="•"/>
            </a:pPr>
            <a:r>
              <a:rPr lang="en-US" dirty="0">
                <a:hlinkClick r:id="rId2" tooltip="Earth+From+Space+Station"/>
              </a:rPr>
              <a:t>Earth From Space Station</a:t>
            </a:r>
            <a:r>
              <a:rPr lang="en-US" dirty="0"/>
              <a:t> - </a:t>
            </a:r>
            <a:r>
              <a:rPr lang="en-US" dirty="0" smtClean="0"/>
              <a:t>jpegdesktopas.com</a:t>
            </a:r>
          </a:p>
          <a:p>
            <a:pPr marL="285750" indent="-285750">
              <a:buFont typeface="Arial" panose="020B0604020202020204" pitchFamily="34" charset="0"/>
              <a:buChar char="•"/>
            </a:pPr>
            <a:r>
              <a:rPr lang="en-US" dirty="0" smtClean="0"/>
              <a:t>Cross Cutting Concepts </a:t>
            </a:r>
            <a:r>
              <a:rPr lang="en-US" dirty="0" err="1" smtClean="0"/>
              <a:t>Weebly</a:t>
            </a:r>
            <a:r>
              <a:rPr lang="en-US" dirty="0" smtClean="0"/>
              <a:t> by Peter </a:t>
            </a:r>
            <a:r>
              <a:rPr lang="en-US" dirty="0" err="1" smtClean="0"/>
              <a:t>A’Hearn</a:t>
            </a:r>
            <a:endParaRPr lang="en-US" dirty="0" smtClean="0"/>
          </a:p>
          <a:p>
            <a:r>
              <a:rPr lang="en-US" dirty="0" smtClean="0">
                <a:hlinkClick r:id="rId3"/>
              </a:rPr>
              <a:t>http://crosscutsymbols.weebly.com/</a:t>
            </a:r>
            <a:endParaRPr lang="en-US" dirty="0" smtClean="0"/>
          </a:p>
          <a:p>
            <a:pPr marL="285750" indent="-285750">
              <a:buFont typeface="Arial" panose="020B0604020202020204" pitchFamily="34" charset="0"/>
              <a:buChar char="•"/>
            </a:pPr>
            <a:r>
              <a:rPr lang="en-US" dirty="0"/>
              <a:t>https://</a:t>
            </a:r>
            <a:r>
              <a:rPr lang="en-US" dirty="0" smtClean="0"/>
              <a:t>www.bing.com/images/search?q=Person+Gazing+at+Stars</a:t>
            </a:r>
          </a:p>
          <a:p>
            <a:pPr marL="285750" indent="-285750">
              <a:buFont typeface="Arial" panose="020B0604020202020204" pitchFamily="34" charset="0"/>
              <a:buChar char="•"/>
            </a:pPr>
            <a:r>
              <a:rPr lang="en-US" dirty="0">
                <a:hlinkClick r:id="rId4" tooltip="Constellation+Pringles+Project"/>
              </a:rPr>
              <a:t>Constellation Pringles </a:t>
            </a:r>
            <a:r>
              <a:rPr lang="en-US" dirty="0" smtClean="0">
                <a:hlinkClick r:id="rId4" tooltip="Constellation+Pringles+Project"/>
              </a:rPr>
              <a:t>Project</a:t>
            </a:r>
            <a:r>
              <a:rPr lang="en-US" dirty="0"/>
              <a:t> </a:t>
            </a:r>
            <a:r>
              <a:rPr lang="en-US" dirty="0" smtClean="0"/>
              <a:t>· jpegncegt.blogspot.com , · jpegpinterest.com, jpegbluehouseschool.blogspot.com, </a:t>
            </a:r>
            <a:r>
              <a:rPr lang="en-US" dirty="0" smtClean="0">
                <a:solidFill>
                  <a:schemeClr val="tx1">
                    <a:lumMod val="50000"/>
                  </a:schemeClr>
                </a:solidFill>
              </a:rPr>
              <a:t>and </a:t>
            </a:r>
            <a:r>
              <a:rPr lang="en-US" dirty="0" smtClean="0"/>
              <a:t>jpegholykaw.alltop.com</a:t>
            </a:r>
          </a:p>
          <a:p>
            <a:pPr marL="285750" indent="-285750">
              <a:buFont typeface="Arial" panose="020B0604020202020204" pitchFamily="34" charset="0"/>
              <a:buChar char="•"/>
            </a:pPr>
            <a:r>
              <a:rPr lang="en-US" dirty="0">
                <a:hlinkClick r:id="rId5" tooltip="Apollo+Astronauts+On+Moon"/>
              </a:rPr>
              <a:t>Apollo Astronauts On </a:t>
            </a:r>
            <a:r>
              <a:rPr lang="en-US" dirty="0" smtClean="0">
                <a:hlinkClick r:id="rId5" tooltip="Apollo+Astronauts+On+Moon"/>
              </a:rPr>
              <a:t>Moon</a:t>
            </a:r>
            <a:r>
              <a:rPr lang="en-US" dirty="0"/>
              <a:t> </a:t>
            </a:r>
            <a:r>
              <a:rPr lang="en-US" dirty="0" smtClean="0"/>
              <a:t>-  jpegarts-wallpapers.com</a:t>
            </a:r>
          </a:p>
          <a:p>
            <a:pPr marL="285750" indent="-285750">
              <a:buFont typeface="Arial" panose="020B0604020202020204" pitchFamily="34" charset="0"/>
              <a:buChar char="•"/>
            </a:pPr>
            <a:r>
              <a:rPr lang="en-US" dirty="0">
                <a:hlinkClick r:id="rId6" tooltip="Awesome+Space+Backgrounds+Universe"/>
              </a:rPr>
              <a:t>Awesome Space Backgrounds </a:t>
            </a:r>
            <a:r>
              <a:rPr lang="en-US" dirty="0" smtClean="0">
                <a:hlinkClick r:id="rId6" tooltip="Awesome+Space+Backgrounds+Universe"/>
              </a:rPr>
              <a:t>Universe</a:t>
            </a:r>
            <a:r>
              <a:rPr lang="en-US" dirty="0"/>
              <a:t> </a:t>
            </a:r>
            <a:r>
              <a:rPr lang="en-US" dirty="0" smtClean="0"/>
              <a:t>· jpegallwallpaper.us</a:t>
            </a:r>
          </a:p>
          <a:p>
            <a:pPr marL="285750" indent="-285750">
              <a:buFont typeface="Arial" panose="020B0604020202020204" pitchFamily="34" charset="0"/>
              <a:buChar char="•"/>
            </a:pPr>
            <a:r>
              <a:rPr lang="it-IT" dirty="0">
                <a:hlinkClick r:id="rId7" tooltip="Chinese+Moon+Space+Probe"/>
              </a:rPr>
              <a:t>Chinese Moon Space </a:t>
            </a:r>
            <a:r>
              <a:rPr lang="it-IT" dirty="0" smtClean="0">
                <a:hlinkClick r:id="rId7" tooltip="Chinese+Moon+Space+Probe"/>
              </a:rPr>
              <a:t>Probe</a:t>
            </a:r>
            <a:r>
              <a:rPr lang="it-IT" dirty="0" smtClean="0"/>
              <a:t>· jpegquazoo.com</a:t>
            </a:r>
          </a:p>
          <a:p>
            <a:pPr marL="285750" indent="-285750">
              <a:buFont typeface="Arial" panose="020B0604020202020204" pitchFamily="34" charset="0"/>
              <a:buChar char="•"/>
            </a:pPr>
            <a:r>
              <a:rPr lang="en-US" dirty="0">
                <a:hlinkClick r:id="rId8" tooltip="Moon+Phases"/>
              </a:rPr>
              <a:t>Moon </a:t>
            </a:r>
            <a:r>
              <a:rPr lang="en-US" dirty="0" smtClean="0">
                <a:hlinkClick r:id="rId8" tooltip="Moon+Phases"/>
              </a:rPr>
              <a:t>Phases</a:t>
            </a:r>
            <a:r>
              <a:rPr lang="en-US" dirty="0" smtClean="0"/>
              <a:t>· jpegtimeanddate.com</a:t>
            </a:r>
          </a:p>
          <a:p>
            <a:pPr marL="285750" indent="-285750">
              <a:buFont typeface="Arial" panose="020B0604020202020204" pitchFamily="34" charset="0"/>
              <a:buChar char="•"/>
            </a:pPr>
            <a:r>
              <a:rPr lang="en-US" dirty="0">
                <a:hlinkClick r:id="rId9" tooltip="3D+Moon+Map"/>
              </a:rPr>
              <a:t>3D Moon </a:t>
            </a:r>
            <a:r>
              <a:rPr lang="en-US" dirty="0" smtClean="0">
                <a:hlinkClick r:id="rId9" tooltip="3D+Moon+Map"/>
              </a:rPr>
              <a:t>Map</a:t>
            </a:r>
            <a:r>
              <a:rPr lang="en-US" dirty="0"/>
              <a:t> </a:t>
            </a:r>
            <a:r>
              <a:rPr lang="en-US" dirty="0" smtClean="0"/>
              <a:t>· jpegwired.jp</a:t>
            </a:r>
          </a:p>
          <a:p>
            <a:pPr marL="285750" indent="-285750">
              <a:buFont typeface="Arial" panose="020B0604020202020204" pitchFamily="34" charset="0"/>
              <a:buChar char="•"/>
            </a:pPr>
            <a:r>
              <a:rPr lang="en-US" dirty="0">
                <a:hlinkClick r:id="rId10" tooltip="NASA+Planetary+Missions"/>
              </a:rPr>
              <a:t>NASA Planetary </a:t>
            </a:r>
            <a:r>
              <a:rPr lang="en-US" dirty="0" smtClean="0">
                <a:hlinkClick r:id="rId10" tooltip="NASA+Planetary+Missions"/>
              </a:rPr>
              <a:t>Missions</a:t>
            </a:r>
            <a:r>
              <a:rPr lang="en-US" dirty="0"/>
              <a:t> </a:t>
            </a:r>
            <a:r>
              <a:rPr lang="en-US" dirty="0" smtClean="0"/>
              <a:t>· pngcommons.wikimedia.org</a:t>
            </a:r>
          </a:p>
          <a:p>
            <a:pPr marL="285750" indent="-285750">
              <a:buFont typeface="Arial" panose="020B0604020202020204" pitchFamily="34" charset="0"/>
              <a:buChar char="•"/>
            </a:pPr>
            <a:r>
              <a:rPr lang="en-US" dirty="0">
                <a:hlinkClick r:id="rId11"/>
              </a:rPr>
              <a:t>http://</a:t>
            </a:r>
            <a:r>
              <a:rPr lang="en-US" dirty="0" smtClean="0">
                <a:hlinkClick r:id="rId11"/>
              </a:rPr>
              <a:t>www.stemazing.org/stemazing-workshop-resources</a:t>
            </a:r>
            <a:r>
              <a:rPr lang="en-US" dirty="0" smtClean="0"/>
              <a:t> - UA </a:t>
            </a:r>
            <a:r>
              <a:rPr lang="en-US" dirty="0" err="1" smtClean="0"/>
              <a:t>Eng</a:t>
            </a:r>
            <a:r>
              <a:rPr lang="en-US" dirty="0" smtClean="0"/>
              <a:t> Des Process</a:t>
            </a:r>
          </a:p>
          <a:p>
            <a:pPr marL="285750" indent="-285750">
              <a:buFont typeface="Arial" panose="020B0604020202020204" pitchFamily="34" charset="0"/>
              <a:buChar char="•"/>
            </a:pPr>
            <a:r>
              <a:rPr lang="en-US" dirty="0">
                <a:hlinkClick r:id="rId12"/>
              </a:rPr>
              <a:t>https://</a:t>
            </a:r>
            <a:r>
              <a:rPr lang="en-US" dirty="0" smtClean="0">
                <a:hlinkClick r:id="rId12"/>
              </a:rPr>
              <a:t>www.noao.edu/education/qltkit.php</a:t>
            </a:r>
            <a:r>
              <a:rPr lang="en-US" dirty="0" smtClean="0"/>
              <a:t> - Globe at Night /Quality of Light images</a:t>
            </a:r>
          </a:p>
          <a:p>
            <a:pPr marL="285750" indent="-285750">
              <a:buFont typeface="Arial" panose="020B0604020202020204" pitchFamily="34" charset="0"/>
              <a:buChar char="•"/>
            </a:pPr>
            <a:r>
              <a:rPr lang="en-US" dirty="0" smtClean="0"/>
              <a:t>Photos form NASA mission pages- </a:t>
            </a:r>
            <a:r>
              <a:rPr lang="en-US" dirty="0">
                <a:hlinkClick r:id="rId13"/>
              </a:rPr>
              <a:t>https://</a:t>
            </a:r>
            <a:r>
              <a:rPr lang="en-US" dirty="0" smtClean="0">
                <a:hlinkClick r:id="rId13"/>
              </a:rPr>
              <a:t>www.nasa.gov/missions</a:t>
            </a:r>
            <a:endParaRPr lang="en-US" dirty="0" smtClean="0"/>
          </a:p>
          <a:p>
            <a:pPr marL="285750" indent="-285750">
              <a:buFont typeface="Arial" panose="020B0604020202020204" pitchFamily="34" charset="0"/>
              <a:buChar char="•"/>
            </a:pPr>
            <a:r>
              <a:rPr lang="en-US" dirty="0" smtClean="0"/>
              <a:t>Photos also contributed by Amanda McPherson and Jennifer Maxwell</a:t>
            </a:r>
          </a:p>
          <a:p>
            <a:endParaRPr lang="en-US" dirty="0"/>
          </a:p>
        </p:txBody>
      </p:sp>
    </p:spTree>
    <p:extLst>
      <p:ext uri="{BB962C8B-B14F-4D97-AF65-F5344CB8AC3E}">
        <p14:creationId xmlns:p14="http://schemas.microsoft.com/office/powerpoint/2010/main" val="17707412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6838950" cy="450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76400"/>
            <a:ext cx="6810375" cy="503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619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2544762"/>
          </a:xfrm>
        </p:spPr>
        <p:txBody>
          <a:bodyPr/>
          <a:lstStyle/>
          <a:p>
            <a:r>
              <a:rPr lang="en-US" sz="7200" dirty="0" smtClean="0"/>
              <a:t>MAKING </a:t>
            </a:r>
            <a:br>
              <a:rPr lang="en-US" sz="7200" dirty="0" smtClean="0"/>
            </a:br>
            <a:r>
              <a:rPr lang="en-US" sz="7200" dirty="0"/>
              <a:t> </a:t>
            </a:r>
            <a:r>
              <a:rPr lang="en-US" sz="7200" dirty="0" smtClean="0"/>
              <a:t>    connections</a:t>
            </a:r>
            <a:endParaRPr lang="en-US" sz="7200" dirty="0"/>
          </a:p>
        </p:txBody>
      </p:sp>
      <p:sp>
        <p:nvSpPr>
          <p:cNvPr id="4" name="TextBox 3"/>
          <p:cNvSpPr txBox="1"/>
          <p:nvPr/>
        </p:nvSpPr>
        <p:spPr>
          <a:xfrm>
            <a:off x="131618" y="3103417"/>
            <a:ext cx="8991600" cy="3693319"/>
          </a:xfrm>
          <a:prstGeom prst="rect">
            <a:avLst/>
          </a:prstGeom>
          <a:solidFill>
            <a:schemeClr val="tx1"/>
          </a:solidFill>
        </p:spPr>
        <p:txBody>
          <a:bodyPr wrap="square" rtlCol="0">
            <a:spAutoFit/>
          </a:bodyPr>
          <a:lstStyle/>
          <a:p>
            <a:endParaRPr lang="en-US" b="1" dirty="0" smtClean="0">
              <a:solidFill>
                <a:schemeClr val="bg1"/>
              </a:solidFill>
            </a:endParaRPr>
          </a:p>
          <a:p>
            <a:endParaRPr lang="en-US" b="1" dirty="0">
              <a:solidFill>
                <a:schemeClr val="bg1"/>
              </a:solidFill>
            </a:endParaRPr>
          </a:p>
          <a:p>
            <a:endParaRPr lang="en-US" b="1" dirty="0" smtClean="0">
              <a:solidFill>
                <a:schemeClr val="bg1"/>
              </a:solidFill>
            </a:endParaRPr>
          </a:p>
          <a:p>
            <a:endParaRPr lang="en-US" b="1" dirty="0">
              <a:solidFill>
                <a:schemeClr val="bg1"/>
              </a:solidFill>
            </a:endParaRPr>
          </a:p>
          <a:p>
            <a:endParaRPr lang="en-US" b="1" dirty="0" smtClean="0">
              <a:solidFill>
                <a:schemeClr val="bg1"/>
              </a:solidFill>
            </a:endParaRPr>
          </a:p>
          <a:p>
            <a:endParaRPr lang="en-US" b="1" dirty="0">
              <a:solidFill>
                <a:schemeClr val="bg1"/>
              </a:solidFill>
            </a:endParaRPr>
          </a:p>
          <a:p>
            <a:endParaRPr lang="en-US" b="1" dirty="0" smtClean="0">
              <a:solidFill>
                <a:schemeClr val="bg1"/>
              </a:solidFill>
            </a:endParaRPr>
          </a:p>
          <a:p>
            <a:endParaRPr lang="en-US" b="1" dirty="0">
              <a:solidFill>
                <a:schemeClr val="bg1"/>
              </a:solidFill>
            </a:endParaRPr>
          </a:p>
          <a:p>
            <a:endParaRPr lang="en-US" b="1" dirty="0" smtClean="0">
              <a:solidFill>
                <a:schemeClr val="bg1"/>
              </a:solidFill>
            </a:endParaRPr>
          </a:p>
          <a:p>
            <a:endParaRPr lang="en-US" b="1" dirty="0">
              <a:solidFill>
                <a:schemeClr val="bg1"/>
              </a:solidFill>
            </a:endParaRPr>
          </a:p>
          <a:p>
            <a:endParaRPr lang="en-US" b="1" dirty="0" smtClean="0">
              <a:solidFill>
                <a:schemeClr val="bg1"/>
              </a:solidFill>
            </a:endParaRPr>
          </a:p>
          <a:p>
            <a:endParaRPr lang="en-US" b="1" dirty="0">
              <a:solidFill>
                <a:schemeClr val="bg1"/>
              </a:solidFill>
            </a:endParaRPr>
          </a:p>
          <a:p>
            <a:r>
              <a:rPr lang="en-US" b="1" dirty="0" smtClean="0">
                <a:solidFill>
                  <a:schemeClr val="bg1"/>
                </a:solidFill>
              </a:rPr>
              <a:t> </a:t>
            </a:r>
            <a:endParaRPr lang="en-US" b="1" dirty="0">
              <a:solidFill>
                <a:schemeClr val="bg1"/>
              </a:solidFill>
            </a:endParaRPr>
          </a:p>
        </p:txBody>
      </p:sp>
      <p:sp>
        <p:nvSpPr>
          <p:cNvPr id="3" name="TextBox 2"/>
          <p:cNvSpPr txBox="1"/>
          <p:nvPr/>
        </p:nvSpPr>
        <p:spPr>
          <a:xfrm>
            <a:off x="256309" y="3184780"/>
            <a:ext cx="858982" cy="800219"/>
          </a:xfrm>
          <a:prstGeom prst="rect">
            <a:avLst/>
          </a:prstGeom>
          <a:noFill/>
          <a:ln>
            <a:solidFill>
              <a:schemeClr val="accent1"/>
            </a:solidFill>
          </a:ln>
        </p:spPr>
        <p:txBody>
          <a:bodyPr wrap="square" rtlCol="0">
            <a:spAutoFit/>
          </a:bodyPr>
          <a:lstStyle/>
          <a:p>
            <a:r>
              <a:rPr lang="en-US" dirty="0" smtClean="0">
                <a:solidFill>
                  <a:schemeClr val="bg1"/>
                </a:solidFill>
              </a:rPr>
              <a:t> </a:t>
            </a:r>
            <a:r>
              <a:rPr lang="en-US" sz="1400" dirty="0" smtClean="0">
                <a:solidFill>
                  <a:schemeClr val="bg1"/>
                </a:solidFill>
                <a:latin typeface="Comic Sans MS" panose="030F0702030302020204" pitchFamily="66" charset="0"/>
              </a:rPr>
              <a:t>Cause   </a:t>
            </a:r>
          </a:p>
          <a:p>
            <a:r>
              <a:rPr lang="en-US" sz="1400" dirty="0">
                <a:solidFill>
                  <a:schemeClr val="bg1"/>
                </a:solidFill>
                <a:latin typeface="Comic Sans MS" panose="030F0702030302020204" pitchFamily="66" charset="0"/>
              </a:rPr>
              <a:t> </a:t>
            </a:r>
            <a:r>
              <a:rPr lang="en-US" sz="1400" dirty="0" smtClean="0">
                <a:solidFill>
                  <a:schemeClr val="bg1"/>
                </a:solidFill>
                <a:latin typeface="Comic Sans MS" panose="030F0702030302020204" pitchFamily="66" charset="0"/>
              </a:rPr>
              <a:t>   &amp; Effect</a:t>
            </a:r>
            <a:endParaRPr lang="en-US" sz="1400" dirty="0">
              <a:solidFill>
                <a:schemeClr val="bg1"/>
              </a:solidFill>
              <a:latin typeface="Comic Sans MS" panose="030F0702030302020204" pitchFamily="66" charset="0"/>
            </a:endParaRPr>
          </a:p>
        </p:txBody>
      </p:sp>
      <p:sp>
        <p:nvSpPr>
          <p:cNvPr id="5" name="TextBox 4"/>
          <p:cNvSpPr txBox="1"/>
          <p:nvPr/>
        </p:nvSpPr>
        <p:spPr>
          <a:xfrm>
            <a:off x="1371600" y="3184780"/>
            <a:ext cx="990600" cy="615553"/>
          </a:xfrm>
          <a:prstGeom prst="rect">
            <a:avLst/>
          </a:prstGeom>
          <a:noFill/>
          <a:ln>
            <a:solidFill>
              <a:schemeClr val="accent1"/>
            </a:solidFill>
          </a:ln>
        </p:spPr>
        <p:txBody>
          <a:bodyPr wrap="square" rtlCol="0">
            <a:spAutoFit/>
          </a:bodyPr>
          <a:lstStyle/>
          <a:p>
            <a:endParaRPr lang="en-US" sz="800" dirty="0" smtClean="0">
              <a:solidFill>
                <a:schemeClr val="bg1"/>
              </a:solidFill>
            </a:endParaRPr>
          </a:p>
          <a:p>
            <a:r>
              <a:rPr lang="en-US" dirty="0" smtClean="0">
                <a:solidFill>
                  <a:schemeClr val="bg1"/>
                </a:solidFill>
              </a:rPr>
              <a:t> </a:t>
            </a:r>
            <a:r>
              <a:rPr lang="en-US" sz="1400" dirty="0" smtClean="0">
                <a:solidFill>
                  <a:schemeClr val="bg1"/>
                </a:solidFill>
                <a:latin typeface="Comic Sans MS" panose="030F0702030302020204" pitchFamily="66" charset="0"/>
              </a:rPr>
              <a:t>Patterns</a:t>
            </a:r>
          </a:p>
          <a:p>
            <a:endParaRPr lang="en-US" sz="800" dirty="0">
              <a:solidFill>
                <a:schemeClr val="bg1"/>
              </a:solidFill>
            </a:endParaRPr>
          </a:p>
        </p:txBody>
      </p:sp>
      <p:sp>
        <p:nvSpPr>
          <p:cNvPr id="6" name="TextBox 5"/>
          <p:cNvSpPr txBox="1"/>
          <p:nvPr/>
        </p:nvSpPr>
        <p:spPr>
          <a:xfrm>
            <a:off x="6781800" y="3154002"/>
            <a:ext cx="838200" cy="738664"/>
          </a:xfrm>
          <a:prstGeom prst="rect">
            <a:avLst/>
          </a:prstGeom>
          <a:noFill/>
          <a:ln>
            <a:solidFill>
              <a:schemeClr val="accent1"/>
            </a:solidFill>
          </a:ln>
        </p:spPr>
        <p:txBody>
          <a:bodyPr wrap="square" rtlCol="0">
            <a:spAutoFit/>
          </a:bodyPr>
          <a:lstStyle/>
          <a:p>
            <a:r>
              <a:rPr lang="en-US" sz="1400" dirty="0" smtClean="0">
                <a:solidFill>
                  <a:schemeClr val="bg1"/>
                </a:solidFill>
                <a:latin typeface="Comic Sans MS" panose="030F0702030302020204" pitchFamily="66" charset="0"/>
              </a:rPr>
              <a:t> Energy   </a:t>
            </a:r>
          </a:p>
          <a:p>
            <a:r>
              <a:rPr lang="en-US" sz="1400" dirty="0">
                <a:solidFill>
                  <a:schemeClr val="bg1"/>
                </a:solidFill>
                <a:latin typeface="Comic Sans MS" panose="030F0702030302020204" pitchFamily="66" charset="0"/>
              </a:rPr>
              <a:t> </a:t>
            </a:r>
            <a:r>
              <a:rPr lang="en-US" sz="1400" dirty="0" smtClean="0">
                <a:solidFill>
                  <a:schemeClr val="bg1"/>
                </a:solidFill>
                <a:latin typeface="Comic Sans MS" panose="030F0702030302020204" pitchFamily="66" charset="0"/>
              </a:rPr>
              <a:t>    &amp;   </a:t>
            </a:r>
          </a:p>
          <a:p>
            <a:r>
              <a:rPr lang="en-US" sz="1400" dirty="0">
                <a:solidFill>
                  <a:schemeClr val="bg1"/>
                </a:solidFill>
                <a:latin typeface="Comic Sans MS" panose="030F0702030302020204" pitchFamily="66" charset="0"/>
              </a:rPr>
              <a:t> </a:t>
            </a:r>
            <a:r>
              <a:rPr lang="en-US" sz="1400" dirty="0" smtClean="0">
                <a:solidFill>
                  <a:schemeClr val="bg1"/>
                </a:solidFill>
                <a:latin typeface="Comic Sans MS" panose="030F0702030302020204" pitchFamily="66" charset="0"/>
              </a:rPr>
              <a:t>Matter</a:t>
            </a:r>
            <a:endParaRPr lang="en-US" sz="1400" dirty="0">
              <a:solidFill>
                <a:schemeClr val="bg1"/>
              </a:solidFill>
              <a:latin typeface="Comic Sans MS" panose="030F0702030302020204" pitchFamily="66" charset="0"/>
            </a:endParaRPr>
          </a:p>
        </p:txBody>
      </p:sp>
      <p:sp>
        <p:nvSpPr>
          <p:cNvPr id="7" name="TextBox 6"/>
          <p:cNvSpPr txBox="1"/>
          <p:nvPr/>
        </p:nvSpPr>
        <p:spPr>
          <a:xfrm>
            <a:off x="5410200" y="3154002"/>
            <a:ext cx="1153391" cy="800219"/>
          </a:xfrm>
          <a:prstGeom prst="rect">
            <a:avLst/>
          </a:prstGeom>
          <a:noFill/>
          <a:ln>
            <a:solidFill>
              <a:schemeClr val="accent1"/>
            </a:solidFill>
          </a:ln>
        </p:spPr>
        <p:txBody>
          <a:bodyPr wrap="square" rtlCol="0">
            <a:spAutoFit/>
          </a:bodyPr>
          <a:lstStyle/>
          <a:p>
            <a:r>
              <a:rPr lang="en-US" dirty="0" smtClean="0">
                <a:solidFill>
                  <a:schemeClr val="bg1"/>
                </a:solidFill>
              </a:rPr>
              <a:t>    </a:t>
            </a:r>
            <a:r>
              <a:rPr lang="en-US" sz="1400" dirty="0" smtClean="0">
                <a:solidFill>
                  <a:schemeClr val="bg1"/>
                </a:solidFill>
                <a:latin typeface="Comic Sans MS" panose="030F0702030302020204" pitchFamily="66" charset="0"/>
              </a:rPr>
              <a:t>Scale, Proportion, &amp; Quantity</a:t>
            </a:r>
            <a:endParaRPr lang="en-US" sz="1400" dirty="0">
              <a:solidFill>
                <a:schemeClr val="bg1"/>
              </a:solidFill>
              <a:latin typeface="Comic Sans MS" panose="030F0702030302020204" pitchFamily="66" charset="0"/>
            </a:endParaRPr>
          </a:p>
        </p:txBody>
      </p:sp>
      <p:sp>
        <p:nvSpPr>
          <p:cNvPr id="8" name="TextBox 7"/>
          <p:cNvSpPr txBox="1"/>
          <p:nvPr/>
        </p:nvSpPr>
        <p:spPr>
          <a:xfrm>
            <a:off x="3941618" y="3154001"/>
            <a:ext cx="1143000" cy="523220"/>
          </a:xfrm>
          <a:prstGeom prst="rect">
            <a:avLst/>
          </a:prstGeom>
          <a:noFill/>
          <a:ln>
            <a:solidFill>
              <a:schemeClr val="accent1"/>
            </a:solidFill>
          </a:ln>
        </p:spPr>
        <p:txBody>
          <a:bodyPr wrap="square" rtlCol="0">
            <a:spAutoFit/>
          </a:bodyPr>
          <a:lstStyle/>
          <a:p>
            <a:r>
              <a:rPr lang="en-US" sz="1400" dirty="0" smtClean="0">
                <a:solidFill>
                  <a:schemeClr val="bg1"/>
                </a:solidFill>
                <a:latin typeface="Comic Sans MS" panose="030F0702030302020204" pitchFamily="66" charset="0"/>
              </a:rPr>
              <a:t> Structure &amp; Function</a:t>
            </a:r>
            <a:endParaRPr lang="en-US" sz="1400" dirty="0">
              <a:solidFill>
                <a:schemeClr val="bg1"/>
              </a:solidFill>
              <a:latin typeface="Comic Sans MS" panose="030F0702030302020204" pitchFamily="66" charset="0"/>
            </a:endParaRPr>
          </a:p>
        </p:txBody>
      </p:sp>
      <p:sp>
        <p:nvSpPr>
          <p:cNvPr id="9" name="TextBox 8"/>
          <p:cNvSpPr txBox="1"/>
          <p:nvPr/>
        </p:nvSpPr>
        <p:spPr>
          <a:xfrm>
            <a:off x="2667000" y="3149167"/>
            <a:ext cx="990600" cy="738664"/>
          </a:xfrm>
          <a:prstGeom prst="rect">
            <a:avLst/>
          </a:prstGeom>
          <a:noFill/>
          <a:ln>
            <a:solidFill>
              <a:schemeClr val="accent1"/>
            </a:solidFill>
          </a:ln>
        </p:spPr>
        <p:txBody>
          <a:bodyPr wrap="square" rtlCol="0">
            <a:spAutoFit/>
          </a:bodyPr>
          <a:lstStyle/>
          <a:p>
            <a:r>
              <a:rPr lang="en-US" sz="1400" dirty="0" smtClean="0">
                <a:solidFill>
                  <a:schemeClr val="bg1"/>
                </a:solidFill>
                <a:latin typeface="Comic Sans MS" panose="030F0702030302020204" pitchFamily="66" charset="0"/>
              </a:rPr>
              <a:t> Systems &amp; System  </a:t>
            </a:r>
          </a:p>
          <a:p>
            <a:r>
              <a:rPr lang="en-US" sz="1400" dirty="0">
                <a:solidFill>
                  <a:schemeClr val="bg1"/>
                </a:solidFill>
                <a:latin typeface="Comic Sans MS" panose="030F0702030302020204" pitchFamily="66" charset="0"/>
              </a:rPr>
              <a:t> </a:t>
            </a:r>
            <a:r>
              <a:rPr lang="en-US" sz="1400" dirty="0" smtClean="0">
                <a:solidFill>
                  <a:schemeClr val="bg1"/>
                </a:solidFill>
                <a:latin typeface="Comic Sans MS" panose="030F0702030302020204" pitchFamily="66" charset="0"/>
              </a:rPr>
              <a:t> Models</a:t>
            </a:r>
            <a:endParaRPr lang="en-US" sz="1400" dirty="0">
              <a:solidFill>
                <a:schemeClr val="bg1"/>
              </a:solidFill>
              <a:latin typeface="Comic Sans MS" panose="030F0702030302020204" pitchFamily="66" charset="0"/>
            </a:endParaRPr>
          </a:p>
        </p:txBody>
      </p:sp>
      <p:sp>
        <p:nvSpPr>
          <p:cNvPr id="10" name="TextBox 9"/>
          <p:cNvSpPr txBox="1"/>
          <p:nvPr/>
        </p:nvSpPr>
        <p:spPr>
          <a:xfrm>
            <a:off x="7848600" y="3154002"/>
            <a:ext cx="1025234" cy="738664"/>
          </a:xfrm>
          <a:prstGeom prst="rect">
            <a:avLst/>
          </a:prstGeom>
          <a:noFill/>
          <a:ln>
            <a:solidFill>
              <a:schemeClr val="accent1"/>
            </a:solidFill>
          </a:ln>
        </p:spPr>
        <p:txBody>
          <a:bodyPr wrap="square" rtlCol="0">
            <a:spAutoFit/>
          </a:bodyPr>
          <a:lstStyle/>
          <a:p>
            <a:r>
              <a:rPr lang="en-US" sz="1400" dirty="0" smtClean="0">
                <a:solidFill>
                  <a:schemeClr val="bg1"/>
                </a:solidFill>
                <a:latin typeface="Comic Sans MS" panose="030F0702030302020204" pitchFamily="66" charset="0"/>
              </a:rPr>
              <a:t> Stability </a:t>
            </a:r>
          </a:p>
          <a:p>
            <a:r>
              <a:rPr lang="en-US" sz="1400" dirty="0">
                <a:solidFill>
                  <a:schemeClr val="bg1"/>
                </a:solidFill>
                <a:latin typeface="Comic Sans MS" panose="030F0702030302020204" pitchFamily="66" charset="0"/>
              </a:rPr>
              <a:t> </a:t>
            </a:r>
            <a:r>
              <a:rPr lang="en-US" sz="1400" dirty="0" smtClean="0">
                <a:solidFill>
                  <a:schemeClr val="bg1"/>
                </a:solidFill>
                <a:latin typeface="Comic Sans MS" panose="030F0702030302020204" pitchFamily="66" charset="0"/>
              </a:rPr>
              <a:t>      &amp; </a:t>
            </a:r>
          </a:p>
          <a:p>
            <a:r>
              <a:rPr lang="en-US" sz="1400" dirty="0">
                <a:solidFill>
                  <a:schemeClr val="bg1"/>
                </a:solidFill>
                <a:latin typeface="Comic Sans MS" panose="030F0702030302020204" pitchFamily="66" charset="0"/>
              </a:rPr>
              <a:t> </a:t>
            </a:r>
            <a:r>
              <a:rPr lang="en-US" sz="1400" dirty="0" smtClean="0">
                <a:solidFill>
                  <a:schemeClr val="bg1"/>
                </a:solidFill>
                <a:latin typeface="Comic Sans MS" panose="030F0702030302020204" pitchFamily="66" charset="0"/>
              </a:rPr>
              <a:t>  Change </a:t>
            </a:r>
            <a:endParaRPr lang="en-US" sz="1400" dirty="0">
              <a:solidFill>
                <a:schemeClr val="bg1"/>
              </a:solidFill>
              <a:latin typeface="Comic Sans MS" panose="030F0702030302020204" pitchFamily="66" charset="0"/>
            </a:endParaRPr>
          </a:p>
        </p:txBody>
      </p:sp>
      <p:sp>
        <p:nvSpPr>
          <p:cNvPr id="11" name="Cloud Callout 10"/>
          <p:cNvSpPr/>
          <p:nvPr/>
        </p:nvSpPr>
        <p:spPr>
          <a:xfrm>
            <a:off x="1502352" y="4073236"/>
            <a:ext cx="4878532" cy="2209800"/>
          </a:xfrm>
          <a:prstGeom prst="cloudCallou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168236" y="4323802"/>
            <a:ext cx="3429000" cy="1631216"/>
          </a:xfrm>
          <a:prstGeom prst="rect">
            <a:avLst/>
          </a:prstGeom>
          <a:noFill/>
        </p:spPr>
        <p:txBody>
          <a:bodyPr wrap="square" rtlCol="0">
            <a:spAutoFit/>
          </a:bodyPr>
          <a:lstStyle/>
          <a:p>
            <a:pPr algn="ctr"/>
            <a:r>
              <a:rPr lang="en-US" sz="2000" b="1" dirty="0" smtClean="0">
                <a:solidFill>
                  <a:schemeClr val="bg1"/>
                </a:solidFill>
              </a:rPr>
              <a:t>List a few Earth/Space related concepts below each CCC that fit with your grade level.  How might you connect these with your students?</a:t>
            </a:r>
            <a:endParaRPr lang="en-US" sz="2000" b="1" dirty="0">
              <a:solidFill>
                <a:schemeClr val="bg1"/>
              </a:solidFill>
            </a:endParaRPr>
          </a:p>
        </p:txBody>
      </p:sp>
    </p:spTree>
    <p:extLst>
      <p:ext uri="{BB962C8B-B14F-4D97-AF65-F5344CB8AC3E}">
        <p14:creationId xmlns:p14="http://schemas.microsoft.com/office/powerpoint/2010/main" val="153087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ennifer\Desktop\AZSTEMAzing Workshop\Connection Boar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3657" y="34636"/>
            <a:ext cx="11994958" cy="67471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rot="20788262">
            <a:off x="-450179" y="626384"/>
            <a:ext cx="6099545" cy="783507"/>
          </a:xfrm>
        </p:spPr>
        <p:txBody>
          <a:bodyPr/>
          <a:lstStyle/>
          <a:p>
            <a:r>
              <a:rPr lang="en-US" sz="3600" dirty="0" smtClean="0"/>
              <a:t>SAMPLE connection board </a:t>
            </a:r>
            <a:endParaRPr lang="en-US" sz="3600" dirty="0"/>
          </a:p>
        </p:txBody>
      </p:sp>
    </p:spTree>
    <p:extLst>
      <p:ext uri="{BB962C8B-B14F-4D97-AF65-F5344CB8AC3E}">
        <p14:creationId xmlns:p14="http://schemas.microsoft.com/office/powerpoint/2010/main" val="386560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ttachment.outlook.office.net/owa/j3kjmaxwell@msn.com/service.svc/s/GetAttachmentThumbnail?id=AQMkADAwATIwMTAwAC0wMjMxLWFjOWItMDACLTAwCgBGAAADT7vC%2BXZBlUqWEOqW4ACJywcAlHEVVQMJukmf0EXiNe96vQAAAgEMAAAAlHEVVQMJukmf0EXiNe96vQABBZR4egAAAAESABAAJR5CxVGr%2BE2TVe3zgEf%2FsA%3D%3D&amp;thumbnailType=2&amp;X-OWA-CANARY=UgIq2vDk0kS-7dE3NIEZkwBsnfVBL9QYX9zE5cocuPsm_C6owMQXff0zNevUhEx5GG1HKPS5kNo.&amp;token=9ce71d27-7504-4ec1-a73d-8240278af313&amp;owa=outlook.live.com&amp;is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85"/>
            <a:ext cx="9129486" cy="68471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rot="20788262">
            <a:off x="914073" y="553033"/>
            <a:ext cx="6116695" cy="722734"/>
          </a:xfrm>
        </p:spPr>
        <p:txBody>
          <a:bodyPr/>
          <a:lstStyle/>
          <a:p>
            <a:r>
              <a:rPr lang="en-US" sz="3600" b="1" dirty="0" smtClean="0"/>
              <a:t>SAMPLE connection board </a:t>
            </a:r>
            <a:endParaRPr lang="en-US" sz="3600" b="1" dirty="0"/>
          </a:p>
        </p:txBody>
      </p:sp>
    </p:spTree>
    <p:extLst>
      <p:ext uri="{BB962C8B-B14F-4D97-AF65-F5344CB8AC3E}">
        <p14:creationId xmlns:p14="http://schemas.microsoft.com/office/powerpoint/2010/main" val="281775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077200" cy="944562"/>
          </a:xfrm>
        </p:spPr>
        <p:txBody>
          <a:bodyPr/>
          <a:lstStyle/>
          <a:p>
            <a:r>
              <a:rPr lang="en-US" dirty="0" smtClean="0"/>
              <a:t>Making</a:t>
            </a:r>
            <a:br>
              <a:rPr lang="en-US" dirty="0" smtClean="0"/>
            </a:br>
            <a:r>
              <a:rPr lang="en-US" dirty="0" smtClean="0"/>
              <a:t>Observations from EARTH                  (PreK-8)</a:t>
            </a:r>
            <a:endParaRPr lang="en-US" dirty="0"/>
          </a:p>
        </p:txBody>
      </p:sp>
      <p:pic>
        <p:nvPicPr>
          <p:cNvPr id="2050" name="Picture 2" descr="Image result for Person Gazing at St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71600"/>
            <a:ext cx="7264400" cy="435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15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1006</TotalTime>
  <Words>1436</Words>
  <Application>Microsoft Office PowerPoint</Application>
  <PresentationFormat>On-screen Show (4:3)</PresentationFormat>
  <Paragraphs>258</Paragraphs>
  <Slides>41</Slides>
  <Notes>17</Notes>
  <HiddenSlides>0</HiddenSlides>
  <MMClips>0</MMClips>
  <ScaleCrop>false</ScaleCrop>
  <HeadingPairs>
    <vt:vector size="4" baseType="variant">
      <vt:variant>
        <vt:lpstr>Theme</vt:lpstr>
      </vt:variant>
      <vt:variant>
        <vt:i4>7</vt:i4>
      </vt:variant>
      <vt:variant>
        <vt:lpstr>Slide Titles</vt:lpstr>
      </vt:variant>
      <vt:variant>
        <vt:i4>41</vt:i4>
      </vt:variant>
    </vt:vector>
  </HeadingPairs>
  <TitlesOfParts>
    <vt:vector size="48" baseType="lpstr">
      <vt:lpstr>Horizon</vt:lpstr>
      <vt:lpstr>Office Theme</vt:lpstr>
      <vt:lpstr>1_Office Theme</vt:lpstr>
      <vt:lpstr>2_Office Theme</vt:lpstr>
      <vt:lpstr>3_Office Theme</vt:lpstr>
      <vt:lpstr>4_Office Theme</vt:lpstr>
      <vt:lpstr>5_Office Theme</vt:lpstr>
      <vt:lpstr>FAR OUT!</vt:lpstr>
      <vt:lpstr>YOUR STEMAZING LEADERS</vt:lpstr>
      <vt:lpstr>CROSS        CUTTING          CONCEPTs</vt:lpstr>
      <vt:lpstr>PowerPoint Presentation</vt:lpstr>
      <vt:lpstr>PowerPoint Presentation</vt:lpstr>
      <vt:lpstr>MAKING       connections</vt:lpstr>
      <vt:lpstr>SAMPLE connection board </vt:lpstr>
      <vt:lpstr>SAMPLE connection board </vt:lpstr>
      <vt:lpstr>Making Observations from EARTH                  (PreK-8)</vt:lpstr>
      <vt:lpstr>STAR Boxes</vt:lpstr>
      <vt:lpstr>Pringles Viewers</vt:lpstr>
      <vt:lpstr>Star Finders</vt:lpstr>
      <vt:lpstr>MAKING       connections</vt:lpstr>
      <vt:lpstr>Sample  Connection pages</vt:lpstr>
      <vt:lpstr>PowerPoint Presentation</vt:lpstr>
      <vt:lpstr> Light Pollution Challenge</vt:lpstr>
      <vt:lpstr>LIGHT POLLUTION</vt:lpstr>
      <vt:lpstr>What is Light Pollution?</vt:lpstr>
      <vt:lpstr>Glare</vt:lpstr>
      <vt:lpstr>Light Trespass</vt:lpstr>
      <vt:lpstr>Sky Glow</vt:lpstr>
      <vt:lpstr>What can we do about it?</vt:lpstr>
      <vt:lpstr> Light Pollution Challenge</vt:lpstr>
      <vt:lpstr> Light Pollution Challenge</vt:lpstr>
      <vt:lpstr>Budgeting resources</vt:lpstr>
      <vt:lpstr> Light Pollution Challenge</vt:lpstr>
      <vt:lpstr> Light Pollution Challenge</vt:lpstr>
      <vt:lpstr>PowerPoint Presentation</vt:lpstr>
      <vt:lpstr>MAKING       connections</vt:lpstr>
      <vt:lpstr>Students around the globe as Citizen Scientists</vt:lpstr>
      <vt:lpstr>Beyond Earth   Explorations     (PreK-8)</vt:lpstr>
      <vt:lpstr>Exploring Lunar Phases</vt:lpstr>
      <vt:lpstr>Moon  Mapping </vt:lpstr>
      <vt:lpstr>What’s your mission?</vt:lpstr>
      <vt:lpstr>PowerPoint Presentation</vt:lpstr>
      <vt:lpstr>PowerPoint Presentation</vt:lpstr>
      <vt:lpstr>PowerPoint Presentation</vt:lpstr>
      <vt:lpstr>MAKING       connections</vt:lpstr>
      <vt:lpstr>30 Day Commitment &amp;  exit evaluations</vt:lpstr>
      <vt:lpstr>helpful resources</vt:lpstr>
      <vt:lpstr>WORKS Cited </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 OUT!</dc:title>
  <dc:creator>Jennifer</dc:creator>
  <cp:lastModifiedBy>Jennifer</cp:lastModifiedBy>
  <cp:revision>51</cp:revision>
  <dcterms:created xsi:type="dcterms:W3CDTF">2016-12-04T19:13:06Z</dcterms:created>
  <dcterms:modified xsi:type="dcterms:W3CDTF">2017-01-05T03:23:16Z</dcterms:modified>
</cp:coreProperties>
</file>