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6"/>
  </p:notesMasterIdLst>
  <p:sldIdLst>
    <p:sldId id="256" r:id="rId2"/>
    <p:sldId id="257" r:id="rId3"/>
    <p:sldId id="270" r:id="rId4"/>
    <p:sldId id="264" r:id="rId5"/>
    <p:sldId id="360" r:id="rId6"/>
    <p:sldId id="369" r:id="rId7"/>
    <p:sldId id="348" r:id="rId8"/>
    <p:sldId id="265" r:id="rId9"/>
    <p:sldId id="329" r:id="rId10"/>
    <p:sldId id="332" r:id="rId11"/>
    <p:sldId id="333" r:id="rId12"/>
    <p:sldId id="335" r:id="rId13"/>
    <p:sldId id="330" r:id="rId14"/>
    <p:sldId id="331" r:id="rId15"/>
    <p:sldId id="338" r:id="rId16"/>
    <p:sldId id="339" r:id="rId17"/>
    <p:sldId id="362" r:id="rId18"/>
    <p:sldId id="314" r:id="rId19"/>
    <p:sldId id="328" r:id="rId20"/>
    <p:sldId id="289" r:id="rId21"/>
    <p:sldId id="359" r:id="rId22"/>
    <p:sldId id="281" r:id="rId23"/>
    <p:sldId id="313" r:id="rId24"/>
    <p:sldId id="315" r:id="rId25"/>
    <p:sldId id="316" r:id="rId26"/>
    <p:sldId id="295" r:id="rId27"/>
    <p:sldId id="370" r:id="rId28"/>
    <p:sldId id="350" r:id="rId29"/>
    <p:sldId id="325" r:id="rId30"/>
    <p:sldId id="363" r:id="rId31"/>
    <p:sldId id="371" r:id="rId32"/>
    <p:sldId id="353" r:id="rId33"/>
    <p:sldId id="306" r:id="rId34"/>
    <p:sldId id="372" r:id="rId35"/>
    <p:sldId id="365" r:id="rId36"/>
    <p:sldId id="327" r:id="rId37"/>
    <p:sldId id="355" r:id="rId38"/>
    <p:sldId id="356" r:id="rId39"/>
    <p:sldId id="373" r:id="rId40"/>
    <p:sldId id="368" r:id="rId41"/>
    <p:sldId id="357" r:id="rId42"/>
    <p:sldId id="364" r:id="rId43"/>
    <p:sldId id="343" r:id="rId44"/>
    <p:sldId id="344" r:id="rId45"/>
    <p:sldId id="309" r:id="rId46"/>
    <p:sldId id="307" r:id="rId47"/>
    <p:sldId id="345" r:id="rId48"/>
    <p:sldId id="346" r:id="rId49"/>
    <p:sldId id="311" r:id="rId50"/>
    <p:sldId id="347" r:id="rId51"/>
    <p:sldId id="321" r:id="rId52"/>
    <p:sldId id="374" r:id="rId53"/>
    <p:sldId id="358" r:id="rId54"/>
    <p:sldId id="28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615" autoAdjust="0"/>
    <p:restoredTop sz="86364" autoAdjust="0"/>
  </p:normalViewPr>
  <p:slideViewPr>
    <p:cSldViewPr>
      <p:cViewPr>
        <p:scale>
          <a:sx n="76" d="100"/>
          <a:sy n="76" d="100"/>
        </p:scale>
        <p:origin x="-3128" y="-840"/>
      </p:cViewPr>
      <p:guideLst>
        <p:guide orient="horz" pos="2160"/>
        <p:guide pos="2880"/>
      </p:guideLst>
    </p:cSldViewPr>
  </p:slideViewPr>
  <p:outlineViewPr>
    <p:cViewPr>
      <p:scale>
        <a:sx n="33" d="100"/>
        <a:sy n="33" d="100"/>
      </p:scale>
      <p:origin x="0" y="5142"/>
    </p:cViewPr>
  </p:outlineViewPr>
  <p:notesTextViewPr>
    <p:cViewPr>
      <p:scale>
        <a:sx n="1" d="1"/>
        <a:sy n="1" d="1"/>
      </p:scale>
      <p:origin x="0" y="0"/>
    </p:cViewPr>
  </p:notesTextViewPr>
  <p:sorterViewPr>
    <p:cViewPr>
      <p:scale>
        <a:sx n="80" d="100"/>
        <a:sy n="80" d="100"/>
      </p:scale>
      <p:origin x="0" y="117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99F9B-30B1-4E76-B4AC-D32ACC897ABA}" type="datetimeFigureOut">
              <a:rPr lang="en-US" smtClean="0"/>
              <a:pPr/>
              <a:t>3/18/17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42BBB-97C9-470C-B37D-12BAD2624C70}" type="slidenum">
              <a:rPr lang="en-US" smtClean="0"/>
              <a:pPr/>
              <a:t>‹#›</a:t>
            </a:fld>
            <a:endParaRPr lang="en-US"/>
          </a:p>
        </p:txBody>
      </p:sp>
    </p:spTree>
    <p:extLst>
      <p:ext uri="{BB962C8B-B14F-4D97-AF65-F5344CB8AC3E}">
        <p14:creationId xmlns:p14="http://schemas.microsoft.com/office/powerpoint/2010/main" val="327882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After a hunting trip in the Alps in 1941, Swiss engineer George de Mestral’s dog was covered in burdock burrs. Mestral put one under his microscope and discovered a simple design of hooks that nimbly attached to fur and socks. The small hooks found at the end of the burr needles inspired him to create the now ubiquitous Velcro.</a:t>
            </a:r>
          </a:p>
          <a:p>
            <a:pPr>
              <a:spcBef>
                <a:spcPct val="0"/>
              </a:spcBef>
            </a:pPr>
            <a:endParaRPr lang="en-US" altLang="en-US" smtClean="0"/>
          </a:p>
          <a:p>
            <a:pPr>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81298F-C5C3-48E4-9D4F-786E9F0A8B80}" type="slidenum">
              <a:rPr lang="en-US" altLang="en-US"/>
              <a:pPr fontAlgn="base">
                <a:spcBef>
                  <a:spcPct val="0"/>
                </a:spcBef>
                <a:spcAft>
                  <a:spcPct val="0"/>
                </a:spcAft>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0B987C8-882D-420C-904A-F2E6C9260189}" type="datetimeFigureOut">
              <a:rPr lang="en-US" smtClean="0"/>
              <a:pPr/>
              <a:t>3/18/17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E1A1B8A-64EF-4306-9CF8-D3A6ECAD0DB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B987C8-882D-420C-904A-F2E6C9260189}" type="datetimeFigureOut">
              <a:rPr lang="en-US" smtClean="0"/>
              <a:pPr/>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A1B8A-64EF-4306-9CF8-D3A6ECAD0D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B987C8-882D-420C-904A-F2E6C9260189}" type="datetimeFigureOut">
              <a:rPr lang="en-US" smtClean="0"/>
              <a:pPr/>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A1B8A-64EF-4306-9CF8-D3A6ECAD0D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B987C8-882D-420C-904A-F2E6C9260189}" type="datetimeFigureOut">
              <a:rPr lang="en-US" smtClean="0"/>
              <a:pPr/>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A1B8A-64EF-4306-9CF8-D3A6ECAD0D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B987C8-882D-420C-904A-F2E6C9260189}" type="datetimeFigureOut">
              <a:rPr lang="en-US" smtClean="0"/>
              <a:pPr/>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E1A1B8A-64EF-4306-9CF8-D3A6ECAD0D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B987C8-882D-420C-904A-F2E6C9260189}" type="datetimeFigureOut">
              <a:rPr lang="en-US" smtClean="0"/>
              <a:pPr/>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A1B8A-64EF-4306-9CF8-D3A6ECAD0D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B987C8-882D-420C-904A-F2E6C9260189}" type="datetimeFigureOut">
              <a:rPr lang="en-US" smtClean="0"/>
              <a:pPr/>
              <a:t>3/18/17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A1B8A-64EF-4306-9CF8-D3A6ECAD0D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B987C8-882D-420C-904A-F2E6C9260189}" type="datetimeFigureOut">
              <a:rPr lang="en-US" smtClean="0"/>
              <a:pPr/>
              <a:t>3/18/17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A1B8A-64EF-4306-9CF8-D3A6ECAD0D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987C8-882D-420C-904A-F2E6C9260189}" type="datetimeFigureOut">
              <a:rPr lang="en-US" smtClean="0"/>
              <a:pPr/>
              <a:t>3/18/17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A1B8A-64EF-4306-9CF8-D3A6ECAD0D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B987C8-882D-420C-904A-F2E6C9260189}" type="datetimeFigureOut">
              <a:rPr lang="en-US" smtClean="0"/>
              <a:pPr/>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A1B8A-64EF-4306-9CF8-D3A6ECAD0D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B987C8-882D-420C-904A-F2E6C9260189}" type="datetimeFigureOut">
              <a:rPr lang="en-US" smtClean="0"/>
              <a:pPr/>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A1B8A-64EF-4306-9CF8-D3A6ECAD0D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0B987C8-882D-420C-904A-F2E6C9260189}" type="datetimeFigureOut">
              <a:rPr lang="en-US" smtClean="0"/>
              <a:pPr/>
              <a:t>3/18/17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E1A1B8A-64EF-4306-9CF8-D3A6ECAD0DB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sf4oW8OtaPY&amp;t=282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sf4oW8OtaPY&amp;t=540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sf4oW8OtaPY&amp;t=857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6ijcYPsBut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5.png"/><Relationship Id="rId1" Type="http://schemas.microsoft.com/office/2007/relationships/media" Target="file://localhost/https/::www.youtube.com:embed:6ijcYPsButk%3Fstart=0&amp;end=180&amp;rel=0" TargetMode="External"/><Relationship Id="rId2" Type="http://schemas.openxmlformats.org/officeDocument/2006/relationships/video" Target="file://localhost/https/::www.youtube.com:embed:6ijcYPsButk%3Fstart=0&amp;end=180&amp;rel=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hyperlink" Target="http://inhabitat.com/beetle-inspired-bottle-harvests-drinking-water-from-thin-air/%23popup-134644" TargetMode="External"/><Relationship Id="rId5"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hyperlink" Target="https://ninithi.files.wordpress.com/2015/07/untitled-11.jp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ecosalon.com/wp-content/uploads/2013/01/Lotusan-paint.jpg" TargetMode="External"/><Relationship Id="rId5"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hyperlink" Target="http://ecosalon.com/wp-content/uploads/2013/01/Lotus-flower-biomimicry-paint-e1359654984521.jp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eg"/><Relationship Id="rId3" Type="http://schemas.openxmlformats.org/officeDocument/2006/relationships/image" Target="../media/image3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hyperlink" Target="https://natgeoeducationblog.files.wordpress.com/2015/02/greglasley_woodpecker.jp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sf4oW8OtaPY&amp;t=1133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biomimicry.org/" TargetMode="External"/><Relationship Id="rId4" Type="http://schemas.openxmlformats.org/officeDocument/2006/relationships/hyperlink" Target="https://asknature.org/" TargetMode="External"/><Relationship Id="rId5" Type="http://schemas.openxmlformats.org/officeDocument/2006/relationships/hyperlink" Target="http://watersfoundation.org/" TargetMode="External"/><Relationship Id="rId6" Type="http://schemas.openxmlformats.org/officeDocument/2006/relationships/hyperlink" Target="http://www.raftbayarea.org/ideas-and-activities" TargetMode="External"/><Relationship Id="rId7" Type="http://schemas.openxmlformats.org/officeDocument/2006/relationships/hyperlink" Target="http://nisenet.org/" TargetMode="External"/><Relationship Id="rId8" Type="http://schemas.openxmlformats.org/officeDocument/2006/relationships/hyperlink" Target="http://www.learningwithnature.org/" TargetMode="External"/><Relationship Id="rId1" Type="http://schemas.openxmlformats.org/officeDocument/2006/relationships/slideLayout" Target="../slideLayouts/slideLayout2.xml"/><Relationship Id="rId2" Type="http://schemas.openxmlformats.org/officeDocument/2006/relationships/hyperlink" Target="https://www.youtube.com/watch?v=sf4oW8OtaP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sf4oW8OtaP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8229600" cy="1905000"/>
          </a:xfrm>
        </p:spPr>
        <p:txBody>
          <a:bodyPr>
            <a:normAutofit fontScale="90000"/>
          </a:bodyPr>
          <a:lstStyle/>
          <a:p>
            <a:pPr algn="ctr"/>
            <a:r>
              <a:rPr lang="en-US" sz="6000" dirty="0" smtClean="0">
                <a:solidFill>
                  <a:srgbClr val="FFFF00"/>
                </a:solidFill>
              </a:rPr>
              <a:t>Biomimicry</a:t>
            </a:r>
            <a:br>
              <a:rPr lang="en-US" sz="6000" dirty="0" smtClean="0">
                <a:solidFill>
                  <a:srgbClr val="FFFF00"/>
                </a:solidFill>
              </a:rPr>
            </a:br>
            <a:r>
              <a:rPr lang="en-US" sz="3100" dirty="0" smtClean="0">
                <a:solidFill>
                  <a:srgbClr val="FFFF00"/>
                </a:solidFill>
              </a:rPr>
              <a:t>Problem Solving through the Eyes of Nature</a:t>
            </a:r>
            <a:endParaRPr lang="en-US" sz="3100"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412845"/>
            <a:ext cx="7848600" cy="2708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0644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1541" y="149114"/>
            <a:ext cx="8229600" cy="1143000"/>
          </a:xfrm>
        </p:spPr>
        <p:txBody>
          <a:bodyPr>
            <a:noAutofit/>
          </a:bodyPr>
          <a:lstStyle/>
          <a:p>
            <a:r>
              <a:rPr lang="en-US" sz="3600" dirty="0" smtClean="0"/>
              <a:t>Which object at your table is linked to this picture?</a:t>
            </a:r>
            <a:endParaRPr lang="en-US" sz="3600" dirty="0"/>
          </a:p>
        </p:txBody>
      </p:sp>
      <p:pic>
        <p:nvPicPr>
          <p:cNvPr id="6" name="Picture 6" descr="http://www.airbus.com/fileadmin/_processed_/csm_steppe_eagle_not_rights_free_9303b671f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1600200"/>
            <a:ext cx="7220019" cy="47259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5419" y="6523311"/>
            <a:ext cx="7391400" cy="276999"/>
          </a:xfrm>
          <a:prstGeom prst="rect">
            <a:avLst/>
          </a:prstGeom>
        </p:spPr>
        <p:txBody>
          <a:bodyPr wrap="square">
            <a:spAutoFit/>
          </a:bodyPr>
          <a:lstStyle/>
          <a:p>
            <a:r>
              <a:rPr lang="en-US" sz="1200" dirty="0"/>
              <a:t>http://www.airbus.com/innovation/future-by-airbus/the-concept-plane/innovating-for-the-future</a:t>
            </a:r>
          </a:p>
        </p:txBody>
      </p:sp>
    </p:spTree>
    <p:extLst>
      <p:ext uri="{BB962C8B-B14F-4D97-AF65-F5344CB8AC3E}">
        <p14:creationId xmlns:p14="http://schemas.microsoft.com/office/powerpoint/2010/main" val="2203986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Birds = Jets</a:t>
            </a:r>
            <a:br>
              <a:rPr lang="en-US" dirty="0">
                <a:effectLst/>
              </a:rPr>
            </a:br>
            <a:endParaRPr lang="en-US" dirty="0"/>
          </a:p>
        </p:txBody>
      </p:sp>
      <p:sp>
        <p:nvSpPr>
          <p:cNvPr id="3" name="Content Placeholder 2"/>
          <p:cNvSpPr>
            <a:spLocks noGrp="1"/>
          </p:cNvSpPr>
          <p:nvPr>
            <p:ph idx="1"/>
          </p:nvPr>
        </p:nvSpPr>
        <p:spPr>
          <a:xfrm>
            <a:off x="482599" y="1371600"/>
            <a:ext cx="8229600" cy="4709160"/>
          </a:xfrm>
        </p:spPr>
        <p:txBody>
          <a:bodyPr/>
          <a:lstStyle/>
          <a:p>
            <a:r>
              <a:rPr lang="en-US" dirty="0" smtClean="0"/>
              <a:t>The </a:t>
            </a:r>
            <a:r>
              <a:rPr lang="en-US" dirty="0"/>
              <a:t>B-2 Spirit, aka Stealth Bomber – </a:t>
            </a:r>
            <a:r>
              <a:rPr lang="en-US" dirty="0" smtClean="0"/>
              <a:t>shows design similarities to that </a:t>
            </a:r>
            <a:r>
              <a:rPr lang="en-US" dirty="0"/>
              <a:t>of a </a:t>
            </a:r>
            <a:r>
              <a:rPr lang="en-US" dirty="0" smtClean="0"/>
              <a:t>hawk.</a:t>
            </a:r>
            <a:endParaRPr lang="en-US" dirty="0"/>
          </a:p>
        </p:txBody>
      </p:sp>
      <p:pic>
        <p:nvPicPr>
          <p:cNvPr id="8196" name="Picture 4" descr="http://weburbanist.com/wp-content/uploads/2016/04/bird-inspired-b2-falc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2667000"/>
            <a:ext cx="690879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284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1541" y="149114"/>
            <a:ext cx="8229600" cy="1143000"/>
          </a:xfrm>
        </p:spPr>
        <p:txBody>
          <a:bodyPr>
            <a:noAutofit/>
          </a:bodyPr>
          <a:lstStyle/>
          <a:p>
            <a:r>
              <a:rPr lang="en-US" sz="3600" dirty="0" smtClean="0"/>
              <a:t>Which object at your table is linked to this picture?</a:t>
            </a:r>
            <a:endParaRPr lang="en-US" sz="3600" dirty="0"/>
          </a:p>
        </p:txBody>
      </p:sp>
      <p:pic>
        <p:nvPicPr>
          <p:cNvPr id="6" name="Picture 2" descr="When a hippo sweats, its skin releases colored substances that may prevent infection and sunbur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8219" y="1447800"/>
            <a:ext cx="6977117" cy="49836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6449582"/>
            <a:ext cx="8077200" cy="276999"/>
          </a:xfrm>
          <a:prstGeom prst="rect">
            <a:avLst/>
          </a:prstGeom>
        </p:spPr>
        <p:txBody>
          <a:bodyPr wrap="square">
            <a:spAutoFit/>
          </a:bodyPr>
          <a:lstStyle/>
          <a:p>
            <a:r>
              <a:rPr lang="en-US" sz="1200" dirty="0"/>
              <a:t>https://www.sciencenewsforstudents.org/article/hippo-sweat-natural-sunscreen</a:t>
            </a:r>
          </a:p>
        </p:txBody>
      </p:sp>
    </p:spTree>
    <p:extLst>
      <p:ext uri="{BB962C8B-B14F-4D97-AF65-F5344CB8AC3E}">
        <p14:creationId xmlns:p14="http://schemas.microsoft.com/office/powerpoint/2010/main" val="2203986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1541" y="149114"/>
            <a:ext cx="8229600" cy="1143000"/>
          </a:xfrm>
        </p:spPr>
        <p:txBody>
          <a:bodyPr>
            <a:noAutofit/>
          </a:bodyPr>
          <a:lstStyle/>
          <a:p>
            <a:r>
              <a:rPr lang="en-US" sz="3600" dirty="0" smtClean="0"/>
              <a:t>Which object at your table is linked to this picture?</a:t>
            </a:r>
            <a:endParaRPr lang="en-US" sz="3600" dirty="0"/>
          </a:p>
        </p:txBody>
      </p:sp>
      <p:pic>
        <p:nvPicPr>
          <p:cNvPr id="6" name="Picture 2" descr="Augie and burdock"/>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76400" y="1504950"/>
            <a:ext cx="6433536" cy="48251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6477000"/>
            <a:ext cx="8458200" cy="276999"/>
          </a:xfrm>
          <a:prstGeom prst="rect">
            <a:avLst/>
          </a:prstGeom>
        </p:spPr>
        <p:txBody>
          <a:bodyPr wrap="square">
            <a:spAutoFit/>
          </a:bodyPr>
          <a:lstStyle/>
          <a:p>
            <a:r>
              <a:rPr lang="en-US" sz="1200" dirty="0"/>
              <a:t>http://www.southernminn.com/st_peter_herald/opinion/article_03693a64-6067-5e81-b832-5f878ea71b6f.html</a:t>
            </a:r>
          </a:p>
        </p:txBody>
      </p:sp>
    </p:spTree>
    <p:extLst>
      <p:ext uri="{BB962C8B-B14F-4D97-AF65-F5344CB8AC3E}">
        <p14:creationId xmlns:p14="http://schemas.microsoft.com/office/powerpoint/2010/main" val="33755277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533400" y="0"/>
            <a:ext cx="8229600" cy="990600"/>
          </a:xfrm>
        </p:spPr>
        <p:txBody>
          <a:bodyPr/>
          <a:lstStyle/>
          <a:p>
            <a:r>
              <a:rPr lang="en-US" altLang="en-US" sz="4000" b="1" dirty="0" smtClean="0"/>
              <a:t>Burrs - Velcro</a:t>
            </a:r>
            <a:endParaRPr lang="en-US" altLang="en-US" sz="4000" dirty="0" smtClean="0"/>
          </a:p>
        </p:txBody>
      </p:sp>
      <p:sp>
        <p:nvSpPr>
          <p:cNvPr id="3" name="Rectangle 2"/>
          <p:cNvSpPr/>
          <p:nvPr/>
        </p:nvSpPr>
        <p:spPr>
          <a:xfrm>
            <a:off x="469727" y="4493345"/>
            <a:ext cx="8229600" cy="646331"/>
          </a:xfrm>
          <a:prstGeom prst="rect">
            <a:avLst/>
          </a:prstGeom>
        </p:spPr>
        <p:txBody>
          <a:bodyPr wrap="square">
            <a:spAutoFit/>
          </a:bodyPr>
          <a:lstStyle/>
          <a:p>
            <a:pPr>
              <a:spcBef>
                <a:spcPct val="0"/>
              </a:spcBef>
            </a:pPr>
            <a:endParaRPr lang="en-US" altLang="en-US" dirty="0"/>
          </a:p>
          <a:p>
            <a:pPr>
              <a:spcBef>
                <a:spcPct val="0"/>
              </a:spcBef>
            </a:pPr>
            <a:endParaRPr lang="en-US" altLang="en-US" dirty="0"/>
          </a:p>
        </p:txBody>
      </p:sp>
      <p:sp>
        <p:nvSpPr>
          <p:cNvPr id="4" name="Rectangle 3"/>
          <p:cNvSpPr/>
          <p:nvPr/>
        </p:nvSpPr>
        <p:spPr>
          <a:xfrm>
            <a:off x="2271387" y="6343772"/>
            <a:ext cx="4572000" cy="461665"/>
          </a:xfrm>
          <a:prstGeom prst="rect">
            <a:avLst/>
          </a:prstGeom>
        </p:spPr>
        <p:txBody>
          <a:bodyPr>
            <a:spAutoFit/>
          </a:bodyPr>
          <a:lstStyle/>
          <a:p>
            <a:r>
              <a:rPr lang="en-US" sz="1200" dirty="0"/>
              <a:t>http://rt-bi.nl/social-responsibility/biomimicry</a:t>
            </a:r>
            <a:r>
              <a:rPr lang="en-US" sz="1200" dirty="0" smtClean="0"/>
              <a:t>/</a:t>
            </a:r>
          </a:p>
          <a:p>
            <a:r>
              <a:rPr lang="en-US" sz="1200" dirty="0"/>
              <a:t>http://rt-bi.nl/wp-content/uploads/2015/04/03-Velcro.jpg</a:t>
            </a:r>
          </a:p>
        </p:txBody>
      </p:sp>
      <p:pic>
        <p:nvPicPr>
          <p:cNvPr id="1026" name="Picture 2" descr="http://rt-bi.nl/wp-content/uploads/2015/04/03-Velcr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0132" y="1303032"/>
            <a:ext cx="8625268" cy="456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5951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1541" y="149114"/>
            <a:ext cx="8229600" cy="1143000"/>
          </a:xfrm>
        </p:spPr>
        <p:txBody>
          <a:bodyPr>
            <a:noAutofit/>
          </a:bodyPr>
          <a:lstStyle/>
          <a:p>
            <a:r>
              <a:rPr lang="en-US" sz="3600" dirty="0" smtClean="0"/>
              <a:t>Which object at your table is linked to this picture?</a:t>
            </a:r>
            <a:endParaRPr lang="en-US" sz="3600" dirty="0"/>
          </a:p>
        </p:txBody>
      </p:sp>
      <p:sp>
        <p:nvSpPr>
          <p:cNvPr id="4" name="AutoShape 2" descr="A humpback whale breaches off the coast of Gloucester, Massachusetts. Photograph:Mary Schwalm/Reuter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A humpback whale breaches off the coast of Gloucester, Massachusetts. Photograph:Mary Schwalm/Reuter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A humpback whale breaches off the coast of Gloucester, Massachusetts. Photograph:Mary Schwalm/Reuter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A humpback whale breaches off the coast of Gloucester, Massachusetts. Photograph:Mary Schwalm/Reuters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A humpback whale breaches off the coast of Gloucester, Massachusetts. Photograph:Mary Schwalm/Reuters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8" name="Picture 12" descr="Whale Breaching and displaying its fin tubercl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23091" y="1604375"/>
            <a:ext cx="7019157" cy="47964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43200" y="6564300"/>
            <a:ext cx="5867400" cy="276999"/>
          </a:xfrm>
          <a:prstGeom prst="rect">
            <a:avLst/>
          </a:prstGeom>
        </p:spPr>
        <p:txBody>
          <a:bodyPr wrap="square">
            <a:spAutoFit/>
          </a:bodyPr>
          <a:lstStyle/>
          <a:p>
            <a:r>
              <a:rPr lang="en-US" sz="1200" dirty="0"/>
              <a:t>http://www.uh.edu/engines/epi2935.htm</a:t>
            </a:r>
          </a:p>
        </p:txBody>
      </p:sp>
    </p:spTree>
    <p:extLst>
      <p:ext uri="{BB962C8B-B14F-4D97-AF65-F5344CB8AC3E}">
        <p14:creationId xmlns:p14="http://schemas.microsoft.com/office/powerpoint/2010/main" val="40513223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0"/>
            <a:ext cx="8229600" cy="1143000"/>
          </a:xfrm>
        </p:spPr>
        <p:txBody>
          <a:bodyPr/>
          <a:lstStyle/>
          <a:p>
            <a:r>
              <a:rPr lang="en-US" dirty="0" smtClean="0"/>
              <a:t>Whale – Turbine blades</a:t>
            </a:r>
            <a:endParaRPr lang="en-US" dirty="0"/>
          </a:p>
        </p:txBody>
      </p:sp>
      <p:sp>
        <p:nvSpPr>
          <p:cNvPr id="3" name="Content Placeholder 2"/>
          <p:cNvSpPr>
            <a:spLocks noGrp="1"/>
          </p:cNvSpPr>
          <p:nvPr>
            <p:ph idx="1"/>
          </p:nvPr>
        </p:nvSpPr>
        <p:spPr>
          <a:xfrm>
            <a:off x="609600" y="4341073"/>
            <a:ext cx="8229600" cy="2133600"/>
          </a:xfrm>
        </p:spPr>
        <p:txBody>
          <a:bodyPr>
            <a:normAutofit/>
          </a:bodyPr>
          <a:lstStyle/>
          <a:p>
            <a:pPr>
              <a:spcBef>
                <a:spcPct val="0"/>
              </a:spcBef>
            </a:pPr>
            <a:endParaRPr lang="en-US" altLang="en-US" sz="2000" dirty="0"/>
          </a:p>
          <a:p>
            <a:endParaRPr lang="en-US" sz="2000" dirty="0"/>
          </a:p>
        </p:txBody>
      </p:sp>
      <p:pic>
        <p:nvPicPr>
          <p:cNvPr id="13314" name="Picture 2" descr="emgn nature's inventions pic 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1" y="1219200"/>
            <a:ext cx="8610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71600" y="6488668"/>
            <a:ext cx="7924800" cy="276999"/>
          </a:xfrm>
          <a:prstGeom prst="rect">
            <a:avLst/>
          </a:prstGeom>
        </p:spPr>
        <p:txBody>
          <a:bodyPr wrap="square">
            <a:spAutoFit/>
          </a:bodyPr>
          <a:lstStyle/>
          <a:p>
            <a:r>
              <a:rPr lang="en-US" sz="1200" dirty="0"/>
              <a:t>http://emgn.com/entertainment/10-natures-genius-inventions-copied-purposes/</a:t>
            </a:r>
          </a:p>
        </p:txBody>
      </p:sp>
    </p:spTree>
    <p:extLst>
      <p:ext uri="{BB962C8B-B14F-4D97-AF65-F5344CB8AC3E}">
        <p14:creationId xmlns:p14="http://schemas.microsoft.com/office/powerpoint/2010/main" val="34694320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1541" y="149114"/>
            <a:ext cx="8229600" cy="1143000"/>
          </a:xfrm>
        </p:spPr>
        <p:txBody>
          <a:bodyPr>
            <a:noAutofit/>
          </a:bodyPr>
          <a:lstStyle/>
          <a:p>
            <a:r>
              <a:rPr lang="en-US" sz="3600" dirty="0" smtClean="0"/>
              <a:t>Which object at your table is linked to this picture?</a:t>
            </a:r>
            <a:endParaRPr lang="en-US" sz="3600" dirty="0"/>
          </a:p>
        </p:txBody>
      </p:sp>
      <p:sp>
        <p:nvSpPr>
          <p:cNvPr id="4" name="AutoShape 2" descr="A humpback whale breaches off the coast of Gloucester, Massachusetts. Photograph:Mary Schwalm/Reuter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A humpback whale breaches off the coast of Gloucester, Massachusetts. Photograph:Mary Schwalm/Reuter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A humpback whale breaches off the coast of Gloucester, Massachusetts. Photograph:Mary Schwalm/Reuter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A humpback whale breaches off the coast of Gloucester, Massachusetts. Photograph:Mary Schwalm/Reuters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A humpback whale breaches off the coast of Gloucester, Massachusetts. Photograph:Mary Schwalm/Reuters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library.acropolis.org/wp-content/uploads/2015/05/Pecten_Plagioctenium_subventricosus_SR_02-272_A_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79737" y="1673170"/>
            <a:ext cx="4800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79737" y="6581001"/>
            <a:ext cx="7921625" cy="276999"/>
          </a:xfrm>
          <a:prstGeom prst="rect">
            <a:avLst/>
          </a:prstGeom>
        </p:spPr>
        <p:txBody>
          <a:bodyPr wrap="square">
            <a:spAutoFit/>
          </a:bodyPr>
          <a:lstStyle/>
          <a:p>
            <a:r>
              <a:rPr lang="en-US" sz="1200" dirty="0"/>
              <a:t>http://library.acropolis.org/biomimicry-human-creation-inspired-by-nature/</a:t>
            </a:r>
          </a:p>
        </p:txBody>
      </p:sp>
    </p:spTree>
    <p:extLst>
      <p:ext uri="{BB962C8B-B14F-4D97-AF65-F5344CB8AC3E}">
        <p14:creationId xmlns:p14="http://schemas.microsoft.com/office/powerpoint/2010/main" val="18800248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Why teach Biomimicry?</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smtClean="0"/>
              <a:t>3-Dimensional Instruction</a:t>
            </a:r>
          </a:p>
          <a:p>
            <a:pPr lvl="1">
              <a:buFont typeface="Arial" panose="020B0604020202020204" pitchFamily="34" charset="0"/>
              <a:buChar char="•"/>
            </a:pPr>
            <a:r>
              <a:rPr lang="en-US" sz="2000" dirty="0" smtClean="0"/>
              <a:t>Disciplinary Core Ideas </a:t>
            </a:r>
          </a:p>
          <a:p>
            <a:pPr lvl="1">
              <a:buFont typeface="Arial" panose="020B0604020202020204" pitchFamily="34" charset="0"/>
              <a:buChar char="•"/>
            </a:pPr>
            <a:r>
              <a:rPr lang="en-US" sz="2000" dirty="0" smtClean="0"/>
              <a:t>Crosscutting Concepts</a:t>
            </a:r>
          </a:p>
          <a:p>
            <a:pPr lvl="1">
              <a:buFont typeface="Arial" panose="020B0604020202020204" pitchFamily="34" charset="0"/>
              <a:buChar char="•"/>
            </a:pPr>
            <a:r>
              <a:rPr lang="en-US" sz="2000" dirty="0" smtClean="0"/>
              <a:t>Scientific and Engineering Practices</a:t>
            </a:r>
          </a:p>
          <a:p>
            <a:endParaRPr lang="en-US" dirty="0" smtClean="0"/>
          </a:p>
          <a:p>
            <a:pPr>
              <a:buFont typeface="Wingdings" panose="05000000000000000000" pitchFamily="2" charset="2"/>
              <a:buChar char="v"/>
            </a:pPr>
            <a:r>
              <a:rPr lang="en-US" dirty="0"/>
              <a:t>M</a:t>
            </a:r>
            <a:r>
              <a:rPr lang="en-US" dirty="0" smtClean="0"/>
              <a:t>ultiple points of entry for learning</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Sustainability</a:t>
            </a:r>
          </a:p>
          <a:p>
            <a:pPr>
              <a:buFont typeface="Wingdings" panose="05000000000000000000" pitchFamily="2" charset="2"/>
              <a:buChar char="v"/>
            </a:pPr>
            <a:endParaRPr lang="en-US" dirty="0"/>
          </a:p>
          <a:p>
            <a:pPr>
              <a:buClr>
                <a:prstClr val="white">
                  <a:shade val="95000"/>
                </a:prstClr>
              </a:buClr>
              <a:buFont typeface="Wingdings" panose="05000000000000000000" pitchFamily="2" charset="2"/>
              <a:buChar char="v"/>
            </a:pPr>
            <a:r>
              <a:rPr lang="en-US" dirty="0" smtClean="0">
                <a:solidFill>
                  <a:prstClr val="white"/>
                </a:solidFill>
              </a:rPr>
              <a:t>Offers </a:t>
            </a:r>
            <a:r>
              <a:rPr lang="en-US" dirty="0">
                <a:solidFill>
                  <a:prstClr val="white"/>
                </a:solidFill>
              </a:rPr>
              <a:t>kids </a:t>
            </a:r>
            <a:r>
              <a:rPr lang="en-US" dirty="0" smtClean="0">
                <a:solidFill>
                  <a:prstClr val="white"/>
                </a:solidFill>
              </a:rPr>
              <a:t>a </a:t>
            </a:r>
            <a:r>
              <a:rPr lang="en-US" dirty="0">
                <a:solidFill>
                  <a:prstClr val="white"/>
                </a:solidFill>
              </a:rPr>
              <a:t>hopeful vision for the future of our planet</a:t>
            </a:r>
          </a:p>
          <a:p>
            <a:endParaRPr lang="en-US" dirty="0" smtClean="0"/>
          </a:p>
          <a:p>
            <a:endParaRPr lang="en-US" dirty="0" smtClean="0"/>
          </a:p>
          <a:p>
            <a:endParaRPr lang="en-US" dirty="0"/>
          </a:p>
        </p:txBody>
      </p:sp>
    </p:spTree>
    <p:extLst>
      <p:ext uri="{BB962C8B-B14F-4D97-AF65-F5344CB8AC3E}">
        <p14:creationId xmlns:p14="http://schemas.microsoft.com/office/powerpoint/2010/main" val="9526885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ebmail.west.cox.net/do/mail/message/document.jpg;jsessionid=abcxsOibLCSNEfJSWT2Qv?msgId=INBOXDELIM125875&amp;part=2.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ebmail.west.cox.net/do/mail/message/document.jpg;jsessionid=abcxsOibLCSNEfJSWT2Qv?msgId=INBOXDELIM125875&amp;part=2.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webmail.west.cox.net/do/mail/message/document.jpg;jsessionid=abcxsOibLCSNEfJSWT2Qv?msgId=INBOXDELIM125875&amp;part=2.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3221"/>
            <a:ext cx="9144000" cy="684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3382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err="1" smtClean="0">
                <a:solidFill>
                  <a:srgbClr val="FFFF00"/>
                </a:solidFill>
              </a:rPr>
              <a:t>STEMAZing</a:t>
            </a:r>
            <a:r>
              <a:rPr lang="en-US" sz="4800" dirty="0" smtClean="0">
                <a:solidFill>
                  <a:srgbClr val="FFFF00"/>
                </a:solidFill>
              </a:rPr>
              <a:t> Facilitators</a:t>
            </a:r>
            <a:endParaRPr lang="en-US" sz="4800" dirty="0">
              <a:solidFill>
                <a:srgbClr val="FFFF00"/>
              </a:solidFill>
            </a:endParaRPr>
          </a:p>
        </p:txBody>
      </p:sp>
      <p:sp>
        <p:nvSpPr>
          <p:cNvPr id="3" name="Content Placeholder 2"/>
          <p:cNvSpPr>
            <a:spLocks noGrp="1"/>
          </p:cNvSpPr>
          <p:nvPr>
            <p:ph idx="1"/>
          </p:nvPr>
        </p:nvSpPr>
        <p:spPr>
          <a:xfrm>
            <a:off x="609600" y="1691640"/>
            <a:ext cx="8229600" cy="4709160"/>
          </a:xfrm>
        </p:spPr>
        <p:txBody>
          <a:bodyPr/>
          <a:lstStyle/>
          <a:p>
            <a:r>
              <a:rPr lang="en-US" sz="4000" i="1" dirty="0" smtClean="0"/>
              <a:t>Ginny Wheeler</a:t>
            </a:r>
          </a:p>
          <a:p>
            <a:pPr lvl="1"/>
            <a:r>
              <a:rPr lang="en-US" sz="2000" dirty="0" smtClean="0"/>
              <a:t>Grades 2-6 Gifted Ed</a:t>
            </a:r>
          </a:p>
          <a:p>
            <a:pPr lvl="1"/>
            <a:r>
              <a:rPr lang="en-US" sz="2000" dirty="0" smtClean="0"/>
              <a:t>Sunnyside Unified School District</a:t>
            </a:r>
          </a:p>
          <a:p>
            <a:pPr marL="137160" indent="0">
              <a:buNone/>
            </a:pPr>
            <a:endParaRPr lang="en-US" dirty="0" smtClean="0"/>
          </a:p>
          <a:p>
            <a:r>
              <a:rPr lang="en-US" sz="4000" i="1" dirty="0" smtClean="0"/>
              <a:t>Trish </a:t>
            </a:r>
            <a:r>
              <a:rPr lang="en-US" sz="4000" i="1" dirty="0" err="1" smtClean="0"/>
              <a:t>Patchin</a:t>
            </a:r>
            <a:endParaRPr lang="en-US" sz="4000" i="1" dirty="0" smtClean="0"/>
          </a:p>
          <a:p>
            <a:pPr lvl="1"/>
            <a:r>
              <a:rPr lang="en-US" sz="2000" dirty="0" smtClean="0"/>
              <a:t>Grades 4-5 </a:t>
            </a:r>
          </a:p>
          <a:p>
            <a:pPr lvl="1"/>
            <a:r>
              <a:rPr lang="en-US" sz="2000" dirty="0" err="1" smtClean="0"/>
              <a:t>Holaway</a:t>
            </a:r>
            <a:r>
              <a:rPr lang="en-US" sz="2000" dirty="0" smtClean="0"/>
              <a:t> Elementary School</a:t>
            </a:r>
          </a:p>
          <a:p>
            <a:pPr lvl="1"/>
            <a:r>
              <a:rPr lang="en-US" sz="2000" dirty="0" smtClean="0"/>
              <a:t>Amphitheater School District</a:t>
            </a:r>
          </a:p>
          <a:p>
            <a:endParaRPr lang="en-US" sz="2000" dirty="0"/>
          </a:p>
        </p:txBody>
      </p:sp>
    </p:spTree>
    <p:extLst>
      <p:ext uri="{BB962C8B-B14F-4D97-AF65-F5344CB8AC3E}">
        <p14:creationId xmlns:p14="http://schemas.microsoft.com/office/powerpoint/2010/main" val="17966105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c.lnkd.licdn.com/mpr/mpr/p/6/005/062/132/005cd9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9461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564300"/>
            <a:ext cx="8915399" cy="276999"/>
          </a:xfrm>
          <a:prstGeom prst="rect">
            <a:avLst/>
          </a:prstGeom>
        </p:spPr>
        <p:txBody>
          <a:bodyPr wrap="square">
            <a:spAutoFit/>
          </a:bodyPr>
          <a:lstStyle/>
          <a:p>
            <a:r>
              <a:rPr lang="en-US" sz="1200" dirty="0"/>
              <a:t>http://www.inspirationalhunter.com/albert-einstein-quote-imagination-is-more-important-than-knowledge/</a:t>
            </a:r>
          </a:p>
        </p:txBody>
      </p:sp>
      <p:pic>
        <p:nvPicPr>
          <p:cNvPr id="1026" name="Picture 2" descr="http://www.inspirationalhunter.com/wp-content/uploads/2014/04/Einstein.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216" y="0"/>
            <a:ext cx="9143998" cy="656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923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00"/>
                </a:solidFill>
                <a:effectLst/>
              </a:rPr>
              <a:t>Types of Biomimicry</a:t>
            </a:r>
            <a:endParaRPr lang="en-US" sz="5400" dirty="0">
              <a:solidFill>
                <a:srgbClr val="FFFF00"/>
              </a:solidFill>
            </a:endParaRPr>
          </a:p>
        </p:txBody>
      </p:sp>
      <p:sp>
        <p:nvSpPr>
          <p:cNvPr id="3" name="Content Placeholder 2"/>
          <p:cNvSpPr>
            <a:spLocks noGrp="1"/>
          </p:cNvSpPr>
          <p:nvPr>
            <p:ph idx="1"/>
          </p:nvPr>
        </p:nvSpPr>
        <p:spPr>
          <a:xfrm>
            <a:off x="381000" y="1447800"/>
            <a:ext cx="8229600" cy="4709160"/>
          </a:xfrm>
        </p:spPr>
        <p:txBody>
          <a:bodyPr>
            <a:noAutofit/>
          </a:bodyPr>
          <a:lstStyle/>
          <a:p>
            <a:pPr marL="137160" indent="0" algn="ctr">
              <a:buNone/>
            </a:pPr>
            <a:endParaRPr lang="en-US" sz="4000" dirty="0" smtClean="0">
              <a:latin typeface="Lucida Sans" panose="020B0602030504020204" pitchFamily="34" charset="0"/>
            </a:endParaRPr>
          </a:p>
          <a:p>
            <a:pPr marL="137160" indent="0" algn="ctr">
              <a:buNone/>
            </a:pPr>
            <a:r>
              <a:rPr lang="en-US" sz="4000" dirty="0" smtClean="0">
                <a:latin typeface="Lucida Sans" panose="020B0602030504020204" pitchFamily="34" charset="0"/>
              </a:rPr>
              <a:t>Form</a:t>
            </a:r>
          </a:p>
          <a:p>
            <a:pPr marL="585216" lvl="1" indent="0" algn="ctr">
              <a:buNone/>
            </a:pPr>
            <a:endParaRPr lang="en-US" sz="4000" dirty="0" smtClean="0">
              <a:latin typeface="Lucida Sans" panose="020B0602030504020204" pitchFamily="34" charset="0"/>
            </a:endParaRPr>
          </a:p>
          <a:p>
            <a:pPr marL="137160" indent="0" algn="ctr">
              <a:buNone/>
            </a:pPr>
            <a:r>
              <a:rPr lang="en-US" sz="4000" dirty="0">
                <a:latin typeface="Lucida Sans" panose="020B0602030504020204" pitchFamily="34" charset="0"/>
              </a:rPr>
              <a:t>Process </a:t>
            </a:r>
            <a:endParaRPr lang="en-US" sz="4000" dirty="0" smtClean="0">
              <a:latin typeface="Lucida Sans" panose="020B0602030504020204" pitchFamily="34" charset="0"/>
            </a:endParaRPr>
          </a:p>
          <a:p>
            <a:pPr marL="137160" indent="0" algn="ctr">
              <a:buNone/>
            </a:pPr>
            <a:endParaRPr lang="en-US" sz="4000" dirty="0" smtClean="0">
              <a:latin typeface="Lucida Sans" panose="020B0602030504020204" pitchFamily="34" charset="0"/>
            </a:endParaRPr>
          </a:p>
          <a:p>
            <a:pPr marL="137160" indent="0" algn="ctr">
              <a:buNone/>
            </a:pPr>
            <a:r>
              <a:rPr lang="en-US" sz="4000" dirty="0" smtClean="0">
                <a:latin typeface="Lucida Sans" panose="020B0602030504020204" pitchFamily="34" charset="0"/>
              </a:rPr>
              <a:t>Systems</a:t>
            </a:r>
          </a:p>
        </p:txBody>
      </p:sp>
    </p:spTree>
    <p:extLst>
      <p:ext uri="{BB962C8B-B14F-4D97-AF65-F5344CB8AC3E}">
        <p14:creationId xmlns:p14="http://schemas.microsoft.com/office/powerpoint/2010/main" val="16391258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r>
            <a:endParaRPr lang="en-US" dirty="0"/>
          </a:p>
        </p:txBody>
      </p:sp>
      <p:sp>
        <p:nvSpPr>
          <p:cNvPr id="3" name="Content Placeholder 2"/>
          <p:cNvSpPr>
            <a:spLocks noGrp="1"/>
          </p:cNvSpPr>
          <p:nvPr>
            <p:ph idx="1"/>
          </p:nvPr>
        </p:nvSpPr>
        <p:spPr>
          <a:xfrm>
            <a:off x="554788" y="1371600"/>
            <a:ext cx="8229600" cy="4709160"/>
          </a:xfrm>
        </p:spPr>
        <p:txBody>
          <a:bodyPr>
            <a:normAutofit/>
          </a:bodyPr>
          <a:lstStyle/>
          <a:p>
            <a:pPr marL="137160" indent="0">
              <a:buNone/>
            </a:pPr>
            <a:r>
              <a:rPr lang="en-US" sz="2400" dirty="0" smtClean="0"/>
              <a:t>These </a:t>
            </a:r>
            <a:r>
              <a:rPr lang="en-US" sz="2400" dirty="0"/>
              <a:t>examples of biomimicry are more concrete and easier to understand, and </a:t>
            </a:r>
            <a:r>
              <a:rPr lang="en-US" sz="2400" dirty="0" smtClean="0"/>
              <a:t>can be especially helpful </a:t>
            </a:r>
            <a:r>
              <a:rPr lang="en-US" sz="2400" dirty="0"/>
              <a:t>for younger students.</a:t>
            </a:r>
          </a:p>
          <a:p>
            <a:pPr marL="621792" lvl="3" indent="0">
              <a:buClr>
                <a:schemeClr val="tx1">
                  <a:shade val="95000"/>
                </a:schemeClr>
              </a:buClr>
              <a:buSzPct val="65000"/>
              <a:buNone/>
            </a:pPr>
            <a:endParaRPr lang="en-US" sz="2200" dirty="0" smtClean="0"/>
          </a:p>
        </p:txBody>
      </p:sp>
      <p:sp>
        <p:nvSpPr>
          <p:cNvPr id="5" name="Rectangle 4"/>
          <p:cNvSpPr/>
          <p:nvPr/>
        </p:nvSpPr>
        <p:spPr>
          <a:xfrm>
            <a:off x="4343400" y="6504789"/>
            <a:ext cx="7239000" cy="276999"/>
          </a:xfrm>
          <a:prstGeom prst="rect">
            <a:avLst/>
          </a:prstGeom>
        </p:spPr>
        <p:txBody>
          <a:bodyPr wrap="square">
            <a:spAutoFit/>
          </a:bodyPr>
          <a:lstStyle/>
          <a:p>
            <a:r>
              <a:rPr lang="en-US" sz="1200" dirty="0"/>
              <a:t>https://technologybeyond2035.wordpress.com/biomimicry-2/</a:t>
            </a:r>
          </a:p>
        </p:txBody>
      </p:sp>
      <p:pic>
        <p:nvPicPr>
          <p:cNvPr id="2050" name="Picture 2" descr="https://technologybeyond2035.files.wordpress.com/2013/02/20130210-12404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4281" y="2729630"/>
            <a:ext cx="8022517" cy="365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3897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
            <a:ext cx="8229600" cy="1143000"/>
          </a:xfrm>
        </p:spPr>
        <p:txBody>
          <a:bodyPr/>
          <a:lstStyle/>
          <a:p>
            <a:r>
              <a:rPr lang="en-US" dirty="0" smtClean="0"/>
              <a:t>Process</a:t>
            </a:r>
            <a:endParaRPr lang="en-US" dirty="0"/>
          </a:p>
        </p:txBody>
      </p:sp>
      <p:sp>
        <p:nvSpPr>
          <p:cNvPr id="3" name="Content Placeholder 2"/>
          <p:cNvSpPr>
            <a:spLocks noGrp="1"/>
          </p:cNvSpPr>
          <p:nvPr>
            <p:ph idx="1"/>
          </p:nvPr>
        </p:nvSpPr>
        <p:spPr>
          <a:xfrm>
            <a:off x="457200" y="1005840"/>
            <a:ext cx="8229600" cy="1737360"/>
          </a:xfrm>
        </p:spPr>
        <p:txBody>
          <a:bodyPr>
            <a:normAutofit/>
          </a:bodyPr>
          <a:lstStyle/>
          <a:p>
            <a:pPr marL="137160" indent="0">
              <a:buNone/>
            </a:pPr>
            <a:endParaRPr lang="en-US" dirty="0"/>
          </a:p>
        </p:txBody>
      </p:sp>
      <p:sp>
        <p:nvSpPr>
          <p:cNvPr id="5" name="Rectangle 4"/>
          <p:cNvSpPr/>
          <p:nvPr/>
        </p:nvSpPr>
        <p:spPr>
          <a:xfrm>
            <a:off x="1447800" y="6509873"/>
            <a:ext cx="8153400" cy="276999"/>
          </a:xfrm>
          <a:prstGeom prst="rect">
            <a:avLst/>
          </a:prstGeom>
        </p:spPr>
        <p:txBody>
          <a:bodyPr wrap="square">
            <a:spAutoFit/>
          </a:bodyPr>
          <a:lstStyle/>
          <a:p>
            <a:r>
              <a:rPr lang="en-US" sz="1200" dirty="0"/>
              <a:t>http://dev.bdtenergygroup.com/product/swarm-energy-management/</a:t>
            </a:r>
          </a:p>
        </p:txBody>
      </p:sp>
      <p:pic>
        <p:nvPicPr>
          <p:cNvPr id="1026" name="Picture 2" descr="http://dev.bdtenergygroup.com/wp-content/uploads/2013/12/using-swarm-energy-manageme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067844"/>
            <a:ext cx="8686800" cy="511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788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FFFF00"/>
                </a:solidFill>
              </a:rPr>
              <a:t>Systems</a:t>
            </a:r>
            <a:endParaRPr lang="en-US" dirty="0">
              <a:solidFill>
                <a:srgbClr val="FFFF00"/>
              </a:solidFill>
            </a:endParaRPr>
          </a:p>
        </p:txBody>
      </p:sp>
      <p:sp>
        <p:nvSpPr>
          <p:cNvPr id="5" name="Rectangle 4"/>
          <p:cNvSpPr/>
          <p:nvPr/>
        </p:nvSpPr>
        <p:spPr>
          <a:xfrm>
            <a:off x="685800" y="6172200"/>
            <a:ext cx="8382000" cy="830997"/>
          </a:xfrm>
          <a:prstGeom prst="rect">
            <a:avLst/>
          </a:prstGeom>
        </p:spPr>
        <p:txBody>
          <a:bodyPr wrap="square">
            <a:spAutoFit/>
          </a:bodyPr>
          <a:lstStyle/>
          <a:p>
            <a:r>
              <a:rPr lang="en-US" sz="1200" dirty="0"/>
              <a:t>https://</a:t>
            </a:r>
            <a:r>
              <a:rPr lang="en-US" sz="1200" dirty="0" smtClean="0"/>
              <a:t>www.linkedin.com/pulse/biomimicry-using-environment-exploitable-resource-source-wieb</a:t>
            </a:r>
          </a:p>
          <a:p>
            <a:r>
              <a:rPr lang="en-US" sz="1200" dirty="0"/>
              <a:t>http://image.slidesharecdn.com/ad50da44-5280-4089-8fe6-aadc936d9ac0-161004172717/95/biomimicry-presentation-15-638.jpg?cb=1475602108</a:t>
            </a:r>
          </a:p>
          <a:p>
            <a:endParaRPr lang="en-US" sz="1200" dirty="0"/>
          </a:p>
        </p:txBody>
      </p:sp>
      <p:pic>
        <p:nvPicPr>
          <p:cNvPr id="2052" name="Picture 4" descr="http://image.slidesharecdn.com/ad50da44-5280-4089-8fe6-aadc936d9ac0-161004172717/95/biomimicry-presentation-15-638.jpg?cb=147560210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799" y="1104242"/>
            <a:ext cx="7590039" cy="506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9282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0"/>
            <a:ext cx="8991600" cy="6858000"/>
          </a:xfrm>
          <a:prstGeom prst="rect">
            <a:avLst/>
          </a:prstGeom>
        </p:spPr>
      </p:pic>
    </p:spTree>
    <p:extLst>
      <p:ext uri="{BB962C8B-B14F-4D97-AF65-F5344CB8AC3E}">
        <p14:creationId xmlns:p14="http://schemas.microsoft.com/office/powerpoint/2010/main" val="7847158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hlinkClick r:id="rId2"/>
              </a:rPr>
              <a:t>Biomimicry Video Materials Section</a:t>
            </a:r>
            <a:endParaRPr lang="en-US" dirty="0"/>
          </a:p>
        </p:txBody>
      </p:sp>
      <p:sp>
        <p:nvSpPr>
          <p:cNvPr id="4" name="Subtitle 3"/>
          <p:cNvSpPr>
            <a:spLocks noGrp="1"/>
          </p:cNvSpPr>
          <p:nvPr>
            <p:ph type="subTitle" idx="1"/>
          </p:nvPr>
        </p:nvSpPr>
        <p:spPr/>
        <p:txBody>
          <a:bodyPr>
            <a:normAutofit lnSpcReduction="10000"/>
          </a:bodyPr>
          <a:lstStyle/>
          <a:p>
            <a:r>
              <a:rPr lang="en-US" dirty="0" smtClean="0"/>
              <a:t>Start at 4 min 42 sec where it says “MATERIALS”</a:t>
            </a:r>
          </a:p>
          <a:p>
            <a:r>
              <a:rPr lang="en-US" dirty="0" smtClean="0"/>
              <a:t>Stop at 9 min 0 sec when it says “ENERGY”</a:t>
            </a:r>
            <a:endParaRPr lang="en-US" dirty="0"/>
          </a:p>
        </p:txBody>
      </p:sp>
    </p:spTree>
    <p:extLst>
      <p:ext uri="{BB962C8B-B14F-4D97-AF65-F5344CB8AC3E}">
        <p14:creationId xmlns:p14="http://schemas.microsoft.com/office/powerpoint/2010/main" val="42244876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andbirch.com/wp-content/uploads/2016/07/benyus-post-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399" y="47625"/>
            <a:ext cx="9080499" cy="6810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6564474"/>
            <a:ext cx="8839200" cy="276999"/>
          </a:xfrm>
          <a:prstGeom prst="rect">
            <a:avLst/>
          </a:prstGeom>
        </p:spPr>
        <p:txBody>
          <a:bodyPr wrap="square">
            <a:spAutoFit/>
          </a:bodyPr>
          <a:lstStyle/>
          <a:p>
            <a:r>
              <a:rPr lang="en-US" sz="1200" dirty="0"/>
              <a:t>http://www.sandbirch.com/janine-benyus-biomimicry-is-innovation-inspired-by-nature/</a:t>
            </a:r>
          </a:p>
        </p:txBody>
      </p:sp>
    </p:spTree>
    <p:extLst>
      <p:ext uri="{BB962C8B-B14F-4D97-AF65-F5344CB8AC3E}">
        <p14:creationId xmlns:p14="http://schemas.microsoft.com/office/powerpoint/2010/main" val="38943409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Cross Cutting Concepts</a:t>
            </a:r>
            <a:br>
              <a:rPr lang="en-US" dirty="0" smtClean="0">
                <a:solidFill>
                  <a:srgbClr val="FFFF00"/>
                </a:solidFill>
              </a:rPr>
            </a:br>
            <a:r>
              <a:rPr lang="en-US" sz="1800" dirty="0" smtClean="0">
                <a:solidFill>
                  <a:srgbClr val="FFFF00"/>
                </a:solidFill>
              </a:rPr>
              <a:t>One of Three Dimensions from a Framework for K-12 Science Education</a:t>
            </a:r>
            <a:endParaRPr lang="en-US" sz="1800" dirty="0">
              <a:solidFill>
                <a:srgbClr val="FFFF00"/>
              </a:solidFill>
            </a:endParaRPr>
          </a:p>
        </p:txBody>
      </p:sp>
      <p:sp>
        <p:nvSpPr>
          <p:cNvPr id="3" name="Content Placeholder 2"/>
          <p:cNvSpPr>
            <a:spLocks noGrp="1"/>
          </p:cNvSpPr>
          <p:nvPr>
            <p:ph idx="1"/>
          </p:nvPr>
        </p:nvSpPr>
        <p:spPr>
          <a:ln>
            <a:solidFill>
              <a:schemeClr val="tx1"/>
            </a:solidFill>
          </a:ln>
        </p:spPr>
        <p:txBody>
          <a:bodyPr>
            <a:normAutofit/>
          </a:bodyPr>
          <a:lstStyle/>
          <a:p>
            <a:r>
              <a:rPr lang="en-US" sz="3600" dirty="0" smtClean="0"/>
              <a:t>Patterns</a:t>
            </a:r>
          </a:p>
          <a:p>
            <a:r>
              <a:rPr lang="en-US" sz="3600" dirty="0" smtClean="0"/>
              <a:t>Cause and Effect</a:t>
            </a:r>
          </a:p>
          <a:p>
            <a:r>
              <a:rPr lang="en-US" sz="3600" dirty="0" smtClean="0"/>
              <a:t>Scale, Proportion, and Quantity</a:t>
            </a:r>
          </a:p>
          <a:p>
            <a:r>
              <a:rPr lang="en-US" sz="3600" dirty="0" smtClean="0"/>
              <a:t>Systems and System Models</a:t>
            </a:r>
          </a:p>
          <a:p>
            <a:r>
              <a:rPr lang="en-US" sz="3600" dirty="0" smtClean="0"/>
              <a:t>Energy and Matter</a:t>
            </a:r>
          </a:p>
          <a:p>
            <a:r>
              <a:rPr lang="en-US" sz="3600" dirty="0" smtClean="0"/>
              <a:t>Structure and Function</a:t>
            </a:r>
          </a:p>
          <a:p>
            <a:r>
              <a:rPr lang="en-US" sz="3600" dirty="0" smtClean="0"/>
              <a:t>Stability and Change</a:t>
            </a:r>
            <a:endParaRPr lang="en-US" sz="3600" dirty="0"/>
          </a:p>
        </p:txBody>
      </p:sp>
    </p:spTree>
    <p:extLst>
      <p:ext uri="{BB962C8B-B14F-4D97-AF65-F5344CB8AC3E}">
        <p14:creationId xmlns:p14="http://schemas.microsoft.com/office/powerpoint/2010/main" val="22819064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Introductions</a:t>
            </a:r>
            <a:endParaRPr lang="en-US" dirty="0">
              <a:solidFill>
                <a:srgbClr val="FFFF00"/>
              </a:solidFill>
            </a:endParaRPr>
          </a:p>
        </p:txBody>
      </p:sp>
      <p:sp>
        <p:nvSpPr>
          <p:cNvPr id="3" name="Content Placeholder 2"/>
          <p:cNvSpPr>
            <a:spLocks noGrp="1"/>
          </p:cNvSpPr>
          <p:nvPr>
            <p:ph idx="1"/>
          </p:nvPr>
        </p:nvSpPr>
        <p:spPr/>
        <p:txBody>
          <a:bodyPr/>
          <a:lstStyle/>
          <a:p>
            <a:endParaRPr lang="en-US" dirty="0" smtClean="0"/>
          </a:p>
          <a:p>
            <a:r>
              <a:rPr lang="en-US" dirty="0" smtClean="0"/>
              <a:t>Choose one item from the basket on your table that “speaks to you.”</a:t>
            </a:r>
          </a:p>
          <a:p>
            <a:endParaRPr lang="en-US" dirty="0"/>
          </a:p>
          <a:p>
            <a:r>
              <a:rPr lang="en-US" dirty="0" smtClean="0"/>
              <a:t>Please tell us your name, school, grade level, and in one sentence why you chose the item you did.</a:t>
            </a:r>
            <a:endParaRPr lang="en-US" dirty="0"/>
          </a:p>
        </p:txBody>
      </p:sp>
    </p:spTree>
    <p:extLst>
      <p:ext uri="{BB962C8B-B14F-4D97-AF65-F5344CB8AC3E}">
        <p14:creationId xmlns:p14="http://schemas.microsoft.com/office/powerpoint/2010/main" val="10636793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Time</a:t>
            </a:r>
            <a:endParaRPr lang="en-US" dirty="0"/>
          </a:p>
        </p:txBody>
      </p:sp>
      <p:sp>
        <p:nvSpPr>
          <p:cNvPr id="3" name="Content Placeholder 2"/>
          <p:cNvSpPr>
            <a:spLocks noGrp="1"/>
          </p:cNvSpPr>
          <p:nvPr>
            <p:ph idx="1"/>
          </p:nvPr>
        </p:nvSpPr>
        <p:spPr/>
        <p:txBody>
          <a:bodyPr>
            <a:normAutofit/>
          </a:bodyPr>
          <a:lstStyle/>
          <a:p>
            <a:r>
              <a:rPr lang="en-US" dirty="0" smtClean="0"/>
              <a:t>What is something new you have learned and</a:t>
            </a:r>
          </a:p>
          <a:p>
            <a:pPr marL="137160" indent="0">
              <a:buNone/>
            </a:pPr>
            <a:r>
              <a:rPr lang="en-US" dirty="0" smtClean="0"/>
              <a:t>	how might you use it?</a:t>
            </a:r>
            <a:endParaRPr lang="en-US" dirty="0"/>
          </a:p>
          <a:p>
            <a:r>
              <a:rPr lang="en-US" dirty="0" smtClean="0"/>
              <a:t>Which Crosscutting Concept</a:t>
            </a:r>
            <a:r>
              <a:rPr lang="en-US" dirty="0"/>
              <a:t> </a:t>
            </a:r>
            <a:r>
              <a:rPr lang="en-US" dirty="0" smtClean="0"/>
              <a:t>can </a:t>
            </a:r>
            <a:r>
              <a:rPr lang="en-US" dirty="0"/>
              <a:t>it be used to </a:t>
            </a:r>
            <a:r>
              <a:rPr lang="en-US" dirty="0" smtClean="0"/>
              <a:t>	develop</a:t>
            </a:r>
            <a:r>
              <a:rPr lang="en-US" dirty="0"/>
              <a:t>? </a:t>
            </a:r>
            <a:endParaRPr lang="en-US" dirty="0" smtClean="0"/>
          </a:p>
          <a:p>
            <a:r>
              <a:rPr lang="en-US" dirty="0" smtClean="0"/>
              <a:t>How could you assess learning?</a:t>
            </a:r>
            <a:endParaRPr lang="en-US" dirty="0"/>
          </a:p>
          <a:p>
            <a:endParaRPr lang="en-US" dirty="0"/>
          </a:p>
        </p:txBody>
      </p:sp>
    </p:spTree>
    <p:extLst>
      <p:ext uri="{BB962C8B-B14F-4D97-AF65-F5344CB8AC3E}">
        <p14:creationId xmlns:p14="http://schemas.microsoft.com/office/powerpoint/2010/main" val="9099402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hlinkClick r:id="rId2"/>
              </a:rPr>
              <a:t>Biomimicry Video Energy &amp; Water Section</a:t>
            </a:r>
            <a:endParaRPr lang="en-US" dirty="0"/>
          </a:p>
        </p:txBody>
      </p:sp>
      <p:sp>
        <p:nvSpPr>
          <p:cNvPr id="4" name="Subtitle 3"/>
          <p:cNvSpPr>
            <a:spLocks noGrp="1"/>
          </p:cNvSpPr>
          <p:nvPr>
            <p:ph type="subTitle" idx="1"/>
          </p:nvPr>
        </p:nvSpPr>
        <p:spPr/>
        <p:txBody>
          <a:bodyPr>
            <a:normAutofit lnSpcReduction="10000"/>
          </a:bodyPr>
          <a:lstStyle/>
          <a:p>
            <a:r>
              <a:rPr lang="en-US" dirty="0" smtClean="0"/>
              <a:t>Start at 9 min 0 sec where it says “ENERGY”</a:t>
            </a:r>
          </a:p>
          <a:p>
            <a:r>
              <a:rPr lang="en-US" dirty="0" smtClean="0"/>
              <a:t>Stop at 14 min 17 sec when it says “TOXICS”</a:t>
            </a:r>
            <a:endParaRPr lang="en-US" dirty="0"/>
          </a:p>
        </p:txBody>
      </p:sp>
    </p:spTree>
    <p:extLst>
      <p:ext uri="{BB962C8B-B14F-4D97-AF65-F5344CB8AC3E}">
        <p14:creationId xmlns:p14="http://schemas.microsoft.com/office/powerpoint/2010/main" val="33498498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andbirch.com/wp-content/uploads/2016/07/benyus-post-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399" y="47625"/>
            <a:ext cx="9080499" cy="6810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6564474"/>
            <a:ext cx="8839200" cy="276999"/>
          </a:xfrm>
          <a:prstGeom prst="rect">
            <a:avLst/>
          </a:prstGeom>
        </p:spPr>
        <p:txBody>
          <a:bodyPr wrap="square">
            <a:spAutoFit/>
          </a:bodyPr>
          <a:lstStyle/>
          <a:p>
            <a:r>
              <a:rPr lang="en-US" sz="1200" dirty="0"/>
              <a:t>http://www.sandbirch.com/janine-benyus-biomimicry-is-innovation-inspired-by-nature/</a:t>
            </a:r>
          </a:p>
        </p:txBody>
      </p:sp>
    </p:spTree>
    <p:extLst>
      <p:ext uri="{BB962C8B-B14F-4D97-AF65-F5344CB8AC3E}">
        <p14:creationId xmlns:p14="http://schemas.microsoft.com/office/powerpoint/2010/main" val="38943409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gradFill>
                  <a:gsLst>
                    <a:gs pos="0">
                      <a:srgbClr val="FFFF00">
                        <a:tint val="73000"/>
                        <a:satMod val="145000"/>
                      </a:srgbClr>
                    </a:gs>
                    <a:gs pos="73000">
                      <a:srgbClr val="FFFF00">
                        <a:tint val="73000"/>
                        <a:satMod val="145000"/>
                      </a:srgbClr>
                    </a:gs>
                    <a:gs pos="100000">
                      <a:srgbClr val="FFFF00">
                        <a:tint val="83000"/>
                        <a:satMod val="143000"/>
                      </a:srgbClr>
                    </a:gs>
                  </a:gsLst>
                  <a:lin ang="4800000" scaled="1"/>
                </a:gradFill>
              </a:rPr>
              <a:t>Adaptations</a:t>
            </a:r>
            <a:br>
              <a:rPr lang="en-US" dirty="0">
                <a:gradFill>
                  <a:gsLst>
                    <a:gs pos="0">
                      <a:srgbClr val="FFFF00">
                        <a:tint val="73000"/>
                        <a:satMod val="145000"/>
                      </a:srgbClr>
                    </a:gs>
                    <a:gs pos="73000">
                      <a:srgbClr val="FFFF00">
                        <a:tint val="73000"/>
                        <a:satMod val="145000"/>
                      </a:srgbClr>
                    </a:gs>
                    <a:gs pos="100000">
                      <a:srgbClr val="FFFF00">
                        <a:tint val="83000"/>
                        <a:satMod val="143000"/>
                      </a:srgbClr>
                    </a:gs>
                  </a:gsLst>
                  <a:lin ang="4800000" scaled="1"/>
                </a:gradFill>
              </a:rPr>
            </a:br>
            <a:r>
              <a:rPr lang="en-US" sz="2400" dirty="0">
                <a:gradFill>
                  <a:gsLst>
                    <a:gs pos="0">
                      <a:srgbClr val="FFFF00">
                        <a:tint val="73000"/>
                        <a:satMod val="145000"/>
                      </a:srgbClr>
                    </a:gs>
                    <a:gs pos="73000">
                      <a:srgbClr val="FFFF00">
                        <a:tint val="73000"/>
                        <a:satMod val="145000"/>
                      </a:srgbClr>
                    </a:gs>
                    <a:gs pos="100000">
                      <a:srgbClr val="FFFF00">
                        <a:tint val="83000"/>
                        <a:satMod val="143000"/>
                      </a:srgbClr>
                    </a:gs>
                  </a:gsLst>
                  <a:lin ang="4800000" scaled="1"/>
                </a:gradFill>
              </a:rPr>
              <a:t>Natural Selection: Birds and Critters</a:t>
            </a:r>
            <a:endParaRPr lang="en-US" dirty="0"/>
          </a:p>
        </p:txBody>
      </p:sp>
      <p:pic>
        <p:nvPicPr>
          <p:cNvPr id="1026" name="Picture 2" descr="http://www.raftbayarea.org/thumb.php?img=/ideas/resources/648/Evolution_2_500x.jpg&amp;mw=500&amp;mh=5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36825" y="152400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1200" y="6480417"/>
            <a:ext cx="8610599" cy="276999"/>
          </a:xfrm>
          <a:prstGeom prst="rect">
            <a:avLst/>
          </a:prstGeom>
        </p:spPr>
        <p:txBody>
          <a:bodyPr wrap="square">
            <a:spAutoFit/>
          </a:bodyPr>
          <a:lstStyle/>
          <a:p>
            <a:r>
              <a:rPr lang="en-US" sz="1200" dirty="0"/>
              <a:t>http://www.raftbayarea.org/ideas/Evolution%20by%20Natural%20Selection.pdf</a:t>
            </a:r>
          </a:p>
        </p:txBody>
      </p:sp>
    </p:spTree>
    <p:extLst>
      <p:ext uri="{BB962C8B-B14F-4D97-AF65-F5344CB8AC3E}">
        <p14:creationId xmlns:p14="http://schemas.microsoft.com/office/powerpoint/2010/main" val="18425764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hlinkClick r:id="rId2"/>
              </a:rPr>
              <a:t>Biomimicry Video Toxics &amp; Structure Section</a:t>
            </a:r>
            <a:endParaRPr lang="en-US" dirty="0"/>
          </a:p>
        </p:txBody>
      </p:sp>
      <p:sp>
        <p:nvSpPr>
          <p:cNvPr id="4" name="Subtitle 3"/>
          <p:cNvSpPr>
            <a:spLocks noGrp="1"/>
          </p:cNvSpPr>
          <p:nvPr>
            <p:ph type="subTitle" idx="1"/>
          </p:nvPr>
        </p:nvSpPr>
        <p:spPr/>
        <p:txBody>
          <a:bodyPr>
            <a:normAutofit lnSpcReduction="10000"/>
          </a:bodyPr>
          <a:lstStyle/>
          <a:p>
            <a:r>
              <a:rPr lang="en-US" dirty="0" smtClean="0"/>
              <a:t>Start at 14 min 17 sec where it says “TOXICS”</a:t>
            </a:r>
          </a:p>
          <a:p>
            <a:r>
              <a:rPr lang="en-US" dirty="0" smtClean="0"/>
              <a:t>Stop at 18 min 53 sec when it says “THE FUTURE”</a:t>
            </a:r>
            <a:endParaRPr lang="en-US" dirty="0"/>
          </a:p>
        </p:txBody>
      </p:sp>
    </p:spTree>
    <p:extLst>
      <p:ext uri="{BB962C8B-B14F-4D97-AF65-F5344CB8AC3E}">
        <p14:creationId xmlns:p14="http://schemas.microsoft.com/office/powerpoint/2010/main" val="18051553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andbirch.com/wp-content/uploads/2016/07/benyus-post-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399" y="47625"/>
            <a:ext cx="9080499" cy="6810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6564474"/>
            <a:ext cx="8839200" cy="276999"/>
          </a:xfrm>
          <a:prstGeom prst="rect">
            <a:avLst/>
          </a:prstGeom>
        </p:spPr>
        <p:txBody>
          <a:bodyPr wrap="square">
            <a:spAutoFit/>
          </a:bodyPr>
          <a:lstStyle/>
          <a:p>
            <a:r>
              <a:rPr lang="en-US" sz="1200" dirty="0"/>
              <a:t>http://www.sandbirch.com/janine-benyus-biomimicry-is-innovation-inspired-by-nature/</a:t>
            </a:r>
          </a:p>
        </p:txBody>
      </p:sp>
    </p:spTree>
    <p:extLst>
      <p:ext uri="{BB962C8B-B14F-4D97-AF65-F5344CB8AC3E}">
        <p14:creationId xmlns:p14="http://schemas.microsoft.com/office/powerpoint/2010/main" val="34748833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Pigments</a:t>
            </a:r>
            <a:endParaRPr lang="en-US" dirty="0"/>
          </a:p>
        </p:txBody>
      </p:sp>
      <p:sp>
        <p:nvSpPr>
          <p:cNvPr id="3" name="Content Placeholder 2"/>
          <p:cNvSpPr>
            <a:spLocks noGrp="1"/>
          </p:cNvSpPr>
          <p:nvPr>
            <p:ph idx="1"/>
          </p:nvPr>
        </p:nvSpPr>
        <p:spPr>
          <a:xfrm>
            <a:off x="533400" y="1371600"/>
            <a:ext cx="8229600" cy="2438400"/>
          </a:xfrm>
        </p:spPr>
        <p:txBody>
          <a:bodyPr>
            <a:normAutofit/>
          </a:bodyPr>
          <a:lstStyle/>
          <a:p>
            <a:r>
              <a:rPr lang="en-US" sz="2400" dirty="0" smtClean="0"/>
              <a:t>Molecules </a:t>
            </a:r>
            <a:r>
              <a:rPr lang="en-US" sz="2400" dirty="0"/>
              <a:t>that absorb some wavelengths (colors) of visible light. </a:t>
            </a:r>
            <a:r>
              <a:rPr lang="en-US" sz="2400" dirty="0" smtClean="0"/>
              <a:t>As a result, they </a:t>
            </a:r>
            <a:r>
              <a:rPr lang="en-US" sz="2400" dirty="0"/>
              <a:t>change the color of the reflected or transmitted light.</a:t>
            </a:r>
          </a:p>
        </p:txBody>
      </p:sp>
      <p:sp>
        <p:nvSpPr>
          <p:cNvPr id="4" name="Rectangle 3"/>
          <p:cNvSpPr/>
          <p:nvPr/>
        </p:nvSpPr>
        <p:spPr>
          <a:xfrm>
            <a:off x="533400" y="6400800"/>
            <a:ext cx="8610600" cy="646331"/>
          </a:xfrm>
          <a:prstGeom prst="rect">
            <a:avLst/>
          </a:prstGeom>
        </p:spPr>
        <p:txBody>
          <a:bodyPr wrap="square">
            <a:spAutoFit/>
          </a:bodyPr>
          <a:lstStyle/>
          <a:p>
            <a:r>
              <a:rPr lang="en-US" sz="1200" dirty="0"/>
              <a:t>http://</a:t>
            </a:r>
            <a:r>
              <a:rPr lang="en-US" sz="1200" dirty="0" smtClean="0"/>
              <a:t>www.nisenet.org/sites/default/files/catalog/uploads/InterferenceAcrylics_LessonPlan_May15_0.pdf</a:t>
            </a:r>
          </a:p>
          <a:p>
            <a:r>
              <a:rPr lang="en-US" sz="1200" u="sng" dirty="0"/>
              <a:t>https://academy.allaboutbirds.org/how-birds-make-colorful-feathers/</a:t>
            </a:r>
            <a:endParaRPr lang="en-US" sz="1200" dirty="0"/>
          </a:p>
          <a:p>
            <a:endParaRPr lang="en-US" sz="1200" dirty="0"/>
          </a:p>
        </p:txBody>
      </p:sp>
      <p:pic>
        <p:nvPicPr>
          <p:cNvPr id="5" name="Picture 4" descr="The microstructure of a pigmented feather. Here, all but the red wavelengths are absorbed by the pigment granules. "/>
          <p:cNvPicPr/>
          <p:nvPr/>
        </p:nvPicPr>
        <p:blipFill>
          <a:blip r:embed="rId2">
            <a:extLst>
              <a:ext uri="{28A0092B-C50C-407E-A947-70E740481C1C}">
                <a14:useLocalDpi xmlns:a14="http://schemas.microsoft.com/office/drawing/2010/main"/>
              </a:ext>
            </a:extLst>
          </a:blip>
          <a:srcRect/>
          <a:stretch>
            <a:fillRect/>
          </a:stretch>
        </p:blipFill>
        <p:spPr bwMode="auto">
          <a:xfrm>
            <a:off x="1447800" y="2618105"/>
            <a:ext cx="5943600" cy="3782695"/>
          </a:xfrm>
          <a:prstGeom prst="rect">
            <a:avLst/>
          </a:prstGeom>
          <a:noFill/>
          <a:ln>
            <a:noFill/>
          </a:ln>
        </p:spPr>
      </p:pic>
    </p:spTree>
    <p:extLst>
      <p:ext uri="{BB962C8B-B14F-4D97-AF65-F5344CB8AC3E}">
        <p14:creationId xmlns:p14="http://schemas.microsoft.com/office/powerpoint/2010/main" val="16971170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Structural Color</a:t>
            </a:r>
            <a:endParaRPr lang="en-US" dirty="0"/>
          </a:p>
        </p:txBody>
      </p:sp>
      <p:sp>
        <p:nvSpPr>
          <p:cNvPr id="3" name="Content Placeholder 2"/>
          <p:cNvSpPr>
            <a:spLocks noGrp="1"/>
          </p:cNvSpPr>
          <p:nvPr>
            <p:ph idx="1"/>
          </p:nvPr>
        </p:nvSpPr>
        <p:spPr>
          <a:xfrm>
            <a:off x="533400" y="1371600"/>
            <a:ext cx="8229600" cy="1371600"/>
          </a:xfrm>
        </p:spPr>
        <p:txBody>
          <a:bodyPr>
            <a:normAutofit/>
          </a:bodyPr>
          <a:lstStyle/>
          <a:p>
            <a:r>
              <a:rPr lang="en-US" sz="2400" dirty="0" smtClean="0"/>
              <a:t>Color </a:t>
            </a:r>
            <a:r>
              <a:rPr lang="en-US" sz="2400" dirty="0"/>
              <a:t>that results from the way light interacts with </a:t>
            </a:r>
            <a:r>
              <a:rPr lang="en-US" sz="2400" dirty="0" err="1"/>
              <a:t>nano</a:t>
            </a:r>
            <a:r>
              <a:rPr lang="en-US" sz="2400" dirty="0"/>
              <a:t>- or micro-scale structures in a material.</a:t>
            </a:r>
          </a:p>
        </p:txBody>
      </p:sp>
      <p:sp>
        <p:nvSpPr>
          <p:cNvPr id="4" name="Rectangle 3"/>
          <p:cNvSpPr/>
          <p:nvPr/>
        </p:nvSpPr>
        <p:spPr>
          <a:xfrm>
            <a:off x="533400" y="6400800"/>
            <a:ext cx="8610600" cy="646331"/>
          </a:xfrm>
          <a:prstGeom prst="rect">
            <a:avLst/>
          </a:prstGeom>
        </p:spPr>
        <p:txBody>
          <a:bodyPr wrap="square">
            <a:spAutoFit/>
          </a:bodyPr>
          <a:lstStyle/>
          <a:p>
            <a:r>
              <a:rPr lang="en-US" sz="1200" dirty="0"/>
              <a:t>http://</a:t>
            </a:r>
            <a:r>
              <a:rPr lang="en-US" sz="1200" dirty="0" smtClean="0"/>
              <a:t>www.nisenet.org/sites/default/files/catalog/uploads/InterferenceAcrylics_LessonPlan_May15_0.pdf</a:t>
            </a:r>
          </a:p>
          <a:p>
            <a:r>
              <a:rPr lang="en-US" sz="1200" u="sng" dirty="0"/>
              <a:t>https://academy.allaboutbirds.org/how-birds-make-colorful-feathers/</a:t>
            </a:r>
            <a:endParaRPr lang="en-US" sz="1200" dirty="0"/>
          </a:p>
          <a:p>
            <a:endParaRPr lang="en-US" sz="1200" dirty="0"/>
          </a:p>
        </p:txBody>
      </p:sp>
      <p:pic>
        <p:nvPicPr>
          <p:cNvPr id="6" name="Picture 5" descr=" Feather color produced by the refraction of light by an organized structure of keratin proteins in the feather. Here, blue is refracted and the remaining colors are absorbed by a layer of melanin. Illustration: Andrew Leach. "/>
          <p:cNvPicPr/>
          <p:nvPr/>
        </p:nvPicPr>
        <p:blipFill>
          <a:blip r:embed="rId2">
            <a:extLst>
              <a:ext uri="{28A0092B-C50C-407E-A947-70E740481C1C}">
                <a14:useLocalDpi xmlns:a14="http://schemas.microsoft.com/office/drawing/2010/main"/>
              </a:ext>
            </a:extLst>
          </a:blip>
          <a:srcRect/>
          <a:stretch>
            <a:fillRect/>
          </a:stretch>
        </p:blipFill>
        <p:spPr bwMode="auto">
          <a:xfrm>
            <a:off x="1600200" y="2401370"/>
            <a:ext cx="5943600" cy="3968115"/>
          </a:xfrm>
          <a:prstGeom prst="rect">
            <a:avLst/>
          </a:prstGeom>
          <a:noFill/>
          <a:ln>
            <a:noFill/>
          </a:ln>
        </p:spPr>
      </p:pic>
    </p:spTree>
    <p:extLst>
      <p:ext uri="{BB962C8B-B14F-4D97-AF65-F5344CB8AC3E}">
        <p14:creationId xmlns:p14="http://schemas.microsoft.com/office/powerpoint/2010/main" val="6132830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Peacock Feathers</a:t>
            </a:r>
            <a:endParaRPr lang="en-US" dirty="0"/>
          </a:p>
        </p:txBody>
      </p:sp>
      <p:pic>
        <p:nvPicPr>
          <p:cNvPr id="4098" name="Picture 2" descr="https://www.seas.harvard.edu/sites/default/files/files/peacock-bird-spring-animal-54108%20%281%29.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6820" y="1518940"/>
            <a:ext cx="6514578" cy="48859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06047" y="6504447"/>
            <a:ext cx="7162799" cy="276999"/>
          </a:xfrm>
          <a:prstGeom prst="rect">
            <a:avLst/>
          </a:prstGeom>
        </p:spPr>
        <p:txBody>
          <a:bodyPr wrap="square">
            <a:spAutoFit/>
          </a:bodyPr>
          <a:lstStyle/>
          <a:p>
            <a:r>
              <a:rPr lang="en-US" sz="1200" dirty="0"/>
              <a:t>https://www.seas.harvard.edu/news/2016/11/new-technique-for-structural-color-inspired-by-birds</a:t>
            </a:r>
          </a:p>
        </p:txBody>
      </p:sp>
    </p:spTree>
    <p:extLst>
      <p:ext uri="{BB962C8B-B14F-4D97-AF65-F5344CB8AC3E}">
        <p14:creationId xmlns:p14="http://schemas.microsoft.com/office/powerpoint/2010/main" val="3478160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hlinkClick r:id="rId2"/>
              </a:rPr>
              <a:t>Morpho Butterfly</a:t>
            </a:r>
            <a:br>
              <a:rPr lang="en-US" dirty="0" smtClean="0">
                <a:hlinkClick r:id="rId2"/>
              </a:rPr>
            </a:br>
            <a:r>
              <a:rPr lang="en-US" dirty="0" smtClean="0">
                <a:hlinkClick r:id="rId2"/>
              </a:rPr>
              <a:t>Video</a:t>
            </a:r>
            <a:endParaRPr lang="en-US" dirty="0"/>
          </a:p>
        </p:txBody>
      </p:sp>
      <p:sp>
        <p:nvSpPr>
          <p:cNvPr id="4" name="Subtitle 3"/>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6062487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What is Biomimicry?</a:t>
            </a:r>
            <a:endParaRPr lang="en-US" sz="5400" dirty="0"/>
          </a:p>
        </p:txBody>
      </p:sp>
      <p:sp>
        <p:nvSpPr>
          <p:cNvPr id="3" name="Content Placeholder 2"/>
          <p:cNvSpPr>
            <a:spLocks noGrp="1"/>
          </p:cNvSpPr>
          <p:nvPr>
            <p:ph idx="1"/>
          </p:nvPr>
        </p:nvSpPr>
        <p:spPr/>
        <p:txBody>
          <a:bodyPr>
            <a:normAutofit/>
          </a:bodyPr>
          <a:lstStyle/>
          <a:p>
            <a:endParaRPr lang="en-US" sz="4000" dirty="0" smtClean="0"/>
          </a:p>
          <a:p>
            <a:endParaRPr lang="en-US" sz="4000" dirty="0"/>
          </a:p>
          <a:p>
            <a:r>
              <a:rPr lang="en-US" sz="4000" dirty="0" smtClean="0"/>
              <a:t>Innovation inspired by nature…</a:t>
            </a:r>
          </a:p>
          <a:p>
            <a:endParaRPr lang="en-US" sz="4000" dirty="0"/>
          </a:p>
          <a:p>
            <a:pPr lvl="7"/>
            <a:r>
              <a:rPr lang="en-US" sz="2400" dirty="0" smtClean="0"/>
              <a:t>~Janine Benyus</a:t>
            </a:r>
          </a:p>
          <a:p>
            <a:pPr marL="1984248" lvl="7" indent="0">
              <a:buNone/>
            </a:pPr>
            <a:r>
              <a:rPr lang="en-US" sz="1600" dirty="0" smtClean="0"/>
              <a:t>     The Biomimicry Institute</a:t>
            </a:r>
          </a:p>
          <a:p>
            <a:pPr marL="1984248" lvl="7" indent="0">
              <a:buNone/>
            </a:pPr>
            <a:endParaRPr lang="en-US" sz="1600" dirty="0"/>
          </a:p>
        </p:txBody>
      </p:sp>
    </p:spTree>
    <p:extLst>
      <p:ext uri="{BB962C8B-B14F-4D97-AF65-F5344CB8AC3E}">
        <p14:creationId xmlns:p14="http://schemas.microsoft.com/office/powerpoint/2010/main" val="127676144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ijcYPsButk?start=0&amp;end=180&amp;rel=0"/>
          <p:cNvPicPr/>
          <p:nvPr>
            <a:videoFile r:link="rId2"/>
            <p:extLst>
              <p:ext uri="{DAA4B4D4-6D71-4841-9C94-3DE7FCFB9230}">
                <p14:media xmlns:p14="http://schemas.microsoft.com/office/powerpoint/2010/main" r:link="rId1"/>
              </p:ext>
            </p:extLst>
          </p:nvPr>
        </p:nvPicPr>
        <p:blipFill>
          <a:blip r:embed="rId4"/>
          <a:stretch>
            <a:fillRect/>
          </a:stretch>
        </p:blipFill>
        <p:spPr>
          <a:xfrm>
            <a:off x="0" y="152400"/>
            <a:ext cx="9144000" cy="6858000"/>
          </a:xfrm>
          <a:prstGeom prst="rect">
            <a:avLst/>
          </a:prstGeom>
        </p:spPr>
      </p:pic>
      <p:sp>
        <p:nvSpPr>
          <p:cNvPr id="3" name="Rectangle 2"/>
          <p:cNvSpPr/>
          <p:nvPr/>
        </p:nvSpPr>
        <p:spPr>
          <a:xfrm>
            <a:off x="3321497" y="457200"/>
            <a:ext cx="2501006" cy="369332"/>
          </a:xfrm>
          <a:prstGeom prst="rect">
            <a:avLst/>
          </a:prstGeom>
        </p:spPr>
        <p:txBody>
          <a:bodyPr wrap="none">
            <a:spAutoFit/>
          </a:bodyPr>
          <a:lstStyle/>
          <a:p>
            <a:r>
              <a:rPr lang="en-US" dirty="0"/>
              <a:t>Morpho Blue Butterfly</a:t>
            </a:r>
          </a:p>
        </p:txBody>
      </p:sp>
    </p:spTree>
    <p:extLst>
      <p:ext uri="{BB962C8B-B14F-4D97-AF65-F5344CB8AC3E}">
        <p14:creationId xmlns:p14="http://schemas.microsoft.com/office/powerpoint/2010/main" val="32856202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Paint</a:t>
            </a:r>
            <a:endParaRPr lang="en-US" dirty="0"/>
          </a:p>
        </p:txBody>
      </p:sp>
      <p:pic>
        <p:nvPicPr>
          <p:cNvPr id="10242" name="Picture 2" descr="https://www.goldenpaints.com/admin/image/get/pd_scan_139563722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542788"/>
            <a:ext cx="7448440" cy="47315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6477000"/>
            <a:ext cx="7696200" cy="276999"/>
          </a:xfrm>
          <a:prstGeom prst="rect">
            <a:avLst/>
          </a:prstGeom>
        </p:spPr>
        <p:txBody>
          <a:bodyPr wrap="square">
            <a:spAutoFit/>
          </a:bodyPr>
          <a:lstStyle/>
          <a:p>
            <a:r>
              <a:rPr lang="en-US" sz="1200" dirty="0"/>
              <a:t>https://www.goldenpaints.com/products/colors/interference-colors</a:t>
            </a:r>
          </a:p>
        </p:txBody>
      </p:sp>
    </p:spTree>
    <p:extLst>
      <p:ext uri="{BB962C8B-B14F-4D97-AF65-F5344CB8AC3E}">
        <p14:creationId xmlns:p14="http://schemas.microsoft.com/office/powerpoint/2010/main" val="32596170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Time</a:t>
            </a:r>
            <a:endParaRPr lang="en-US" dirty="0"/>
          </a:p>
        </p:txBody>
      </p:sp>
      <p:sp>
        <p:nvSpPr>
          <p:cNvPr id="3" name="Content Placeholder 2"/>
          <p:cNvSpPr>
            <a:spLocks noGrp="1"/>
          </p:cNvSpPr>
          <p:nvPr>
            <p:ph idx="1"/>
          </p:nvPr>
        </p:nvSpPr>
        <p:spPr/>
        <p:txBody>
          <a:bodyPr>
            <a:normAutofit/>
          </a:bodyPr>
          <a:lstStyle/>
          <a:p>
            <a:r>
              <a:rPr lang="en-US" dirty="0" smtClean="0"/>
              <a:t>What is something new you have learned and</a:t>
            </a:r>
          </a:p>
          <a:p>
            <a:pPr marL="137160" indent="0">
              <a:buNone/>
            </a:pPr>
            <a:r>
              <a:rPr lang="en-US" dirty="0" smtClean="0"/>
              <a:t>	how might you use it?</a:t>
            </a:r>
            <a:endParaRPr lang="en-US" dirty="0"/>
          </a:p>
          <a:p>
            <a:r>
              <a:rPr lang="en-US" dirty="0" smtClean="0"/>
              <a:t>Which Crosscutting Concept</a:t>
            </a:r>
            <a:r>
              <a:rPr lang="en-US" dirty="0"/>
              <a:t> </a:t>
            </a:r>
            <a:r>
              <a:rPr lang="en-US" dirty="0" smtClean="0"/>
              <a:t>could </a:t>
            </a:r>
            <a:r>
              <a:rPr lang="en-US" dirty="0"/>
              <a:t>it be used to </a:t>
            </a:r>
            <a:r>
              <a:rPr lang="en-US" dirty="0" smtClean="0"/>
              <a:t>	develop</a:t>
            </a:r>
            <a:r>
              <a:rPr lang="en-US" dirty="0"/>
              <a:t>? </a:t>
            </a:r>
          </a:p>
          <a:p>
            <a:r>
              <a:rPr lang="en-US" dirty="0" smtClean="0"/>
              <a:t>How could you assess learning?</a:t>
            </a:r>
            <a:endParaRPr lang="en-US" dirty="0"/>
          </a:p>
        </p:txBody>
      </p:sp>
    </p:spTree>
    <p:extLst>
      <p:ext uri="{BB962C8B-B14F-4D97-AF65-F5344CB8AC3E}">
        <p14:creationId xmlns:p14="http://schemas.microsoft.com/office/powerpoint/2010/main" val="22342588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 Activity</a:t>
            </a:r>
            <a:endParaRPr lang="en-US" dirty="0"/>
          </a:p>
        </p:txBody>
      </p:sp>
      <p:sp>
        <p:nvSpPr>
          <p:cNvPr id="3" name="Rectangle 2"/>
          <p:cNvSpPr/>
          <p:nvPr/>
        </p:nvSpPr>
        <p:spPr>
          <a:xfrm>
            <a:off x="609600" y="6477000"/>
            <a:ext cx="8686800" cy="276999"/>
          </a:xfrm>
          <a:prstGeom prst="rect">
            <a:avLst/>
          </a:prstGeom>
        </p:spPr>
        <p:txBody>
          <a:bodyPr wrap="square">
            <a:spAutoFit/>
          </a:bodyPr>
          <a:lstStyle/>
          <a:p>
            <a:r>
              <a:rPr lang="en-US" sz="1200" dirty="0"/>
              <a:t>https://appsftw.com/app/nature-jigsaw-puzzles-free-2016-best-picture-puzzle-brain-games-for-kids-and-adults</a:t>
            </a:r>
          </a:p>
        </p:txBody>
      </p:sp>
      <p:pic>
        <p:nvPicPr>
          <p:cNvPr id="1026" name="Picture 2" descr="https://appsftw.com/im/is2.mzstatic.com/image/thumb/Purple49/v4/3a/d4/29/3ad42934-2e24-3f21-5126-248f1e826ea1/source/512x512b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1528174"/>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39582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D</a:t>
            </a:r>
            <a:r>
              <a:rPr lang="en-US" dirty="0" smtClean="0">
                <a:effectLst/>
              </a:rPr>
              <a:t>esert Beetle </a:t>
            </a:r>
            <a:r>
              <a:rPr lang="en-US" dirty="0">
                <a:effectLst/>
              </a:rPr>
              <a:t>W</a:t>
            </a:r>
            <a:r>
              <a:rPr lang="en-US" dirty="0" smtClean="0">
                <a:effectLst/>
              </a:rPr>
              <a:t>ater Bottle</a:t>
            </a:r>
            <a:r>
              <a:rPr lang="en-US" dirty="0">
                <a:effectLst/>
              </a:rPr>
              <a:t> </a:t>
            </a:r>
            <a:endParaRPr lang="en-US" dirty="0"/>
          </a:p>
        </p:txBody>
      </p:sp>
      <p:sp>
        <p:nvSpPr>
          <p:cNvPr id="3" name="Rectangle 2"/>
          <p:cNvSpPr/>
          <p:nvPr/>
        </p:nvSpPr>
        <p:spPr>
          <a:xfrm>
            <a:off x="1028178" y="6134848"/>
            <a:ext cx="8305800" cy="646331"/>
          </a:xfrm>
          <a:prstGeom prst="rect">
            <a:avLst/>
          </a:prstGeom>
        </p:spPr>
        <p:txBody>
          <a:bodyPr wrap="square">
            <a:spAutoFit/>
          </a:bodyPr>
          <a:lstStyle/>
          <a:p>
            <a:r>
              <a:rPr lang="en-US" sz="1200" u="sng" dirty="0"/>
              <a:t>https://ninithi.com/2015/07/20/how-a-desert-beetle-make-self-filling-water-bottles-possible</a:t>
            </a:r>
            <a:r>
              <a:rPr lang="en-US" sz="1200" u="sng" dirty="0" smtClean="0"/>
              <a:t>/</a:t>
            </a:r>
            <a:r>
              <a:rPr lang="en-US" sz="1200" dirty="0"/>
              <a:t/>
            </a:r>
            <a:br>
              <a:rPr lang="en-US" sz="1200" dirty="0"/>
            </a:br>
            <a:r>
              <a:rPr lang="en-US" sz="1200" u="sng" dirty="0"/>
              <a:t>http://inhabitat.com/beetle-inspired-bottle-harvests-drinking-water-from-thin-air/</a:t>
            </a:r>
          </a:p>
          <a:p>
            <a:endParaRPr lang="en-US" sz="1200" dirty="0"/>
          </a:p>
        </p:txBody>
      </p:sp>
      <p:pic>
        <p:nvPicPr>
          <p:cNvPr id="4" name="Picture 3" descr="Namib desert beetle">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76200" y="1600200"/>
            <a:ext cx="4020333" cy="3325176"/>
          </a:xfrm>
          <a:prstGeom prst="rect">
            <a:avLst/>
          </a:prstGeom>
          <a:noFill/>
          <a:ln>
            <a:noFill/>
          </a:ln>
        </p:spPr>
      </p:pic>
      <p:pic>
        <p:nvPicPr>
          <p:cNvPr id="5" name="Picture 4" descr="http://assets.inhabitat.com/wp-content/blogs.dir/1/files/2010/07/dew-bank-bottle1_gYQKQ_2442.jpg">
            <a:hlinkClick r:id="rId4"/>
          </p:cNvPr>
          <p:cNvPicPr/>
          <p:nvPr/>
        </p:nvPicPr>
        <p:blipFill>
          <a:blip r:embed="rId5">
            <a:extLst>
              <a:ext uri="{28A0092B-C50C-407E-A947-70E740481C1C}">
                <a14:useLocalDpi xmlns:a14="http://schemas.microsoft.com/office/drawing/2010/main"/>
              </a:ext>
            </a:extLst>
          </a:blip>
          <a:srcRect/>
          <a:stretch>
            <a:fillRect/>
          </a:stretch>
        </p:blipFill>
        <p:spPr bwMode="auto">
          <a:xfrm>
            <a:off x="4215007" y="2743200"/>
            <a:ext cx="4724401" cy="3248976"/>
          </a:xfrm>
          <a:prstGeom prst="rect">
            <a:avLst/>
          </a:prstGeom>
          <a:noFill/>
          <a:ln>
            <a:noFill/>
          </a:ln>
        </p:spPr>
      </p:pic>
    </p:spTree>
    <p:extLst>
      <p:ext uri="{BB962C8B-B14F-4D97-AF65-F5344CB8AC3E}">
        <p14:creationId xmlns:p14="http://schemas.microsoft.com/office/powerpoint/2010/main" val="15446563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Gecko Feet Adhesives</a:t>
            </a:r>
            <a:endParaRPr lang="en-US" dirty="0"/>
          </a:p>
        </p:txBody>
      </p:sp>
      <p:sp>
        <p:nvSpPr>
          <p:cNvPr id="3" name="Content Placeholder 2"/>
          <p:cNvSpPr>
            <a:spLocks noGrp="1"/>
          </p:cNvSpPr>
          <p:nvPr>
            <p:ph idx="1"/>
          </p:nvPr>
        </p:nvSpPr>
        <p:spPr>
          <a:xfrm>
            <a:off x="1295400" y="6490108"/>
            <a:ext cx="8229600" cy="353278"/>
          </a:xfrm>
        </p:spPr>
        <p:txBody>
          <a:bodyPr>
            <a:normAutofit/>
          </a:bodyPr>
          <a:lstStyle/>
          <a:p>
            <a:pPr marL="137160" indent="0">
              <a:buNone/>
            </a:pPr>
            <a:r>
              <a:rPr lang="en-US" sz="1200" dirty="0"/>
              <a:t>https://</a:t>
            </a:r>
            <a:r>
              <a:rPr lang="en-US" sz="1200" dirty="0" smtClean="0"/>
              <a:t>www.scientificamerican.com/article/sticky-situation-gecko-toe-adhesive/</a:t>
            </a:r>
          </a:p>
        </p:txBody>
      </p:sp>
      <p:pic>
        <p:nvPicPr>
          <p:cNvPr id="2050" name="Picture 2" descr="https://www.scientificamerican.com/sciam/cache/file/2F11DB6D-D0B4-4F52-933064BB34C41A65.jpg?w=590&amp;h=393&amp;4774D919-D767-43A9-B07E65E89805A5DC"/>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533395"/>
            <a:ext cx="6448375" cy="474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5251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Gila Monster Diabetes Drug</a:t>
            </a:r>
            <a:endParaRPr lang="en-US" dirty="0"/>
          </a:p>
        </p:txBody>
      </p:sp>
      <p:sp>
        <p:nvSpPr>
          <p:cNvPr id="3" name="Content Placeholder 2"/>
          <p:cNvSpPr>
            <a:spLocks noGrp="1"/>
          </p:cNvSpPr>
          <p:nvPr>
            <p:ph idx="1"/>
          </p:nvPr>
        </p:nvSpPr>
        <p:spPr>
          <a:xfrm>
            <a:off x="457200" y="6560820"/>
            <a:ext cx="8229600" cy="594360"/>
          </a:xfrm>
        </p:spPr>
        <p:txBody>
          <a:bodyPr>
            <a:normAutofit/>
          </a:bodyPr>
          <a:lstStyle/>
          <a:p>
            <a:pPr marL="137160" indent="0">
              <a:buNone/>
            </a:pPr>
            <a:r>
              <a:rPr lang="en-US" sz="1000" dirty="0"/>
              <a:t>http://</a:t>
            </a:r>
            <a:r>
              <a:rPr lang="en-US" sz="1000" dirty="0" smtClean="0"/>
              <a:t>www.thedailybeast.com/articles/2016/04/08/the-greatest-hope-for-diabetes-is-the-gila-monster-and-it-s-about-to-go-extinct.html</a:t>
            </a:r>
          </a:p>
          <a:p>
            <a:pPr marL="137160" indent="0">
              <a:buNone/>
            </a:pPr>
            <a:endParaRPr lang="en-US" sz="1200" dirty="0" smtClean="0"/>
          </a:p>
          <a:p>
            <a:endParaRPr lang="en-US" dirty="0"/>
          </a:p>
        </p:txBody>
      </p:sp>
      <p:pic>
        <p:nvPicPr>
          <p:cNvPr id="4" name="Picture 3" descr="http://cdn.thedailybeast.com/content/dailybeast/articles/2016/04/08/the-greatest-hope-for-diabetes-is-the-gila-monster-and-it-s-about-to-go-extinct/jcr:content/image.crop.800.500.jpg/48670762.cached.jpg"/>
          <p:cNvPicPr/>
          <p:nvPr/>
        </p:nvPicPr>
        <p:blipFill>
          <a:blip r:embed="rId2">
            <a:extLst>
              <a:ext uri="{28A0092B-C50C-407E-A947-70E740481C1C}">
                <a14:useLocalDpi xmlns:a14="http://schemas.microsoft.com/office/drawing/2010/main"/>
              </a:ext>
            </a:extLst>
          </a:blip>
          <a:srcRect/>
          <a:stretch>
            <a:fillRect/>
          </a:stretch>
        </p:blipFill>
        <p:spPr bwMode="auto">
          <a:xfrm>
            <a:off x="1828800" y="1600200"/>
            <a:ext cx="5867400" cy="4114800"/>
          </a:xfrm>
          <a:prstGeom prst="rect">
            <a:avLst/>
          </a:prstGeom>
          <a:noFill/>
          <a:ln>
            <a:noFill/>
          </a:ln>
        </p:spPr>
      </p:pic>
    </p:spTree>
    <p:extLst>
      <p:ext uri="{BB962C8B-B14F-4D97-AF65-F5344CB8AC3E}">
        <p14:creationId xmlns:p14="http://schemas.microsoft.com/office/powerpoint/2010/main" val="72086864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Lotus Paint</a:t>
            </a:r>
            <a:endParaRPr lang="en-US" dirty="0"/>
          </a:p>
        </p:txBody>
      </p:sp>
      <p:sp>
        <p:nvSpPr>
          <p:cNvPr id="3" name="Rectangle 2"/>
          <p:cNvSpPr/>
          <p:nvPr/>
        </p:nvSpPr>
        <p:spPr>
          <a:xfrm>
            <a:off x="1676399" y="6143645"/>
            <a:ext cx="5791200" cy="738664"/>
          </a:xfrm>
          <a:prstGeom prst="rect">
            <a:avLst/>
          </a:prstGeom>
        </p:spPr>
        <p:txBody>
          <a:bodyPr wrap="square">
            <a:spAutoFit/>
          </a:bodyPr>
          <a:lstStyle/>
          <a:p>
            <a:r>
              <a:rPr lang="en-US" sz="1200" u="sng" dirty="0"/>
              <a:t>http://ecosalon.com/eco-friendly-house-paint-self-cleaning-lotus-flower</a:t>
            </a:r>
            <a:r>
              <a:rPr lang="en-US" sz="1200" u="sng" dirty="0" smtClean="0"/>
              <a:t>/</a:t>
            </a:r>
          </a:p>
          <a:p>
            <a:r>
              <a:rPr lang="en-US" sz="1200" u="sng" dirty="0"/>
              <a:t>https://phys.org/news/2006-02-scientists-role-nano-hairs-self-cleaning-lotus.html</a:t>
            </a:r>
            <a:endParaRPr lang="en-US" sz="1200" dirty="0"/>
          </a:p>
          <a:p>
            <a:endParaRPr lang="en-US" dirty="0"/>
          </a:p>
        </p:txBody>
      </p:sp>
      <p:pic>
        <p:nvPicPr>
          <p:cNvPr id="4" name="Picture 3" descr="Lotus flower">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76200" y="1600200"/>
            <a:ext cx="4495799" cy="3028950"/>
          </a:xfrm>
          <a:prstGeom prst="rect">
            <a:avLst/>
          </a:prstGeom>
          <a:noFill/>
          <a:ln>
            <a:noFill/>
          </a:ln>
        </p:spPr>
      </p:pic>
      <p:pic>
        <p:nvPicPr>
          <p:cNvPr id="5" name="Picture 4" descr="Lotusan, paint, home exterior paint, biomimicry, water repellent, self-cleaning">
            <a:hlinkClick r:id="rId4"/>
          </p:cNvPr>
          <p:cNvPicPr/>
          <p:nvPr/>
        </p:nvPicPr>
        <p:blipFill>
          <a:blip r:embed="rId5">
            <a:extLst>
              <a:ext uri="{28A0092B-C50C-407E-A947-70E740481C1C}">
                <a14:useLocalDpi xmlns:a14="http://schemas.microsoft.com/office/drawing/2010/main"/>
              </a:ext>
            </a:extLst>
          </a:blip>
          <a:srcRect/>
          <a:stretch>
            <a:fillRect/>
          </a:stretch>
        </p:blipFill>
        <p:spPr bwMode="auto">
          <a:xfrm>
            <a:off x="4800600" y="3048000"/>
            <a:ext cx="4191000" cy="2657475"/>
          </a:xfrm>
          <a:prstGeom prst="rect">
            <a:avLst/>
          </a:prstGeom>
          <a:noFill/>
          <a:ln>
            <a:noFill/>
          </a:ln>
        </p:spPr>
      </p:pic>
    </p:spTree>
    <p:extLst>
      <p:ext uri="{BB962C8B-B14F-4D97-AF65-F5344CB8AC3E}">
        <p14:creationId xmlns:p14="http://schemas.microsoft.com/office/powerpoint/2010/main" val="399761611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Spiderweb</a:t>
            </a:r>
            <a:r>
              <a:rPr lang="en-US" dirty="0" smtClean="0"/>
              <a:t> Glass</a:t>
            </a:r>
            <a:endParaRPr lang="en-US" dirty="0"/>
          </a:p>
        </p:txBody>
      </p:sp>
      <p:sp>
        <p:nvSpPr>
          <p:cNvPr id="3" name="Rectangle 2"/>
          <p:cNvSpPr/>
          <p:nvPr/>
        </p:nvSpPr>
        <p:spPr>
          <a:xfrm>
            <a:off x="304800" y="5998923"/>
            <a:ext cx="8610600" cy="923330"/>
          </a:xfrm>
          <a:prstGeom prst="rect">
            <a:avLst/>
          </a:prstGeom>
        </p:spPr>
        <p:txBody>
          <a:bodyPr wrap="square">
            <a:spAutoFit/>
          </a:bodyPr>
          <a:lstStyle/>
          <a:p>
            <a:r>
              <a:rPr lang="en-US" sz="1200" u="sng" dirty="0"/>
              <a:t>http://</a:t>
            </a:r>
            <a:r>
              <a:rPr lang="en-US" sz="1200" u="sng" dirty="0" smtClean="0"/>
              <a:t>www.dailymail.co.uk/sciencetech/article-2187058/New-type-glass-inspired-SPIDER-WEB-aims-stop-birds-crashing-windows.html</a:t>
            </a:r>
          </a:p>
          <a:p>
            <a:r>
              <a:rPr lang="en-US" sz="1200" u="sng" dirty="0"/>
              <a:t>https://asknature.org/idea/ornilux/#.WMI4Mm8rLIU</a:t>
            </a:r>
            <a:endParaRPr lang="en-US" sz="1200" dirty="0"/>
          </a:p>
          <a:p>
            <a:endParaRPr lang="en-US" dirty="0"/>
          </a:p>
        </p:txBody>
      </p:sp>
      <p:pic>
        <p:nvPicPr>
          <p:cNvPr id="4" name="Picture 3" descr="Inspiration: The silk of the orb weaver contains UV reflective strands"/>
          <p:cNvPicPr/>
          <p:nvPr/>
        </p:nvPicPr>
        <p:blipFill>
          <a:blip r:embed="rId2">
            <a:extLst>
              <a:ext uri="{28A0092B-C50C-407E-A947-70E740481C1C}">
                <a14:useLocalDpi xmlns:a14="http://schemas.microsoft.com/office/drawing/2010/main"/>
              </a:ext>
            </a:extLst>
          </a:blip>
          <a:srcRect/>
          <a:stretch>
            <a:fillRect/>
          </a:stretch>
        </p:blipFill>
        <p:spPr bwMode="auto">
          <a:xfrm>
            <a:off x="457200" y="2057400"/>
            <a:ext cx="4495800" cy="3388360"/>
          </a:xfrm>
          <a:prstGeom prst="rect">
            <a:avLst/>
          </a:prstGeom>
          <a:noFill/>
          <a:ln>
            <a:noFill/>
          </a:ln>
        </p:spPr>
      </p:pic>
      <p:pic>
        <p:nvPicPr>
          <p:cNvPr id="5" name="Picture 4" descr="https://i1.wp.com/asknature.org/wp-content/uploads/idea/077e9d44e8e12f039458729f8de1ada9/ornilux_mikado_zoom_birds_view_smaller.jpg?resize=473%2C711&amp;ssl=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2057400"/>
            <a:ext cx="2895600" cy="3388360"/>
          </a:xfrm>
          <a:prstGeom prst="rect">
            <a:avLst/>
          </a:prstGeom>
          <a:noFill/>
          <a:ln>
            <a:noFill/>
          </a:ln>
        </p:spPr>
      </p:pic>
    </p:spTree>
    <p:extLst>
      <p:ext uri="{BB962C8B-B14F-4D97-AF65-F5344CB8AC3E}">
        <p14:creationId xmlns:p14="http://schemas.microsoft.com/office/powerpoint/2010/main" val="227553800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Termite Architecture</a:t>
            </a:r>
            <a:endParaRPr lang="en-US" dirty="0"/>
          </a:p>
        </p:txBody>
      </p:sp>
      <p:pic>
        <p:nvPicPr>
          <p:cNvPr id="4098" name="Picture 2" descr="Eastgate Centre, Biomimetic Architecture, Biomimicry, Biomimetic Design, Biomimicry of Termite Mounds, Green Building With Termites, Eco Building, Sustainable Design, Harare, Zimbabwe, Africa, sustainable architecture, biomimicry, termite mound, construction, natural cooling, natural ventil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0270" y="1349199"/>
            <a:ext cx="8126530" cy="4550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8490" y="6019800"/>
            <a:ext cx="7772400" cy="1077218"/>
          </a:xfrm>
          <a:prstGeom prst="rect">
            <a:avLst/>
          </a:prstGeom>
          <a:noFill/>
        </p:spPr>
        <p:txBody>
          <a:bodyPr wrap="square" rtlCol="0">
            <a:spAutoFit/>
          </a:bodyPr>
          <a:lstStyle/>
          <a:p>
            <a:r>
              <a:rPr lang="en-US" sz="1200" dirty="0"/>
              <a:t>http://inhabitat.com/building-modelled-on-termites-eastgate-centre-in-zimbabwe</a:t>
            </a:r>
            <a:r>
              <a:rPr lang="en-US" sz="1200" dirty="0" smtClean="0"/>
              <a:t>/</a:t>
            </a:r>
          </a:p>
          <a:p>
            <a:r>
              <a:rPr lang="en-US" sz="1200" dirty="0"/>
              <a:t>http://www.being-here.net/page/6670/learning-from-termites-how-to-create-sustainable-buildings</a:t>
            </a:r>
          </a:p>
          <a:p>
            <a:r>
              <a:rPr lang="en-US" sz="1200" dirty="0"/>
              <a:t>https://www.greenbiz.com/blog/2009/09/02/how-termites-inspired-mick-pearces-green-buildings</a:t>
            </a:r>
          </a:p>
          <a:p>
            <a:endParaRPr lang="en-US" sz="1400" dirty="0" smtClean="0"/>
          </a:p>
          <a:p>
            <a:endParaRPr lang="en-US" sz="1400" dirty="0"/>
          </a:p>
        </p:txBody>
      </p:sp>
    </p:spTree>
    <p:extLst>
      <p:ext uri="{BB962C8B-B14F-4D97-AF65-F5344CB8AC3E}">
        <p14:creationId xmlns:p14="http://schemas.microsoft.com/office/powerpoint/2010/main" val="1566203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7325" y="1871384"/>
            <a:ext cx="2921413" cy="4524315"/>
          </a:xfrm>
          <a:prstGeom prst="rect">
            <a:avLst/>
          </a:prstGeom>
        </p:spPr>
        <p:txBody>
          <a:bodyPr wrap="square">
            <a:spAutoFit/>
          </a:bodyPr>
          <a:lstStyle/>
          <a:p>
            <a:r>
              <a:rPr lang="en-US" sz="2000" dirty="0" smtClean="0"/>
              <a:t>“The </a:t>
            </a:r>
            <a:r>
              <a:rPr lang="en-US" sz="2000" dirty="0"/>
              <a:t>genius of man may make various inventions, encompassing with various instruments one and the same end; but it will never discover a more beautiful, more economical, or a more direct one than nature's, since in her inventions nothing is wanting and nothing is superfluous</a:t>
            </a:r>
            <a:r>
              <a:rPr lang="en-US" sz="2000" dirty="0" smtClean="0"/>
              <a:t>.”</a:t>
            </a:r>
            <a:br>
              <a:rPr lang="en-US" sz="2000" dirty="0" smtClean="0"/>
            </a:br>
            <a:r>
              <a:rPr lang="en-US" sz="400" dirty="0" smtClean="0"/>
              <a:t/>
            </a:r>
            <a:br>
              <a:rPr lang="en-US" sz="400" dirty="0" smtClean="0"/>
            </a:br>
            <a:r>
              <a:rPr lang="en-US" sz="2000" dirty="0" smtClean="0"/>
              <a:t> </a:t>
            </a:r>
            <a:r>
              <a:rPr lang="en-US" sz="2000" dirty="0"/>
              <a:t>-- Leonardo da Vinci</a:t>
            </a:r>
            <a:r>
              <a:rPr lang="en-US" i="1" dirty="0"/>
              <a:t> </a:t>
            </a:r>
            <a:endParaRPr lang="en-US" dirty="0"/>
          </a:p>
        </p:txBody>
      </p:sp>
      <p:pic>
        <p:nvPicPr>
          <p:cNvPr id="2050" name="Picture 2" descr="http://firststreetconfidential.com/images/images-history/0103-leonardo-da-vinci-flying-machin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1671686"/>
            <a:ext cx="5887965"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Early Examples of </a:t>
            </a:r>
            <a:r>
              <a:rPr lang="en-US" dirty="0" err="1" smtClean="0"/>
              <a:t>Biomimcry</a:t>
            </a:r>
            <a:endParaRPr lang="en-US" dirty="0"/>
          </a:p>
        </p:txBody>
      </p:sp>
      <p:sp>
        <p:nvSpPr>
          <p:cNvPr id="4" name="Rectangle 3"/>
          <p:cNvSpPr/>
          <p:nvPr/>
        </p:nvSpPr>
        <p:spPr>
          <a:xfrm>
            <a:off x="685800" y="6581001"/>
            <a:ext cx="8866338" cy="276999"/>
          </a:xfrm>
          <a:prstGeom prst="rect">
            <a:avLst/>
          </a:prstGeom>
        </p:spPr>
        <p:txBody>
          <a:bodyPr wrap="square">
            <a:spAutoFit/>
          </a:bodyPr>
          <a:lstStyle/>
          <a:p>
            <a:r>
              <a:rPr lang="en-US" sz="1200" dirty="0"/>
              <a:t>http://firststreetconfidential.com/images/images-history/0103-leonardo-da-vinci-flying-machine.jpg</a:t>
            </a:r>
          </a:p>
        </p:txBody>
      </p:sp>
    </p:spTree>
    <p:extLst>
      <p:ext uri="{BB962C8B-B14F-4D97-AF65-F5344CB8AC3E}">
        <p14:creationId xmlns:p14="http://schemas.microsoft.com/office/powerpoint/2010/main" val="266606746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Turbine Farms</a:t>
            </a:r>
            <a:endParaRPr lang="en-US" dirty="0"/>
          </a:p>
        </p:txBody>
      </p:sp>
      <p:sp>
        <p:nvSpPr>
          <p:cNvPr id="3" name="Rectangle 2"/>
          <p:cNvSpPr/>
          <p:nvPr/>
        </p:nvSpPr>
        <p:spPr>
          <a:xfrm>
            <a:off x="832459" y="6400800"/>
            <a:ext cx="7696200" cy="276999"/>
          </a:xfrm>
          <a:prstGeom prst="rect">
            <a:avLst/>
          </a:prstGeom>
        </p:spPr>
        <p:txBody>
          <a:bodyPr wrap="square">
            <a:spAutoFit/>
          </a:bodyPr>
          <a:lstStyle/>
          <a:p>
            <a:r>
              <a:rPr lang="en-US" sz="1200" u="sng" dirty="0"/>
              <a:t>http://inhabitat.com/john-dabiri-uses-biomimicry-to-design-cheaper-and-more-efficient-wind-farms/</a:t>
            </a:r>
            <a:endParaRPr lang="en-US" sz="1200" dirty="0"/>
          </a:p>
        </p:txBody>
      </p:sp>
      <p:pic>
        <p:nvPicPr>
          <p:cNvPr id="4" name="Picture 3" descr="http://assets.inhabitat.com/wp-content/blogs.dir/1/files/2013/07/John-Dabiri-FLOWE.jpg"/>
          <p:cNvPicPr/>
          <p:nvPr/>
        </p:nvPicPr>
        <p:blipFill>
          <a:blip r:embed="rId2">
            <a:extLst>
              <a:ext uri="{28A0092B-C50C-407E-A947-70E740481C1C}">
                <a14:useLocalDpi xmlns:a14="http://schemas.microsoft.com/office/drawing/2010/main"/>
              </a:ext>
            </a:extLst>
          </a:blip>
          <a:srcRect/>
          <a:stretch>
            <a:fillRect/>
          </a:stretch>
        </p:blipFill>
        <p:spPr bwMode="auto">
          <a:xfrm>
            <a:off x="761999" y="1600200"/>
            <a:ext cx="7766659" cy="4572000"/>
          </a:xfrm>
          <a:prstGeom prst="rect">
            <a:avLst/>
          </a:prstGeom>
          <a:noFill/>
          <a:ln>
            <a:noFill/>
          </a:ln>
        </p:spPr>
      </p:pic>
    </p:spTree>
    <p:extLst>
      <p:ext uri="{BB962C8B-B14F-4D97-AF65-F5344CB8AC3E}">
        <p14:creationId xmlns:p14="http://schemas.microsoft.com/office/powerpoint/2010/main" val="243212601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Woodpecker Inspired Helmets</a:t>
            </a:r>
            <a:endParaRPr lang="en-US" dirty="0"/>
          </a:p>
        </p:txBody>
      </p:sp>
      <p:sp>
        <p:nvSpPr>
          <p:cNvPr id="3" name="Content Placeholder 2"/>
          <p:cNvSpPr>
            <a:spLocks noGrp="1"/>
          </p:cNvSpPr>
          <p:nvPr>
            <p:ph idx="1"/>
          </p:nvPr>
        </p:nvSpPr>
        <p:spPr>
          <a:xfrm>
            <a:off x="577850" y="5638800"/>
            <a:ext cx="8229600" cy="1143000"/>
          </a:xfrm>
        </p:spPr>
        <p:txBody>
          <a:bodyPr>
            <a:normAutofit lnSpcReduction="10000"/>
          </a:bodyPr>
          <a:lstStyle/>
          <a:p>
            <a:pPr marL="137160" indent="0">
              <a:buNone/>
            </a:pPr>
            <a:r>
              <a:rPr lang="en-US" sz="1400" u="sng" dirty="0"/>
              <a:t>https://blog.education.nationalgeographic.com/2015/02/27/creature-feature-woodpeckers-are-pros-at-protecting-their-brains</a:t>
            </a:r>
            <a:r>
              <a:rPr lang="en-US" sz="1400" u="sng" dirty="0" smtClean="0"/>
              <a:t>/</a:t>
            </a:r>
            <a:br>
              <a:rPr lang="en-US" sz="1400" u="sng" dirty="0" smtClean="0"/>
            </a:br>
            <a:endParaRPr lang="en-US" sz="1400" dirty="0"/>
          </a:p>
          <a:p>
            <a:pPr marL="137160" indent="0">
              <a:buNone/>
            </a:pPr>
            <a:r>
              <a:rPr lang="en-US" sz="1400" u="sng" dirty="0"/>
              <a:t>https://www.good.is/articles/a-stronger-bike-helmet-made-of-cardboard-and-inspired-by-a-woodpecker</a:t>
            </a:r>
            <a:endParaRPr lang="en-US" sz="1400" dirty="0"/>
          </a:p>
          <a:p>
            <a:endParaRPr lang="en-US" dirty="0"/>
          </a:p>
        </p:txBody>
      </p:sp>
      <p:pic>
        <p:nvPicPr>
          <p:cNvPr id="4" name="Picture 3" descr="Male golden-fronted woodpecker  observed on February 21, 2014, in Texas. Photo by Greg Lasley (CC BY-NC). Submitted to the Great Nature Project.">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5791200" y="1552184"/>
            <a:ext cx="2667000" cy="3581400"/>
          </a:xfrm>
          <a:prstGeom prst="rect">
            <a:avLst/>
          </a:prstGeom>
          <a:noFill/>
          <a:ln>
            <a:noFill/>
          </a:ln>
        </p:spPr>
      </p:pic>
      <p:pic>
        <p:nvPicPr>
          <p:cNvPr id="5" name="Picture 4"/>
          <p:cNvPicPr/>
          <p:nvPr/>
        </p:nvPicPr>
        <p:blipFill>
          <a:blip r:embed="rId4"/>
          <a:stretch>
            <a:fillRect/>
          </a:stretch>
        </p:blipFill>
        <p:spPr>
          <a:xfrm>
            <a:off x="838200" y="1524000"/>
            <a:ext cx="4038600" cy="3581400"/>
          </a:xfrm>
          <a:prstGeom prst="rect">
            <a:avLst/>
          </a:prstGeom>
        </p:spPr>
      </p:pic>
    </p:spTree>
    <p:extLst>
      <p:ext uri="{BB962C8B-B14F-4D97-AF65-F5344CB8AC3E}">
        <p14:creationId xmlns:p14="http://schemas.microsoft.com/office/powerpoint/2010/main" val="419901242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hlinkClick r:id="rId2"/>
              </a:rPr>
              <a:t>Biomimicry Video Toxics &amp; Structure Section</a:t>
            </a:r>
            <a:endParaRPr lang="en-US" dirty="0"/>
          </a:p>
        </p:txBody>
      </p:sp>
      <p:sp>
        <p:nvSpPr>
          <p:cNvPr id="4" name="Subtitle 3"/>
          <p:cNvSpPr>
            <a:spLocks noGrp="1"/>
          </p:cNvSpPr>
          <p:nvPr>
            <p:ph type="subTitle" idx="1"/>
          </p:nvPr>
        </p:nvSpPr>
        <p:spPr/>
        <p:txBody>
          <a:bodyPr>
            <a:normAutofit/>
          </a:bodyPr>
          <a:lstStyle/>
          <a:p>
            <a:r>
              <a:rPr lang="en-US" dirty="0" smtClean="0"/>
              <a:t>Start at 18 min 53 sec where it says “THE FUTURE”</a:t>
            </a:r>
          </a:p>
          <a:p>
            <a:r>
              <a:rPr lang="en-US" dirty="0" smtClean="0"/>
              <a:t>Stop at the end of video</a:t>
            </a:r>
            <a:endParaRPr lang="en-US" dirty="0"/>
          </a:p>
        </p:txBody>
      </p:sp>
    </p:spTree>
    <p:extLst>
      <p:ext uri="{BB962C8B-B14F-4D97-AF65-F5344CB8AC3E}">
        <p14:creationId xmlns:p14="http://schemas.microsoft.com/office/powerpoint/2010/main" val="219930708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smtClean="0"/>
              <a:t/>
            </a:r>
            <a:br>
              <a:rPr lang="en-US" sz="6600" dirty="0" smtClean="0"/>
            </a:br>
            <a:r>
              <a:rPr lang="en-US" sz="6600" dirty="0" smtClean="0"/>
              <a:t>Design Inspiration </a:t>
            </a:r>
            <a:endParaRPr lang="en-US" sz="6600" dirty="0"/>
          </a:p>
        </p:txBody>
      </p:sp>
      <p:sp>
        <p:nvSpPr>
          <p:cNvPr id="3" name="Content Placeholder 2"/>
          <p:cNvSpPr>
            <a:spLocks noGrp="1"/>
          </p:cNvSpPr>
          <p:nvPr>
            <p:ph idx="1"/>
          </p:nvPr>
        </p:nvSpPr>
        <p:spPr/>
        <p:txBody>
          <a:bodyPr/>
          <a:lstStyle/>
          <a:p>
            <a:pPr marL="2185416" lvl="8" indent="0">
              <a:buNone/>
            </a:pPr>
            <a:endParaRPr lang="en-US" dirty="0"/>
          </a:p>
          <a:p>
            <a:pPr marL="2185416" lvl="8" indent="0">
              <a:buNone/>
            </a:pPr>
            <a:endParaRPr lang="en-US" sz="4000" dirty="0" smtClean="0"/>
          </a:p>
          <a:p>
            <a:pPr marL="708660" lvl="8" indent="-571500">
              <a:buClr>
                <a:schemeClr val="tx1">
                  <a:shade val="95000"/>
                </a:schemeClr>
              </a:buClr>
              <a:buSzPct val="65000"/>
              <a:buFont typeface="Wingdings" panose="05000000000000000000" pitchFamily="2" charset="2"/>
              <a:buChar char="v"/>
            </a:pPr>
            <a:r>
              <a:rPr lang="en-US" sz="3600" dirty="0" smtClean="0"/>
              <a:t> Design  a </a:t>
            </a:r>
            <a:r>
              <a:rPr lang="en-US" sz="3600" dirty="0"/>
              <a:t>…</a:t>
            </a:r>
          </a:p>
          <a:p>
            <a:pPr>
              <a:buFont typeface="Wingdings" panose="05000000000000000000" pitchFamily="2" charset="2"/>
              <a:buChar char="v"/>
            </a:pPr>
            <a:endParaRPr lang="en-US" sz="3600" dirty="0"/>
          </a:p>
          <a:p>
            <a:pPr>
              <a:buFont typeface="Wingdings" panose="05000000000000000000" pitchFamily="2" charset="2"/>
              <a:buChar char="v"/>
            </a:pPr>
            <a:r>
              <a:rPr lang="en-US" sz="3600" dirty="0" smtClean="0"/>
              <a:t>  Inspired by a …</a:t>
            </a:r>
            <a:endParaRPr lang="en-US" sz="3600" dirty="0"/>
          </a:p>
        </p:txBody>
      </p:sp>
    </p:spTree>
    <p:extLst>
      <p:ext uri="{BB962C8B-B14F-4D97-AF65-F5344CB8AC3E}">
        <p14:creationId xmlns:p14="http://schemas.microsoft.com/office/powerpoint/2010/main" val="38228961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00"/>
                </a:solidFill>
              </a:rPr>
              <a:t>Resources</a:t>
            </a:r>
            <a:endParaRPr lang="en-US" dirty="0">
              <a:solidFill>
                <a:srgbClr val="FFFF00"/>
              </a:solidFill>
            </a:endParaRPr>
          </a:p>
        </p:txBody>
      </p:sp>
      <p:sp>
        <p:nvSpPr>
          <p:cNvPr id="3" name="Content Placeholder 2"/>
          <p:cNvSpPr>
            <a:spLocks noGrp="1"/>
          </p:cNvSpPr>
          <p:nvPr>
            <p:ph idx="1"/>
          </p:nvPr>
        </p:nvSpPr>
        <p:spPr>
          <a:xfrm>
            <a:off x="457200" y="1295400"/>
            <a:ext cx="8229600" cy="5334000"/>
          </a:xfrm>
        </p:spPr>
        <p:txBody>
          <a:bodyPr>
            <a:normAutofit/>
          </a:bodyPr>
          <a:lstStyle/>
          <a:p>
            <a:pPr marL="342900" indent="-342900">
              <a:lnSpc>
                <a:spcPct val="115000"/>
              </a:lnSpc>
              <a:spcBef>
                <a:spcPts val="0"/>
              </a:spcBef>
              <a:spcAft>
                <a:spcPts val="1000"/>
              </a:spcAft>
            </a:pPr>
            <a:r>
              <a:rPr lang="en-US" sz="2000" dirty="0" err="1" smtClean="0"/>
              <a:t>JanineBenyus</a:t>
            </a:r>
            <a:r>
              <a:rPr lang="en-US" sz="2000" dirty="0" smtClean="0"/>
              <a:t>: Biomimicry video </a:t>
            </a:r>
            <a:r>
              <a:rPr lang="en-US" sz="2000" dirty="0">
                <a:hlinkClick r:id="rId2"/>
              </a:rPr>
              <a:t>https://</a:t>
            </a:r>
            <a:r>
              <a:rPr lang="en-US" sz="2000" dirty="0" smtClean="0">
                <a:hlinkClick r:id="rId2"/>
              </a:rPr>
              <a:t>www.youtube.com/watch?v=sf4oW8OtaPY</a:t>
            </a:r>
            <a:endParaRPr lang="en-US" sz="2000" dirty="0" smtClean="0"/>
          </a:p>
          <a:p>
            <a:pPr marL="342900" indent="-342900">
              <a:lnSpc>
                <a:spcPct val="115000"/>
              </a:lnSpc>
              <a:spcBef>
                <a:spcPts val="0"/>
              </a:spcBef>
              <a:spcAft>
                <a:spcPts val="1000"/>
              </a:spcAft>
            </a:pPr>
            <a:r>
              <a:rPr lang="en-US" sz="2000" dirty="0" smtClean="0"/>
              <a:t>The </a:t>
            </a:r>
            <a:r>
              <a:rPr lang="en-US" sz="2000" dirty="0"/>
              <a:t>Biomimicry </a:t>
            </a:r>
            <a:r>
              <a:rPr lang="en-US" sz="2000" dirty="0" smtClean="0"/>
              <a:t>Institute </a:t>
            </a:r>
            <a:r>
              <a:rPr lang="en-US" sz="2000" dirty="0" smtClean="0">
                <a:hlinkClick r:id="rId3"/>
              </a:rPr>
              <a:t>https</a:t>
            </a:r>
            <a:r>
              <a:rPr lang="en-US" sz="2000" dirty="0">
                <a:hlinkClick r:id="rId3"/>
              </a:rPr>
              <a:t>://</a:t>
            </a:r>
            <a:r>
              <a:rPr lang="en-US" sz="2000" dirty="0" smtClean="0">
                <a:hlinkClick r:id="rId3"/>
              </a:rPr>
              <a:t>biomimicry.org/</a:t>
            </a:r>
            <a:endParaRPr lang="en-US" sz="2000" dirty="0" smtClean="0"/>
          </a:p>
          <a:p>
            <a:pPr marL="342900" indent="-342900">
              <a:lnSpc>
                <a:spcPct val="115000"/>
              </a:lnSpc>
              <a:spcBef>
                <a:spcPts val="0"/>
              </a:spcBef>
              <a:spcAft>
                <a:spcPts val="1000"/>
              </a:spcAft>
            </a:pPr>
            <a:r>
              <a:rPr lang="en-US" sz="2000" dirty="0" smtClean="0"/>
              <a:t>Ask Nature </a:t>
            </a:r>
            <a:r>
              <a:rPr lang="en-US" sz="2000" dirty="0" smtClean="0">
                <a:hlinkClick r:id="rId4"/>
              </a:rPr>
              <a:t>https</a:t>
            </a:r>
            <a:r>
              <a:rPr lang="en-US" sz="2000" dirty="0">
                <a:hlinkClick r:id="rId4"/>
              </a:rPr>
              <a:t>://</a:t>
            </a:r>
            <a:r>
              <a:rPr lang="en-US" sz="2000" dirty="0" smtClean="0">
                <a:hlinkClick r:id="rId4"/>
              </a:rPr>
              <a:t>asknature.org/</a:t>
            </a:r>
            <a:endParaRPr lang="en-US" sz="2000" dirty="0" smtClean="0"/>
          </a:p>
          <a:p>
            <a:pPr marL="342900" indent="-342900">
              <a:lnSpc>
                <a:spcPct val="115000"/>
              </a:lnSpc>
              <a:spcBef>
                <a:spcPts val="0"/>
              </a:spcBef>
              <a:spcAft>
                <a:spcPts val="1000"/>
              </a:spcAft>
            </a:pPr>
            <a:r>
              <a:rPr lang="en-US" sz="2000" dirty="0" smtClean="0"/>
              <a:t>Waters Foundation  </a:t>
            </a:r>
            <a:r>
              <a:rPr lang="en-US" sz="2000" dirty="0" smtClean="0">
                <a:hlinkClick r:id="rId5"/>
              </a:rPr>
              <a:t>http</a:t>
            </a:r>
            <a:r>
              <a:rPr lang="en-US" sz="2000" dirty="0">
                <a:hlinkClick r:id="rId5"/>
              </a:rPr>
              <a:t>://</a:t>
            </a:r>
            <a:r>
              <a:rPr lang="en-US" sz="2000" dirty="0" smtClean="0">
                <a:hlinkClick r:id="rId5"/>
              </a:rPr>
              <a:t>watersfoundation.org/</a:t>
            </a:r>
            <a:endParaRPr lang="en-US" sz="2000" dirty="0" smtClean="0"/>
          </a:p>
          <a:p>
            <a:pPr marL="342900" indent="-342900">
              <a:lnSpc>
                <a:spcPct val="115000"/>
              </a:lnSpc>
              <a:spcBef>
                <a:spcPts val="0"/>
              </a:spcBef>
              <a:spcAft>
                <a:spcPts val="1000"/>
              </a:spcAft>
            </a:pPr>
            <a:r>
              <a:rPr lang="en-US" sz="2000" dirty="0" smtClean="0"/>
              <a:t>RAFT   </a:t>
            </a:r>
            <a:r>
              <a:rPr lang="en-US" sz="2000" dirty="0">
                <a:hlinkClick r:id="rId6"/>
              </a:rPr>
              <a:t>http://</a:t>
            </a:r>
            <a:r>
              <a:rPr lang="en-US" sz="2000" dirty="0" smtClean="0">
                <a:hlinkClick r:id="rId6"/>
              </a:rPr>
              <a:t>www.raftbayarea.org/ideas-and-activities</a:t>
            </a:r>
            <a:endParaRPr lang="en-US" sz="2000" dirty="0" smtClean="0"/>
          </a:p>
          <a:p>
            <a:pPr marL="342900" indent="-342900">
              <a:lnSpc>
                <a:spcPct val="115000"/>
              </a:lnSpc>
              <a:spcBef>
                <a:spcPts val="0"/>
              </a:spcBef>
              <a:spcAft>
                <a:spcPts val="1000"/>
              </a:spcAft>
            </a:pPr>
            <a:r>
              <a:rPr lang="en-US" sz="2000" dirty="0" err="1"/>
              <a:t>Benyus</a:t>
            </a:r>
            <a:r>
              <a:rPr lang="en-US" sz="2000" dirty="0"/>
              <a:t>, Janine. </a:t>
            </a:r>
            <a:r>
              <a:rPr lang="en-US" sz="2000" u="sng" dirty="0"/>
              <a:t>Biomimicry: Innovation Inspired by Nature</a:t>
            </a:r>
            <a:r>
              <a:rPr lang="en-US" sz="2000" dirty="0"/>
              <a:t>.  Harper Collins, 2009. ISBN	0061958921, 9780061958922</a:t>
            </a:r>
          </a:p>
          <a:p>
            <a:pPr marL="342900" indent="-342900">
              <a:lnSpc>
                <a:spcPct val="115000"/>
              </a:lnSpc>
              <a:spcBef>
                <a:spcPts val="0"/>
              </a:spcBef>
              <a:spcAft>
                <a:spcPts val="1000"/>
              </a:spcAft>
            </a:pPr>
            <a:r>
              <a:rPr lang="en-US" sz="2000" dirty="0" smtClean="0"/>
              <a:t>NISE </a:t>
            </a:r>
            <a:r>
              <a:rPr lang="en-US" sz="2000" dirty="0"/>
              <a:t>Network </a:t>
            </a:r>
            <a:r>
              <a:rPr lang="en-US" sz="2000" dirty="0">
                <a:hlinkClick r:id="rId7"/>
              </a:rPr>
              <a:t>http://</a:t>
            </a:r>
            <a:r>
              <a:rPr lang="en-US" sz="2000" dirty="0" smtClean="0">
                <a:hlinkClick r:id="rId7"/>
              </a:rPr>
              <a:t>nisenet.org</a:t>
            </a:r>
            <a:endParaRPr lang="en-US" sz="2000" dirty="0" smtClean="0"/>
          </a:p>
          <a:p>
            <a:pPr marL="342900" indent="-342900">
              <a:lnSpc>
                <a:spcPct val="115000"/>
              </a:lnSpc>
              <a:spcBef>
                <a:spcPts val="0"/>
              </a:spcBef>
              <a:spcAft>
                <a:spcPts val="1000"/>
              </a:spcAft>
            </a:pPr>
            <a:r>
              <a:rPr lang="en-US" sz="2000" dirty="0" smtClean="0"/>
              <a:t>The Center for Learning </a:t>
            </a:r>
            <a:r>
              <a:rPr lang="en-US" sz="2000" dirty="0"/>
              <a:t>with Nature  </a:t>
            </a:r>
            <a:r>
              <a:rPr lang="en-US" sz="2000" dirty="0">
                <a:hlinkClick r:id="rId8"/>
              </a:rPr>
              <a:t>http://www.learningwithnature.org</a:t>
            </a:r>
            <a:r>
              <a:rPr lang="en-US" sz="2000" dirty="0" smtClean="0">
                <a:hlinkClick r:id="rId8"/>
              </a:rPr>
              <a:t>/</a:t>
            </a:r>
            <a:endParaRPr lang="en-US" sz="2000" dirty="0" smtClean="0"/>
          </a:p>
          <a:p>
            <a:endParaRPr lang="en-US" sz="2000" dirty="0"/>
          </a:p>
        </p:txBody>
      </p:sp>
    </p:spTree>
    <p:extLst>
      <p:ext uri="{BB962C8B-B14F-4D97-AF65-F5344CB8AC3E}">
        <p14:creationId xmlns:p14="http://schemas.microsoft.com/office/powerpoint/2010/main" val="9047881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hlinkClick r:id="rId2"/>
              </a:rPr>
              <a:t>Intro to </a:t>
            </a:r>
            <a:r>
              <a:rPr lang="en-US" dirty="0" err="1" smtClean="0">
                <a:hlinkClick r:id="rId2"/>
              </a:rPr>
              <a:t>Biomimicry</a:t>
            </a:r>
            <a:r>
              <a:rPr lang="en-US" dirty="0" smtClean="0">
                <a:hlinkClick r:id="rId2"/>
              </a:rPr>
              <a:t> Video</a:t>
            </a:r>
            <a:endParaRPr lang="en-US" dirty="0"/>
          </a:p>
        </p:txBody>
      </p:sp>
      <p:sp>
        <p:nvSpPr>
          <p:cNvPr id="4" name="Subtitle 3"/>
          <p:cNvSpPr>
            <a:spLocks noGrp="1"/>
          </p:cNvSpPr>
          <p:nvPr>
            <p:ph type="subTitle" idx="1"/>
          </p:nvPr>
        </p:nvSpPr>
        <p:spPr/>
        <p:txBody>
          <a:bodyPr/>
          <a:lstStyle/>
          <a:p>
            <a:r>
              <a:rPr lang="en-US" dirty="0" smtClean="0"/>
              <a:t>Start at beginning</a:t>
            </a:r>
          </a:p>
          <a:p>
            <a:r>
              <a:rPr lang="en-US" dirty="0" smtClean="0"/>
              <a:t>Stop at 4 min 42 sec when it says “MATERIALS”</a:t>
            </a:r>
            <a:endParaRPr lang="en-US" dirty="0"/>
          </a:p>
        </p:txBody>
      </p:sp>
    </p:spTree>
    <p:extLst>
      <p:ext uri="{BB962C8B-B14F-4D97-AF65-F5344CB8AC3E}">
        <p14:creationId xmlns:p14="http://schemas.microsoft.com/office/powerpoint/2010/main" val="86637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andbirch.com/wp-content/uploads/2016/07/benyus-post-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399" y="47625"/>
            <a:ext cx="9080499" cy="6810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6564474"/>
            <a:ext cx="8839200" cy="276999"/>
          </a:xfrm>
          <a:prstGeom prst="rect">
            <a:avLst/>
          </a:prstGeom>
        </p:spPr>
        <p:txBody>
          <a:bodyPr wrap="square">
            <a:spAutoFit/>
          </a:bodyPr>
          <a:lstStyle/>
          <a:p>
            <a:r>
              <a:rPr lang="en-US" sz="1200" dirty="0"/>
              <a:t>http://www.sandbirch.com/janine-benyus-biomimicry-is-innovation-inspired-by-nature/</a:t>
            </a:r>
          </a:p>
        </p:txBody>
      </p:sp>
    </p:spTree>
    <p:extLst>
      <p:ext uri="{BB962C8B-B14F-4D97-AF65-F5344CB8AC3E}">
        <p14:creationId xmlns:p14="http://schemas.microsoft.com/office/powerpoint/2010/main" val="38877125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effectLst/>
              </a:rPr>
              <a:t>Rules of Nature</a:t>
            </a:r>
          </a:p>
        </p:txBody>
      </p:sp>
      <p:sp>
        <p:nvSpPr>
          <p:cNvPr id="3" name="Content Placeholder 2"/>
          <p:cNvSpPr>
            <a:spLocks noGrp="1"/>
          </p:cNvSpPr>
          <p:nvPr>
            <p:ph idx="1"/>
          </p:nvPr>
        </p:nvSpPr>
        <p:spPr/>
        <p:txBody>
          <a:bodyPr>
            <a:normAutofit lnSpcReduction="10000"/>
          </a:bodyPr>
          <a:lstStyle/>
          <a:p>
            <a:r>
              <a:rPr lang="en-US" dirty="0"/>
              <a:t>Nature runs on sunlight.</a:t>
            </a:r>
          </a:p>
          <a:p>
            <a:r>
              <a:rPr lang="en-US" dirty="0"/>
              <a:t>Nature uses only the energy it needs.</a:t>
            </a:r>
          </a:p>
          <a:p>
            <a:r>
              <a:rPr lang="en-US" dirty="0"/>
              <a:t>Nature fits form to function.</a:t>
            </a:r>
          </a:p>
          <a:p>
            <a:r>
              <a:rPr lang="en-US" dirty="0"/>
              <a:t>Nature recycles everything.</a:t>
            </a:r>
          </a:p>
          <a:p>
            <a:r>
              <a:rPr lang="en-US" dirty="0"/>
              <a:t>Nature rewards cooperation.</a:t>
            </a:r>
          </a:p>
          <a:p>
            <a:r>
              <a:rPr lang="en-US" dirty="0"/>
              <a:t>Nature banks on diversity.</a:t>
            </a:r>
          </a:p>
          <a:p>
            <a:r>
              <a:rPr lang="en-US" dirty="0"/>
              <a:t>Nature demands local expertise.</a:t>
            </a:r>
          </a:p>
          <a:p>
            <a:r>
              <a:rPr lang="en-US" dirty="0"/>
              <a:t>Nature curbs excesses from within.</a:t>
            </a:r>
          </a:p>
          <a:p>
            <a:r>
              <a:rPr lang="en-US" dirty="0"/>
              <a:t>Nature taps the power of limits.</a:t>
            </a:r>
          </a:p>
          <a:p>
            <a:pPr marL="137160" indent="0">
              <a:buNone/>
            </a:pPr>
            <a:r>
              <a:rPr lang="en-US" dirty="0" smtClean="0"/>
              <a:t>						</a:t>
            </a:r>
            <a:r>
              <a:rPr lang="en-US" sz="2000" dirty="0" smtClean="0"/>
              <a:t>~</a:t>
            </a:r>
            <a:r>
              <a:rPr lang="en-US" sz="2000" dirty="0"/>
              <a:t>Janine </a:t>
            </a:r>
            <a:r>
              <a:rPr lang="en-US" sz="2000" dirty="0" err="1"/>
              <a:t>Benyus</a:t>
            </a:r>
            <a:endParaRPr lang="en-US" sz="2000" dirty="0"/>
          </a:p>
        </p:txBody>
      </p:sp>
    </p:spTree>
    <p:extLst>
      <p:ext uri="{BB962C8B-B14F-4D97-AF65-F5344CB8AC3E}">
        <p14:creationId xmlns:p14="http://schemas.microsoft.com/office/powerpoint/2010/main" val="11584334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tatic.boredpanda.com/blog/wp-content/uuuploads/animal-camouflage/animal-camouflage-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1999" y="1364076"/>
            <a:ext cx="7856115" cy="51868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4916" y="6571775"/>
            <a:ext cx="4875084" cy="246221"/>
          </a:xfrm>
          <a:prstGeom prst="rect">
            <a:avLst/>
          </a:prstGeom>
        </p:spPr>
        <p:txBody>
          <a:bodyPr wrap="square">
            <a:spAutoFit/>
          </a:bodyPr>
          <a:lstStyle/>
          <a:p>
            <a:r>
              <a:rPr lang="en-US" sz="1000" dirty="0"/>
              <a:t>http://www.boredpanda.com/animal-camouflage/</a:t>
            </a:r>
          </a:p>
        </p:txBody>
      </p:sp>
      <p:sp>
        <p:nvSpPr>
          <p:cNvPr id="5" name="Title 4"/>
          <p:cNvSpPr>
            <a:spLocks noGrp="1"/>
          </p:cNvSpPr>
          <p:nvPr>
            <p:ph type="title"/>
          </p:nvPr>
        </p:nvSpPr>
        <p:spPr>
          <a:xfrm>
            <a:off x="491541" y="149114"/>
            <a:ext cx="8229600" cy="1143000"/>
          </a:xfrm>
        </p:spPr>
        <p:txBody>
          <a:bodyPr>
            <a:noAutofit/>
          </a:bodyPr>
          <a:lstStyle/>
          <a:p>
            <a:r>
              <a:rPr lang="en-US" sz="3600" dirty="0" smtClean="0"/>
              <a:t>Which object at your table is linked to this picture?</a:t>
            </a:r>
            <a:endParaRPr lang="en-US" sz="3600" dirty="0"/>
          </a:p>
        </p:txBody>
      </p:sp>
    </p:spTree>
    <p:extLst>
      <p:ext uri="{BB962C8B-B14F-4D97-AF65-F5344CB8AC3E}">
        <p14:creationId xmlns:p14="http://schemas.microsoft.com/office/powerpoint/2010/main" val="30224979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8">
      <a:dk1>
        <a:sysClr val="windowText" lastClr="000000"/>
      </a:dk1>
      <a:lt1>
        <a:sysClr val="window" lastClr="FFFFFF"/>
      </a:lt1>
      <a:dk2>
        <a:srgbClr val="542378"/>
      </a:dk2>
      <a:lt2>
        <a:srgbClr val="CCDDEA"/>
      </a:lt2>
      <a:accent1>
        <a:srgbClr val="FFFF00"/>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3670</TotalTime>
  <Words>1614</Words>
  <Application>Microsoft Macintosh PowerPoint</Application>
  <PresentationFormat>On-screen Show (4:3)</PresentationFormat>
  <Paragraphs>176</Paragraphs>
  <Slides>54</Slides>
  <Notes>1</Notes>
  <HiddenSlides>0</HiddenSlides>
  <MMClips>1</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Apex</vt:lpstr>
      <vt:lpstr>Biomimicry Problem Solving through the Eyes of Nature</vt:lpstr>
      <vt:lpstr>STEMAZing Facilitators</vt:lpstr>
      <vt:lpstr>Introductions</vt:lpstr>
      <vt:lpstr>What is Biomimicry?</vt:lpstr>
      <vt:lpstr>Early Examples of Biomimcry</vt:lpstr>
      <vt:lpstr>Intro to Biomimicry Video</vt:lpstr>
      <vt:lpstr>PowerPoint Presentation</vt:lpstr>
      <vt:lpstr>Rules of Nature</vt:lpstr>
      <vt:lpstr>Which object at your table is linked to this picture?</vt:lpstr>
      <vt:lpstr>Which object at your table is linked to this picture?</vt:lpstr>
      <vt:lpstr>Birds = Jets </vt:lpstr>
      <vt:lpstr>Which object at your table is linked to this picture?</vt:lpstr>
      <vt:lpstr>Which object at your table is linked to this picture?</vt:lpstr>
      <vt:lpstr>Burrs - Velcro</vt:lpstr>
      <vt:lpstr>Which object at your table is linked to this picture?</vt:lpstr>
      <vt:lpstr>Whale – Turbine blades</vt:lpstr>
      <vt:lpstr>Which object at your table is linked to this picture?</vt:lpstr>
      <vt:lpstr>Why teach Biomimicry?</vt:lpstr>
      <vt:lpstr>PowerPoint Presentation</vt:lpstr>
      <vt:lpstr>PowerPoint Presentation</vt:lpstr>
      <vt:lpstr>PowerPoint Presentation</vt:lpstr>
      <vt:lpstr>Types of Biomimicry</vt:lpstr>
      <vt:lpstr>Form</vt:lpstr>
      <vt:lpstr>Process</vt:lpstr>
      <vt:lpstr>Systems</vt:lpstr>
      <vt:lpstr>PowerPoint Presentation</vt:lpstr>
      <vt:lpstr>Biomimicry Video Materials Section</vt:lpstr>
      <vt:lpstr>PowerPoint Presentation</vt:lpstr>
      <vt:lpstr>Cross Cutting Concepts One of Three Dimensions from a Framework for K-12 Science Education</vt:lpstr>
      <vt:lpstr>Digestion Time</vt:lpstr>
      <vt:lpstr>Biomimicry Video Energy &amp; Water Section</vt:lpstr>
      <vt:lpstr>PowerPoint Presentation</vt:lpstr>
      <vt:lpstr>Adaptations Natural Selection: Birds and Critters</vt:lpstr>
      <vt:lpstr>Biomimicry Video Toxics &amp; Structure Section</vt:lpstr>
      <vt:lpstr>PowerPoint Presentation</vt:lpstr>
      <vt:lpstr>Pigments</vt:lpstr>
      <vt:lpstr>Structural Color</vt:lpstr>
      <vt:lpstr>Peacock Feathers</vt:lpstr>
      <vt:lpstr>Morpho Butterfly Video</vt:lpstr>
      <vt:lpstr>PowerPoint Presentation</vt:lpstr>
      <vt:lpstr>Interference Paint</vt:lpstr>
      <vt:lpstr>Digestion Time</vt:lpstr>
      <vt:lpstr>Jigsaw Activity</vt:lpstr>
      <vt:lpstr>Desert Beetle Water Bottle </vt:lpstr>
      <vt:lpstr>Gecko Feet Adhesives</vt:lpstr>
      <vt:lpstr>Gila Monster Diabetes Drug</vt:lpstr>
      <vt:lpstr>Lotus Paint</vt:lpstr>
      <vt:lpstr>Spiderweb Glass</vt:lpstr>
      <vt:lpstr>Termite Architecture</vt:lpstr>
      <vt:lpstr>Wind Turbine Farms</vt:lpstr>
      <vt:lpstr>Woodpecker Inspired Helmets</vt:lpstr>
      <vt:lpstr>Biomimicry Video Toxics &amp; Structure Section</vt:lpstr>
      <vt:lpstr> Design Inspiration </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DaNel Hogan</cp:lastModifiedBy>
  <cp:revision>172</cp:revision>
  <dcterms:created xsi:type="dcterms:W3CDTF">2017-03-18T05:03:37Z</dcterms:created>
  <dcterms:modified xsi:type="dcterms:W3CDTF">2017-03-18T18:47:57Z</dcterms:modified>
</cp:coreProperties>
</file>