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2932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13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41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69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88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83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539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061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344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4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180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76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26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74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78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73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99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68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57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25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456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69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820737" y="4155141"/>
            <a:ext cx="7542212" cy="10130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820737" y="5230905"/>
            <a:ext cx="7542212" cy="1030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"/>
              </a:spcBef>
              <a:buClr>
                <a:schemeClr val="lt1"/>
              </a:buClr>
              <a:buFont typeface="Candara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ctr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lt1"/>
              </a:buClr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lt1"/>
              </a:buClr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lt1"/>
              </a:buClr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lt1"/>
              </a:buClr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8" name="Shape 18" descr="MoleculeTrac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4018" y="224679"/>
            <a:ext cx="5795962" cy="3943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77239" y="3962398"/>
            <a:ext cx="7585709" cy="67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3101957" y="457200"/>
            <a:ext cx="2940086" cy="2940086"/>
          </a:xfrm>
          <a:prstGeom prst="ellipse">
            <a:avLst/>
          </a:prstGeom>
          <a:solidFill>
            <a:srgbClr val="BFBFBF"/>
          </a:solidFill>
          <a:ln w="635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52400" dir="5400000" sx="90000" sy="-19000" rotWithShape="0">
              <a:srgbClr val="000000">
                <a:alpha val="2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lt1"/>
              </a:buClr>
              <a:buFont typeface="Candara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77239" y="4639235"/>
            <a:ext cx="758570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593694" y="68355"/>
            <a:ext cx="3953435" cy="7581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buClr>
                <a:schemeClr val="lt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516188" marR="0" lvl="6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860675" marR="0" lvl="7" indent="-231775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205163" marR="0" lvl="8" indent="-233363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5186082" y="2250141"/>
            <a:ext cx="5607424" cy="19408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1088022" y="146729"/>
            <a:ext cx="5610267" cy="614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buClr>
                <a:schemeClr val="lt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516188" marR="0" lvl="6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860675" marR="0" lvl="7" indent="-231775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205163" marR="0" lvl="8" indent="-233363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buClr>
                <a:schemeClr val="lt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516188" marR="0" lvl="6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860675" marR="0" lvl="7" indent="-231775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205163" marR="0" lvl="8" indent="-233363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20737" y="1219012"/>
            <a:ext cx="7542212" cy="1958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5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20737" y="3224213"/>
            <a:ext cx="7542212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chemeClr val="lt1"/>
              </a:buClr>
              <a:buFont typeface="Candara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Candara"/>
              <a:buNone/>
              <a:defRPr sz="1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Candara"/>
              <a:buNone/>
              <a:defRPr sz="1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Candara"/>
              <a:buNone/>
              <a:defRPr sz="1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Candara"/>
              <a:buNone/>
              <a:defRPr sz="1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79462" y="1892300"/>
            <a:ext cx="3657600" cy="397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buClr>
                <a:schemeClr val="lt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984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73288" marR="0" lvl="6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173288" marR="0" lvl="7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173288" marR="0" lvl="8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703762" y="1892300"/>
            <a:ext cx="3657600" cy="397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buClr>
                <a:schemeClr val="lt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984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73288" marR="0" lvl="6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173288" marR="0" lvl="7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173288" marR="0" lvl="8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779462" y="2393575"/>
            <a:ext cx="3657600" cy="3473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buClr>
                <a:schemeClr val="lt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984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42888" algn="l" rtl="0">
              <a:spcBef>
                <a:spcPts val="320"/>
              </a:spcBef>
              <a:buClr>
                <a:schemeClr val="lt1"/>
              </a:buClr>
              <a:buSzPct val="100000"/>
              <a:buFont typeface="Candara"/>
              <a:buChar char="•"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73288" marR="0" lvl="6" indent="-242888" algn="l" rtl="0">
              <a:spcBef>
                <a:spcPts val="320"/>
              </a:spcBef>
              <a:buClr>
                <a:schemeClr val="lt1"/>
              </a:buClr>
              <a:buSzPct val="100000"/>
              <a:buFont typeface="Candara"/>
              <a:buChar char="•"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173288" marR="0" lvl="7" indent="-242888" algn="l" rtl="0">
              <a:spcBef>
                <a:spcPts val="320"/>
              </a:spcBef>
              <a:buClr>
                <a:schemeClr val="lt1"/>
              </a:buClr>
              <a:buSzPct val="100000"/>
              <a:buFont typeface="Candara"/>
              <a:buChar char="•"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173288" marR="0" lvl="8" indent="-242888" algn="l" rtl="0">
              <a:spcBef>
                <a:spcPts val="320"/>
              </a:spcBef>
              <a:buClr>
                <a:schemeClr val="lt1"/>
              </a:buClr>
              <a:buSzPct val="100000"/>
              <a:buFont typeface="Candara"/>
              <a:buChar char="•"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703762" y="1761565"/>
            <a:ext cx="3657600" cy="515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Candara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703762" y="2393575"/>
            <a:ext cx="3657600" cy="3473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buClr>
                <a:schemeClr val="lt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984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42888" algn="l" rtl="0">
              <a:spcBef>
                <a:spcPts val="320"/>
              </a:spcBef>
              <a:buClr>
                <a:schemeClr val="lt1"/>
              </a:buClr>
              <a:buSzPct val="100000"/>
              <a:buFont typeface="Candara"/>
              <a:buChar char="•"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73288" marR="0" lvl="6" indent="-242888" algn="l" rtl="0">
              <a:spcBef>
                <a:spcPts val="320"/>
              </a:spcBef>
              <a:buClr>
                <a:schemeClr val="lt1"/>
              </a:buClr>
              <a:buSzPct val="100000"/>
              <a:buFont typeface="Candara"/>
              <a:buChar char="•"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173288" marR="0" lvl="7" indent="-242888" algn="l" rtl="0">
              <a:spcBef>
                <a:spcPts val="320"/>
              </a:spcBef>
              <a:buClr>
                <a:schemeClr val="lt1"/>
              </a:buClr>
              <a:buSzPct val="100000"/>
              <a:buFont typeface="Candara"/>
              <a:buChar char="•"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173288" marR="0" lvl="8" indent="-242888" algn="l" rtl="0">
              <a:spcBef>
                <a:spcPts val="320"/>
              </a:spcBef>
              <a:buClr>
                <a:schemeClr val="lt1"/>
              </a:buClr>
              <a:buSzPct val="100000"/>
              <a:buFont typeface="Candara"/>
              <a:buChar char="•"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79929" y="457200"/>
            <a:ext cx="35661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802392" y="457200"/>
            <a:ext cx="3566159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buClr>
                <a:schemeClr val="lt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73288" marR="0" lvl="6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173288" marR="0" lvl="7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173288" marR="0" lvl="8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779929" y="1828800"/>
            <a:ext cx="356615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777239" y="457200"/>
            <a:ext cx="35661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5266764" y="1676400"/>
            <a:ext cx="2975609" cy="2975609"/>
          </a:xfrm>
          <a:prstGeom prst="ellipse">
            <a:avLst/>
          </a:prstGeom>
          <a:solidFill>
            <a:srgbClr val="BFBFBF"/>
          </a:solidFill>
          <a:ln w="635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52400" dir="5400000" sx="90000" sy="-19000" rotWithShape="0">
              <a:srgbClr val="000000">
                <a:alpha val="2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lt1"/>
              </a:buClr>
              <a:buFont typeface="Candara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77239" y="1828800"/>
            <a:ext cx="356615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1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Candara"/>
              <a:buNone/>
              <a:defRPr sz="9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GridOverlay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AFC2C8">
              <a:alpha val="9803"/>
            </a:srgbClr>
          </a:solidFill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ndara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buClr>
                <a:schemeClr val="lt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516188" marR="0" lvl="6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860675" marR="0" lvl="7" indent="-231775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205163" marR="0" lvl="8" indent="-233363" algn="l" rtl="0">
              <a:spcBef>
                <a:spcPts val="360"/>
              </a:spcBef>
              <a:buClr>
                <a:schemeClr val="lt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noodl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qLbzvWyY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bob.com/make-a-balloon-rock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AfmdKkRF9g--j90SYyWtZAcLvBJZGEkBg9WnqaaCtXvPDDizoo7DKP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vlrWpsnuQ&amp;list=PLvoKaAAK-2ugbw7NQyYHrcxCvwErld9Z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rkfk9TJ52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3423957453203840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arnplayimagine.com/2014/06/gross-motor-game-to-learn-phases-of-moon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34239574532035737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FB0rDsR_r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uggyandbuddy.com/homemade-spectroscop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820737" y="4155141"/>
            <a:ext cx="7542212" cy="1013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ndara"/>
              <a:buNone/>
            </a:pPr>
            <a:r>
              <a:rPr lang="en-US"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Why Gravity Rocks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820737" y="5230905"/>
            <a:ext cx="7542212" cy="10309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ndara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Jennifer and Katie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Brain Break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81062" y="1928763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Gonoodle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Warrior 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Hip Hop Astronaut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Cross Cutting Concepts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79450" y="1882601"/>
            <a:ext cx="7581900" cy="460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lang="en-US" sz="7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Discuss cross cutting concepts focused on during PD (system and system models, change and stability)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lang="en-US" b="0"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Pass out cross cutting concepts, symbol sheet and template sheet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lang="en-US" b="0"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Participants will cut out symbols and place them on template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lang="en-US" b="0"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Group discussion about placement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Digestion time: how can I use it? Where does it fit? habits of mind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do you do with a Problem?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79462" y="19587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https://www.youtube.com/watch?v=MNqLbzvWyYw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Read Aloud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Digestion Time 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can I use it? Where does it fit?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/>
          </p:nvPr>
        </p:nvSpPr>
        <p:spPr>
          <a:xfrm>
            <a:off x="820737" y="4155141"/>
            <a:ext cx="7542300" cy="1013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820737" y="5230905"/>
            <a:ext cx="7542300" cy="103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Spacetime simulator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Set up in the Lobby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what do you notice? what do you wonder?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Digestion time: small group discussion?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Digestion Time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do you notice?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What do you wonder?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How can I use it?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Where does it fit?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Engineering Design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Balloon Rockets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81062" y="1901113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Balloon Rockets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Pass out activities: straws, string, tape and balloons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Activity: participants will blow up balloons and tape balloons on the straw that is already on the string. 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What do you notice? What do you wonder?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Pass out Gravity book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Digestion Time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do you notice?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What do you wonder?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How can I use it? Where does it fit?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Welcome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Introductions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Ice breaker: dream vacation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Baili, Indonesia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Paris, France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Jamaica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Venice, Italy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Read Gravity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Read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Jigsaw discussion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Parachutes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79450" y="1882601"/>
            <a:ext cx="7581900" cy="45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Parachutes Activity</a:t>
            </a:r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Parachutes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Pass out materials: coffee filters, string, straws tape, egg crates or plastic eggs 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Participants will create parachutes with given materials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Whole group: How does this look in your classroom? How can you challenge students with this activity? What would you add or change?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 What do you notice?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What do you wonder?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Digestion time: How can I use it? Where does it fit?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Habits of mind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Introduction and pass out  habits of mind and critical thinking.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Discuss how it will be used during the day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Activity: discuss how the habits of mind would look in their classroom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Discuss how activities should be modified for grade level and from classroom to classroom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Moon and moon phases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79450" y="1882599"/>
            <a:ext cx="7581900" cy="497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Phases of the Moon  Song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https://www.youtube.com/watch?v=HkvlrWpsnuQ&amp;list=PLvoKaAAK-2ugbw7NQyYHrcxCvwErld9Zo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 Introduce activity.  Get out Materials from Kit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Moon Phases Activity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Phases of the Moon cut and Paste (link on next slide).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  The moon affects the tides because of the differential gravitational pull between the moon and the sun .  </a:t>
            </a:r>
            <a:r>
              <a:rPr lang="en-US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Moon and Tides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What do you notice? What do you wonder?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Moon and moon phases cont...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79450" y="1276550"/>
            <a:ext cx="7581900" cy="522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phases of the Moon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Cut and Paste</a:t>
            </a:r>
          </a:p>
          <a:p>
            <a:pPr marL="152400" lvl="0" indent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Moon Game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Digestion time: how can i use it? where does it fit? include habits of mind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Digestion Time 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do you notice?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What do you wonder?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How can I use it?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Where does it fit?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Sundials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79450" y="1882601"/>
            <a:ext cx="7581900" cy="459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b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What is a sun dial? Why are they used? How are they used?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b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Participants will create sundials using paper plates and pencils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b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Video clip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Making a Sundial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 Comes the Sun Crash Course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Digestion Time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could the activity be modified or changed?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How does this activity look in your classroom?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0" cy="165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CD Spectroscopes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0" cy="39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is a spectroscope? How and why are they used?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Pass out materials: paper towel tubes and cds</a:t>
            </a:r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CD Spectroscope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On-screen Show (4:3)</PresentationFormat>
  <Paragraphs>99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Candara</vt:lpstr>
      <vt:lpstr>Times New Roman</vt:lpstr>
      <vt:lpstr>Orbit</vt:lpstr>
      <vt:lpstr>Why Gravity Rocks </vt:lpstr>
      <vt:lpstr>Welcome</vt:lpstr>
      <vt:lpstr>Habits of mind</vt:lpstr>
      <vt:lpstr>Moon and moon phases</vt:lpstr>
      <vt:lpstr>Moon and moon phases cont...</vt:lpstr>
      <vt:lpstr>Digestion Time </vt:lpstr>
      <vt:lpstr>Sundials </vt:lpstr>
      <vt:lpstr>Digestion Time</vt:lpstr>
      <vt:lpstr>CD Spectroscopes</vt:lpstr>
      <vt:lpstr>Brain Break</vt:lpstr>
      <vt:lpstr>Cross Cutting Concepts</vt:lpstr>
      <vt:lpstr>What do you do with a Problem?</vt:lpstr>
      <vt:lpstr>Digestion Time </vt:lpstr>
      <vt:lpstr>PowerPoint Presentation</vt:lpstr>
      <vt:lpstr>Spacetime simulator</vt:lpstr>
      <vt:lpstr>Digestion Time</vt:lpstr>
      <vt:lpstr>Engineering Design</vt:lpstr>
      <vt:lpstr>Balloon Rockets</vt:lpstr>
      <vt:lpstr>Digestion Time</vt:lpstr>
      <vt:lpstr>Read Gravity</vt:lpstr>
      <vt:lpstr>Parachutes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Gravity Rocks </dc:title>
  <dc:creator>DaNel Hogan</dc:creator>
  <cp:lastModifiedBy>DaNel Hogan</cp:lastModifiedBy>
  <cp:revision>1</cp:revision>
  <dcterms:modified xsi:type="dcterms:W3CDTF">2017-03-08T22:19:00Z</dcterms:modified>
</cp:coreProperties>
</file>