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4"/>
  </p:notesMasterIdLst>
  <p:handoutMasterIdLst>
    <p:handoutMasterId r:id="rId35"/>
  </p:handoutMasterIdLst>
  <p:sldIdLst>
    <p:sldId id="1172" r:id="rId2"/>
    <p:sldId id="1185" r:id="rId3"/>
    <p:sldId id="1171" r:id="rId4"/>
    <p:sldId id="1188" r:id="rId5"/>
    <p:sldId id="1195" r:id="rId6"/>
    <p:sldId id="1131" r:id="rId7"/>
    <p:sldId id="1196" r:id="rId8"/>
    <p:sldId id="1186" r:id="rId9"/>
    <p:sldId id="1187" r:id="rId10"/>
    <p:sldId id="1128" r:id="rId11"/>
    <p:sldId id="1134" r:id="rId12"/>
    <p:sldId id="1055" r:id="rId13"/>
    <p:sldId id="1053" r:id="rId14"/>
    <p:sldId id="1057" r:id="rId15"/>
    <p:sldId id="1058" r:id="rId16"/>
    <p:sldId id="1113" r:id="rId17"/>
    <p:sldId id="1065" r:id="rId18"/>
    <p:sldId id="1108" r:id="rId19"/>
    <p:sldId id="1115" r:id="rId20"/>
    <p:sldId id="1079" r:id="rId21"/>
    <p:sldId id="1085" r:id="rId22"/>
    <p:sldId id="1117" r:id="rId23"/>
    <p:sldId id="1176" r:id="rId24"/>
    <p:sldId id="1154" r:id="rId25"/>
    <p:sldId id="1097" r:id="rId26"/>
    <p:sldId id="1159" r:id="rId27"/>
    <p:sldId id="1099" r:id="rId28"/>
    <p:sldId id="1042" r:id="rId29"/>
    <p:sldId id="1183" r:id="rId30"/>
    <p:sldId id="1137" r:id="rId31"/>
    <p:sldId id="1184" r:id="rId32"/>
    <p:sldId id="1197"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99FF"/>
    <a:srgbClr val="000099"/>
    <a:srgbClr val="008000"/>
    <a:srgbClr val="B2B2B2"/>
    <a:srgbClr val="808080"/>
    <a:srgbClr val="6600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1914" autoAdjust="0"/>
    <p:restoredTop sz="93040" autoAdjust="0"/>
  </p:normalViewPr>
  <p:slideViewPr>
    <p:cSldViewPr>
      <p:cViewPr varScale="1">
        <p:scale>
          <a:sx n="90" d="100"/>
          <a:sy n="90"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8166" cy="46482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54627" name="Rectangle 3"/>
          <p:cNvSpPr>
            <a:spLocks noGrp="1" noChangeArrowheads="1"/>
          </p:cNvSpPr>
          <p:nvPr>
            <p:ph type="dt" sz="quarter" idx="1"/>
          </p:nvPr>
        </p:nvSpPr>
        <p:spPr bwMode="auto">
          <a:xfrm>
            <a:off x="3972235" y="0"/>
            <a:ext cx="3038165" cy="46482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54628" name="Rectangle 4"/>
          <p:cNvSpPr>
            <a:spLocks noGrp="1" noChangeArrowheads="1"/>
          </p:cNvSpPr>
          <p:nvPr>
            <p:ph type="ftr" sz="quarter" idx="2"/>
          </p:nvPr>
        </p:nvSpPr>
        <p:spPr bwMode="auto">
          <a:xfrm>
            <a:off x="0" y="8831580"/>
            <a:ext cx="3038166" cy="464820"/>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54629" name="Rectangle 5"/>
          <p:cNvSpPr>
            <a:spLocks noGrp="1" noChangeArrowheads="1"/>
          </p:cNvSpPr>
          <p:nvPr>
            <p:ph type="sldNum" sz="quarter" idx="3"/>
          </p:nvPr>
        </p:nvSpPr>
        <p:spPr bwMode="auto">
          <a:xfrm>
            <a:off x="3972235" y="8831580"/>
            <a:ext cx="3038165" cy="464820"/>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Tahoma" pitchFamily="34" charset="0"/>
              </a:defRPr>
            </a:lvl1pPr>
          </a:lstStyle>
          <a:p>
            <a:pPr>
              <a:defRPr/>
            </a:pPr>
            <a:fld id="{2D25C795-295B-434D-B7D3-101B4E585DC7}" type="slidenum">
              <a:rPr lang="en-US"/>
              <a:pPr>
                <a:defRPr/>
              </a:pPr>
              <a:t>‹#›</a:t>
            </a:fld>
            <a:endParaRPr lang="en-US"/>
          </a:p>
        </p:txBody>
      </p:sp>
    </p:spTree>
    <p:extLst>
      <p:ext uri="{BB962C8B-B14F-4D97-AF65-F5344CB8AC3E}">
        <p14:creationId xmlns:p14="http://schemas.microsoft.com/office/powerpoint/2010/main" val="192511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8166" cy="46482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44387" name="Rectangle 3"/>
          <p:cNvSpPr>
            <a:spLocks noGrp="1" noChangeArrowheads="1"/>
          </p:cNvSpPr>
          <p:nvPr>
            <p:ph type="dt" idx="1"/>
          </p:nvPr>
        </p:nvSpPr>
        <p:spPr bwMode="auto">
          <a:xfrm>
            <a:off x="3972235" y="0"/>
            <a:ext cx="3038165" cy="46482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934069" y="4415790"/>
            <a:ext cx="5142262" cy="418338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831580"/>
            <a:ext cx="3038166" cy="464820"/>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44391" name="Rectangle 7"/>
          <p:cNvSpPr>
            <a:spLocks noGrp="1" noChangeArrowheads="1"/>
          </p:cNvSpPr>
          <p:nvPr>
            <p:ph type="sldNum" sz="quarter" idx="5"/>
          </p:nvPr>
        </p:nvSpPr>
        <p:spPr bwMode="auto">
          <a:xfrm>
            <a:off x="3972235" y="8831580"/>
            <a:ext cx="3038165" cy="464820"/>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Tahoma" pitchFamily="34" charset="0"/>
              </a:defRPr>
            </a:lvl1pPr>
          </a:lstStyle>
          <a:p>
            <a:pPr>
              <a:defRPr/>
            </a:pPr>
            <a:fld id="{98EA777F-14BF-40E7-9F9F-6E1A3D6B60C6}" type="slidenum">
              <a:rPr lang="en-US"/>
              <a:pPr>
                <a:defRPr/>
              </a:pPr>
              <a:t>‹#›</a:t>
            </a:fld>
            <a:endParaRPr lang="en-US"/>
          </a:p>
        </p:txBody>
      </p:sp>
    </p:spTree>
    <p:extLst>
      <p:ext uri="{BB962C8B-B14F-4D97-AF65-F5344CB8AC3E}">
        <p14:creationId xmlns:p14="http://schemas.microsoft.com/office/powerpoint/2010/main" val="4093352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8EA777F-14BF-40E7-9F9F-6E1A3D6B60C6}" type="slidenum">
              <a:rPr lang="en-US" smtClean="0"/>
              <a:pPr>
                <a:defRPr/>
              </a:pPr>
              <a:t>1</a:t>
            </a:fld>
            <a:endParaRPr lang="en-US"/>
          </a:p>
        </p:txBody>
      </p:sp>
    </p:spTree>
    <p:extLst>
      <p:ext uri="{BB962C8B-B14F-4D97-AF65-F5344CB8AC3E}">
        <p14:creationId xmlns:p14="http://schemas.microsoft.com/office/powerpoint/2010/main" val="117792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124F006-0DD9-4E01-A112-3A8A300CB74C}"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mtClean="0"/>
              <a:t>There are many energy-consuming devices and systems in a school building.  It’s helpful to break down the school’s energy system into these components.</a:t>
            </a:r>
          </a:p>
        </p:txBody>
      </p:sp>
    </p:spTree>
    <p:extLst>
      <p:ext uri="{BB962C8B-B14F-4D97-AF65-F5344CB8AC3E}">
        <p14:creationId xmlns:p14="http://schemas.microsoft.com/office/powerpoint/2010/main" val="123700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C1CFC4A-FF7A-4DC1-8ADD-DB7E33A190BE}"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324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5210868-2589-434F-BD9A-C88B3E6C3B9A}" type="slidenum">
              <a:rPr lang="en-US" smtClean="0"/>
              <a:pPr/>
              <a:t>15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t>Conduction is limited with insulating materials.  Air movement is limited by sealing gaps in the building shell (i.e. weather stripping, caulking, etc.)</a:t>
            </a:r>
          </a:p>
          <a:p>
            <a:r>
              <a:rPr lang="en-US" smtClean="0"/>
              <a:t>We go into detail about the building shell in the Efficiency at Home workshop.</a:t>
            </a:r>
          </a:p>
        </p:txBody>
      </p:sp>
    </p:spTree>
    <p:extLst>
      <p:ext uri="{BB962C8B-B14F-4D97-AF65-F5344CB8AC3E}">
        <p14:creationId xmlns:p14="http://schemas.microsoft.com/office/powerpoint/2010/main" val="268312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EAF075E-F59A-424F-808F-36C013DFF4D9}"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mtClean="0"/>
              <a:t>Keep windows and doors closed when the heating or cooling systems are operating</a:t>
            </a:r>
          </a:p>
        </p:txBody>
      </p:sp>
    </p:spTree>
    <p:extLst>
      <p:ext uri="{BB962C8B-B14F-4D97-AF65-F5344CB8AC3E}">
        <p14:creationId xmlns:p14="http://schemas.microsoft.com/office/powerpoint/2010/main" val="185841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093C028-7246-4C0A-961E-6D7698327C1F}" type="slidenum">
              <a:rPr lang="en-US" smtClean="0"/>
              <a:pPr/>
              <a:t>17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Look around the room – what evidence do you see of an HVAC system?</a:t>
            </a:r>
          </a:p>
        </p:txBody>
      </p:sp>
    </p:spTree>
    <p:extLst>
      <p:ext uri="{BB962C8B-B14F-4D97-AF65-F5344CB8AC3E}">
        <p14:creationId xmlns:p14="http://schemas.microsoft.com/office/powerpoint/2010/main" val="8005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C63872-4E9D-4615-A486-1AABCBC5AED0}" type="slidenum">
              <a:rPr lang="en-US" smtClean="0"/>
              <a:pPr/>
              <a:t>18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Temperature sensors around the building send information to a central computer which makes decisions about providing heat, cooling, or ventilation at programmed rates.</a:t>
            </a:r>
          </a:p>
        </p:txBody>
      </p:sp>
    </p:spTree>
    <p:extLst>
      <p:ext uri="{BB962C8B-B14F-4D97-AF65-F5344CB8AC3E}">
        <p14:creationId xmlns:p14="http://schemas.microsoft.com/office/powerpoint/2010/main" val="327420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0CD28FF-45DD-49BC-8D0C-0DA518AE640D}" type="slidenum">
              <a:rPr lang="en-US" smtClean="0"/>
              <a:pPr/>
              <a:t>19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We will be focused on incandescent and fluorescent.</a:t>
            </a:r>
          </a:p>
          <a:p>
            <a:r>
              <a:rPr lang="en-US" smtClean="0"/>
              <a:t>HID lighting is used as outdoor security lighting at home and school.  At school it is used in gyms and parking lots.</a:t>
            </a:r>
          </a:p>
          <a:p>
            <a:r>
              <a:rPr lang="en-US" smtClean="0"/>
              <a:t>LED’s are mainly found in exit signs at schools at this point.</a:t>
            </a:r>
          </a:p>
          <a:p>
            <a:r>
              <a:rPr lang="en-US" smtClean="0"/>
              <a:t>Lighting can account for 60% of electricity costs at school.  At home, it is a much smaller percentage.</a:t>
            </a:r>
          </a:p>
          <a:p>
            <a:endParaRPr lang="en-US" smtClean="0"/>
          </a:p>
        </p:txBody>
      </p:sp>
    </p:spTree>
    <p:extLst>
      <p:ext uri="{BB962C8B-B14F-4D97-AF65-F5344CB8AC3E}">
        <p14:creationId xmlns:p14="http://schemas.microsoft.com/office/powerpoint/2010/main" val="132523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BBC6C47-8AAB-4E89-B444-B1D4304832D1}" type="slidenum">
              <a:rPr lang="en-US" smtClean="0"/>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Fluorescent fixtures are the most common lighting found in schools.  Most classrooms are lit by fluorescent lamps.</a:t>
            </a:r>
          </a:p>
          <a:p>
            <a:r>
              <a:rPr lang="en-US" smtClean="0"/>
              <a:t>Point out that lighting can account for 60% of electricity consumption in a school, which is a much higher percentage than most homes.</a:t>
            </a:r>
          </a:p>
        </p:txBody>
      </p:sp>
    </p:spTree>
    <p:extLst>
      <p:ext uri="{BB962C8B-B14F-4D97-AF65-F5344CB8AC3E}">
        <p14:creationId xmlns:p14="http://schemas.microsoft.com/office/powerpoint/2010/main" val="266761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91B2206-E572-46C6-9CA0-D91EF8725D63}"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28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CF60532-30B8-43FB-A29A-F20961713788}" type="slidenum">
              <a:rPr lang="en-US" smtClean="0"/>
              <a:pPr/>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Source: www.EnergyStar.gov</a:t>
            </a:r>
          </a:p>
        </p:txBody>
      </p:sp>
    </p:spTree>
    <p:extLst>
      <p:ext uri="{BB962C8B-B14F-4D97-AF65-F5344CB8AC3E}">
        <p14:creationId xmlns:p14="http://schemas.microsoft.com/office/powerpoint/2010/main" val="229726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States uses a lot of energy—over two million dollars worth of energy per minute, 24 hours a day, 365 days a year. With less than five percent of the world’s population, we consume about 20 percent of the world’s energy resources. </a:t>
            </a:r>
          </a:p>
          <a:p>
            <a:endParaRPr lang="en-US" dirty="0" smtClean="0"/>
          </a:p>
          <a:p>
            <a:r>
              <a:rPr lang="en-US" dirty="0" smtClean="0"/>
              <a:t>All of us use energy every day—for getting from one place to another, cooking, heating and cooling rooms, making products, lighting, heating water, and entertainment. We use a lot of energy to make our lives comfortable, productive, and enjoyable. Most of that energy is from nonrenewable energy sources. It is important that we use our energy</a:t>
            </a:r>
            <a:r>
              <a:rPr lang="en-US" baseline="0" dirty="0" smtClean="0"/>
              <a:t> </a:t>
            </a:r>
            <a:r>
              <a:rPr lang="en-US" dirty="0" smtClean="0"/>
              <a:t>resources wisely.</a:t>
            </a:r>
            <a:endParaRPr lang="en-US" dirty="0"/>
          </a:p>
        </p:txBody>
      </p:sp>
      <p:sp>
        <p:nvSpPr>
          <p:cNvPr id="4" name="Slide Number Placeholder 3"/>
          <p:cNvSpPr>
            <a:spLocks noGrp="1"/>
          </p:cNvSpPr>
          <p:nvPr>
            <p:ph type="sldNum" sz="quarter" idx="10"/>
          </p:nvPr>
        </p:nvSpPr>
        <p:spPr/>
        <p:txBody>
          <a:bodyPr/>
          <a:lstStyle/>
          <a:p>
            <a:pPr>
              <a:defRPr/>
            </a:pPr>
            <a:fld id="{98EA777F-14BF-40E7-9F9F-6E1A3D6B60C6}" type="slidenum">
              <a:rPr lang="en-US" smtClean="0"/>
              <a:pPr>
                <a:defRPr/>
              </a:pPr>
              <a:t>2</a:t>
            </a:fld>
            <a:endParaRPr lang="en-US"/>
          </a:p>
        </p:txBody>
      </p:sp>
    </p:spTree>
    <p:extLst>
      <p:ext uri="{BB962C8B-B14F-4D97-AF65-F5344CB8AC3E}">
        <p14:creationId xmlns:p14="http://schemas.microsoft.com/office/powerpoint/2010/main" val="239356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AD4D181-7089-4525-83EE-3DC67A3D24BA}" type="slidenum">
              <a:rPr lang="en-US" smtClean="0"/>
              <a:pPr/>
              <a:t>24</a:t>
            </a:fld>
            <a:endParaRPr lang="en-US" smtClean="0"/>
          </a:p>
        </p:txBody>
      </p:sp>
      <p:sp>
        <p:nvSpPr>
          <p:cNvPr id="75779" name="Rectangle 4098"/>
          <p:cNvSpPr>
            <a:spLocks noGrp="1" noRot="1" noChangeAspect="1" noChangeArrowheads="1" noTextEdit="1"/>
          </p:cNvSpPr>
          <p:nvPr>
            <p:ph type="sldImg"/>
          </p:nvPr>
        </p:nvSpPr>
        <p:spPr>
          <a:ln/>
        </p:spPr>
      </p:sp>
      <p:sp>
        <p:nvSpPr>
          <p:cNvPr id="75780" name="Rectangle 4099"/>
          <p:cNvSpPr>
            <a:spLocks noGrp="1" noChangeArrowheads="1"/>
          </p:cNvSpPr>
          <p:nvPr>
            <p:ph type="body" idx="1"/>
          </p:nvPr>
        </p:nvSpPr>
        <p:spPr>
          <a:xfrm>
            <a:off x="935698" y="4414177"/>
            <a:ext cx="5139007" cy="4184993"/>
          </a:xfrm>
          <a:noFill/>
          <a:ln/>
        </p:spPr>
        <p:txBody>
          <a:bodyPr/>
          <a:lstStyle/>
          <a:p>
            <a:r>
              <a:rPr lang="en-US" smtClean="0"/>
              <a:t>Ask students to brainstorm some major users of electricity.  Emphasize that they must think conceptually about what tasks require the most energy to accomplish.  Generally, these tasks are associated with generating or removing heat.</a:t>
            </a:r>
          </a:p>
        </p:txBody>
      </p:sp>
    </p:spTree>
    <p:extLst>
      <p:ext uri="{BB962C8B-B14F-4D97-AF65-F5344CB8AC3E}">
        <p14:creationId xmlns:p14="http://schemas.microsoft.com/office/powerpoint/2010/main" val="209460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897E17F-A0EC-4821-826A-E6D7563731D0}" type="slidenum">
              <a:rPr lang="en-US" smtClean="0"/>
              <a:pPr/>
              <a:t>25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9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42D0CCB-B913-4C80-AE0E-0528DE3445CA}" type="slidenum">
              <a:rPr lang="en-US" smtClean="0"/>
              <a:pPr/>
              <a:t>26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Screensavers do not save energy.  The monitor is running at full power and this is the biggest energy user in a system, especially if it’s a CRT monitor.</a:t>
            </a:r>
          </a:p>
        </p:txBody>
      </p:sp>
    </p:spTree>
    <p:extLst>
      <p:ext uri="{BB962C8B-B14F-4D97-AF65-F5344CB8AC3E}">
        <p14:creationId xmlns:p14="http://schemas.microsoft.com/office/powerpoint/2010/main" val="2919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CAD8463-40F3-4523-A7AD-5923B1BD3AF6}" type="slidenum">
              <a:rPr lang="en-US" smtClean="0"/>
              <a:pPr/>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594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250AD49-0CAF-42A6-8A10-77E026C6C1F3}"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This sheet is from the Monitoring and Mentoring (gr. 4-6) curriculum. It is also found in Learning and Conserving.</a:t>
            </a:r>
          </a:p>
          <a:p>
            <a:endParaRPr lang="en-US" smtClean="0"/>
          </a:p>
          <a:p>
            <a:r>
              <a:rPr lang="en-US" smtClean="0"/>
              <a:t>Have students take out their audit packets and open to this form.  Point out the data related to the HVAC system that they will need to gather during the audit.</a:t>
            </a:r>
          </a:p>
        </p:txBody>
      </p:sp>
    </p:spTree>
    <p:extLst>
      <p:ext uri="{BB962C8B-B14F-4D97-AF65-F5344CB8AC3E}">
        <p14:creationId xmlns:p14="http://schemas.microsoft.com/office/powerpoint/2010/main" val="125581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289A3DA-EC2A-4060-A74D-9BAF955103AF}" type="slidenum">
              <a:rPr lang="en-US" smtClean="0"/>
              <a:pPr/>
              <a:t>29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088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1434ACF-5B3F-430E-812C-C864F02CDECE}" type="slidenum">
              <a:rPr lang="en-US" smtClean="0"/>
              <a:pPr/>
              <a:t>30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63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529CE86-22E6-4D02-9924-89536A1FD564}" type="slidenum">
              <a:rPr lang="en-US" smtClean="0"/>
              <a:pPr/>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dirty="0" smtClean="0"/>
          </a:p>
          <a:p>
            <a:r>
              <a:rPr lang="en-US" dirty="0" smtClean="0"/>
              <a:t>NEED’s Energy </a:t>
            </a:r>
            <a:r>
              <a:rPr lang="en-US" dirty="0" err="1" smtClean="0"/>
              <a:t>Infobooks</a:t>
            </a:r>
            <a:r>
              <a:rPr lang="en-US" dirty="0" smtClean="0"/>
              <a:t> provide information on energy and energy efficiency.  They are available free on-line in PDF format.  Go to www.need.org/EnergyInfobooks.php</a:t>
            </a:r>
          </a:p>
        </p:txBody>
      </p:sp>
    </p:spTree>
    <p:extLst>
      <p:ext uri="{BB962C8B-B14F-4D97-AF65-F5344CB8AC3E}">
        <p14:creationId xmlns:p14="http://schemas.microsoft.com/office/powerpoint/2010/main" val="369013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42C5F3C-47C8-4CAD-BD28-417982DB73C4}"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smtClean="0"/>
              <a:t>ENERGY STAR</a:t>
            </a:r>
            <a:r>
              <a:rPr lang="en-US" sz="1000" b="1" baseline="30000" dirty="0" smtClean="0">
                <a:solidFill>
                  <a:schemeClr val="folHlink"/>
                </a:solidFill>
              </a:rPr>
              <a:t>®</a:t>
            </a:r>
            <a:r>
              <a:rPr lang="en-US" dirty="0" smtClean="0"/>
              <a:t> is a joint program of the U.S. Environmental Protection Agency and the U.S. Department of Energy helping us all save money and protect the environment through energy-efficient products and practices.</a:t>
            </a:r>
          </a:p>
          <a:p>
            <a:r>
              <a:rPr lang="en-US" dirty="0" smtClean="0"/>
              <a:t>Source: www.EnergyStar.gov</a:t>
            </a:r>
          </a:p>
          <a:p>
            <a:endParaRPr lang="en-US" dirty="0" smtClean="0"/>
          </a:p>
        </p:txBody>
      </p:sp>
    </p:spTree>
    <p:extLst>
      <p:ext uri="{BB962C8B-B14F-4D97-AF65-F5344CB8AC3E}">
        <p14:creationId xmlns:p14="http://schemas.microsoft.com/office/powerpoint/2010/main" val="175929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849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fld id="{ADA4EF33-C0AC-C042-B982-4B64D7EA526D}" type="slidenum">
              <a:rPr lang="en-US" sz="1200">
                <a:latin typeface="Times New Roman" charset="0"/>
              </a:rPr>
              <a:pPr/>
              <a:t>8</a:t>
            </a:fld>
            <a:endParaRPr lang="en-US" sz="1200">
              <a:latin typeface="Times New Roman" charset="0"/>
            </a:endParaRPr>
          </a:p>
        </p:txBody>
      </p:sp>
    </p:spTree>
    <p:extLst>
      <p:ext uri="{BB962C8B-B14F-4D97-AF65-F5344CB8AC3E}">
        <p14:creationId xmlns:p14="http://schemas.microsoft.com/office/powerpoint/2010/main" val="292755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870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fld id="{C29117EA-7277-9646-B63C-8788AB6198A5}" type="slidenum">
              <a:rPr lang="en-US" sz="1200">
                <a:latin typeface="Times New Roman" charset="0"/>
              </a:rPr>
              <a:pPr/>
              <a:t>9</a:t>
            </a:fld>
            <a:endParaRPr lang="en-US" sz="1200">
              <a:latin typeface="Times New Roman" charset="0"/>
            </a:endParaRPr>
          </a:p>
        </p:txBody>
      </p:sp>
    </p:spTree>
    <p:extLst>
      <p:ext uri="{BB962C8B-B14F-4D97-AF65-F5344CB8AC3E}">
        <p14:creationId xmlns:p14="http://schemas.microsoft.com/office/powerpoint/2010/main" val="251177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837B98-B7FE-427D-A44C-3C36D3E8C61C}"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t>Ask students to brainstorm some concrete examples of each one.</a:t>
            </a:r>
          </a:p>
        </p:txBody>
      </p:sp>
    </p:spTree>
    <p:extLst>
      <p:ext uri="{BB962C8B-B14F-4D97-AF65-F5344CB8AC3E}">
        <p14:creationId xmlns:p14="http://schemas.microsoft.com/office/powerpoint/2010/main" val="278059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05379C4-BDBA-43F0-A020-03A0FB84C305}" type="slidenum">
              <a:rPr lang="en-US" smtClean="0"/>
              <a:pPr/>
              <a:t>11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b="1" smtClean="0"/>
              <a:t>Source:  U.S. Dept. of Energy</a:t>
            </a:r>
          </a:p>
          <a:p>
            <a:endParaRPr lang="en-US" b="1" smtClean="0"/>
          </a:p>
        </p:txBody>
      </p:sp>
    </p:spTree>
    <p:extLst>
      <p:ext uri="{BB962C8B-B14F-4D97-AF65-F5344CB8AC3E}">
        <p14:creationId xmlns:p14="http://schemas.microsoft.com/office/powerpoint/2010/main" val="96027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7C29346-9630-4128-A009-7C09D74DA615}" type="slidenum">
              <a:rPr lang="en-US" smtClean="0"/>
              <a:pPr/>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t>We must keep in mind the services energy provides.  Energy efficiency is providing (or improving) these services while decreasing energy use.</a:t>
            </a:r>
          </a:p>
        </p:txBody>
      </p:sp>
    </p:spTree>
    <p:extLst>
      <p:ext uri="{BB962C8B-B14F-4D97-AF65-F5344CB8AC3E}">
        <p14:creationId xmlns:p14="http://schemas.microsoft.com/office/powerpoint/2010/main" val="420178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E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6400800" cy="175260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baseline="0">
                <a:solidFill>
                  <a:schemeClr val="tx1">
                    <a:lumMod val="50000"/>
                    <a:lumOff val="50000"/>
                  </a:schemeClr>
                </a:solidFill>
              </a:defRPr>
            </a:lvl1pPr>
          </a:lstStyle>
          <a:p>
            <a:fld id="{3D2EAB39-0AFE-44B7-9D19-0BD59120E355}" type="datetime1">
              <a:rPr lang="en-US" smtClean="0"/>
              <a:pPr/>
              <a:t>9/2/2015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50000"/>
                    <a:lumOff val="50000"/>
                  </a:schemeClr>
                </a:solidFill>
              </a:defRPr>
            </a:lvl1p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50000"/>
                    <a:lumOff val="50000"/>
                  </a:schemeClr>
                </a:solidFill>
              </a:defRPr>
            </a:lvl1pPr>
          </a:lstStyle>
          <a:p>
            <a:fld id="{EA6C12E7-F9DC-4319-9627-AEBF47001813}" type="slidenum">
              <a:rPr lang="en-US" smtClean="0"/>
              <a:pPr/>
              <a:t>‹#›</a:t>
            </a:fld>
            <a:endParaRPr lang="en-US" dirty="0"/>
          </a:p>
        </p:txBody>
      </p:sp>
      <p:sp>
        <p:nvSpPr>
          <p:cNvPr id="9" name="Title 1"/>
          <p:cNvSpPr>
            <a:spLocks noGrp="1"/>
          </p:cNvSpPr>
          <p:nvPr>
            <p:ph type="title"/>
          </p:nvPr>
        </p:nvSpPr>
        <p:spPr>
          <a:xfrm>
            <a:off x="-152400" y="274638"/>
            <a:ext cx="9448800" cy="1143000"/>
          </a:xfrm>
        </p:spPr>
        <p:txBody>
          <a:body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35428B-3DFF-4789-B2B5-7E500DBFA8F3}" type="datetime1">
              <a:rPr lang="en-US" smtClean="0"/>
              <a:pPr/>
              <a:t>9/2/2015</a:t>
            </a:fld>
            <a:endParaRPr lang="en-US"/>
          </a:p>
        </p:txBody>
      </p:sp>
      <p:sp>
        <p:nvSpPr>
          <p:cNvPr id="8" name="Footer Placeholder 7"/>
          <p:cNvSpPr>
            <a:spLocks noGrp="1"/>
          </p:cNvSpPr>
          <p:nvPr>
            <p:ph type="ftr" sz="quarter" idx="11"/>
          </p:nvPr>
        </p:nvSpPr>
        <p:spPr/>
        <p:txBody>
          <a:bodyPr/>
          <a:lstStyle/>
          <a:p>
            <a:r>
              <a:rPr lang="en-US" smtClean="0"/>
              <a:t>Footer Goes Here</a:t>
            </a:r>
            <a:endParaRPr lang="en-US"/>
          </a:p>
        </p:txBody>
      </p:sp>
      <p:sp>
        <p:nvSpPr>
          <p:cNvPr id="9" name="Slide Number Placeholder 8"/>
          <p:cNvSpPr>
            <a:spLocks noGrp="1"/>
          </p:cNvSpPr>
          <p:nvPr>
            <p:ph type="sldNum" sz="quarter" idx="12"/>
          </p:nvPr>
        </p:nvSpPr>
        <p:spPr/>
        <p:txBody>
          <a:bodyPr/>
          <a:lstStyle/>
          <a:p>
            <a:fld id="{EA6C12E7-F9DC-4319-9627-AEBF47001813}" type="slidenum">
              <a:rPr lang="en-US" smtClean="0"/>
              <a:pPr/>
              <a:t>‹#›</a:t>
            </a:fld>
            <a:endParaRPr lang="en-US"/>
          </a:p>
        </p:txBody>
      </p:sp>
      <p:cxnSp>
        <p:nvCxnSpPr>
          <p:cNvPr id="10" name="Straight Connector 9"/>
          <p:cNvCxnSpPr/>
          <p:nvPr/>
        </p:nvCxnSpPr>
        <p:spPr>
          <a:xfrm rot="5400000">
            <a:off x="2285206" y="3809206"/>
            <a:ext cx="45720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E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A039F8-FBEC-4AA1-95D7-75408B2EF6A9}" type="datetime1">
              <a:rPr lang="en-US" smtClean="0"/>
              <a:pPr/>
              <a:t>9/2/2015</a:t>
            </a:fld>
            <a:endParaRPr lang="en-US"/>
          </a:p>
        </p:txBody>
      </p:sp>
      <p:sp>
        <p:nvSpPr>
          <p:cNvPr id="4" name="Footer Placeholder 3"/>
          <p:cNvSpPr>
            <a:spLocks noGrp="1"/>
          </p:cNvSpPr>
          <p:nvPr>
            <p:ph type="ftr" sz="quarter" idx="11"/>
          </p:nvPr>
        </p:nvSpPr>
        <p:spPr/>
        <p:txBody>
          <a:bodyPr/>
          <a:lstStyle/>
          <a:p>
            <a:r>
              <a:rPr lang="en-US" smtClean="0"/>
              <a:t>Footer Goes Here</a:t>
            </a:r>
            <a:endParaRPr lang="en-US"/>
          </a:p>
        </p:txBody>
      </p:sp>
      <p:sp>
        <p:nvSpPr>
          <p:cNvPr id="5" name="Slide Number Placeholder 4"/>
          <p:cNvSpPr>
            <a:spLocks noGrp="1"/>
          </p:cNvSpPr>
          <p:nvPr>
            <p:ph type="sldNum" sz="quarter" idx="12"/>
          </p:nvPr>
        </p:nvSpPr>
        <p:spPr/>
        <p:txBody>
          <a:bodyPr/>
          <a:lstStyle/>
          <a:p>
            <a:fld id="{EA6C12E7-F9DC-4319-9627-AEBF470018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89BA5-DD5E-4D0F-899B-60EB13357B7B}" type="datetime1">
              <a:rPr lang="en-US" smtClean="0"/>
              <a:pPr/>
              <a:t>9/2/2015</a:t>
            </a:fld>
            <a:endParaRPr lang="en-US"/>
          </a:p>
        </p:txBody>
      </p:sp>
      <p:sp>
        <p:nvSpPr>
          <p:cNvPr id="3" name="Footer Placeholder 2"/>
          <p:cNvSpPr>
            <a:spLocks noGrp="1"/>
          </p:cNvSpPr>
          <p:nvPr>
            <p:ph type="ftr" sz="quarter" idx="11"/>
          </p:nvPr>
        </p:nvSpPr>
        <p:spPr/>
        <p:txBody>
          <a:bodyPr/>
          <a:lstStyle/>
          <a:p>
            <a:r>
              <a:rPr lang="en-US" smtClean="0"/>
              <a:t>Footer Goes Here</a:t>
            </a:r>
            <a:endParaRPr lang="en-US"/>
          </a:p>
        </p:txBody>
      </p:sp>
      <p:sp>
        <p:nvSpPr>
          <p:cNvPr id="4" name="Slide Number Placeholder 3"/>
          <p:cNvSpPr>
            <a:spLocks noGrp="1"/>
          </p:cNvSpPr>
          <p:nvPr>
            <p:ph type="sldNum" sz="quarter" idx="12"/>
          </p:nvPr>
        </p:nvSpPr>
        <p:spPr/>
        <p:txBody>
          <a:bodyPr/>
          <a:lstStyle/>
          <a:p>
            <a:fld id="{EA6C12E7-F9DC-4319-9627-AEBF470018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lIns="91440"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D6CD6-B083-4C31-B40A-C97E5CE0F3A7}" type="datetime1">
              <a:rPr lang="en-US" smtClean="0"/>
              <a:pPr/>
              <a:t>9/2/2015</a:t>
            </a:fld>
            <a:endParaRPr lang="en-US"/>
          </a:p>
        </p:txBody>
      </p:sp>
      <p:sp>
        <p:nvSpPr>
          <p:cNvPr id="6" name="Footer Placeholder 5"/>
          <p:cNvSpPr>
            <a:spLocks noGrp="1"/>
          </p:cNvSpPr>
          <p:nvPr>
            <p:ph type="ftr" sz="quarter" idx="11"/>
          </p:nvPr>
        </p:nvSpPr>
        <p:spPr/>
        <p:txBody>
          <a:bodyPr/>
          <a:lstStyle/>
          <a:p>
            <a:r>
              <a:rPr lang="en-US" smtClean="0"/>
              <a:t>Footer Goes Here</a:t>
            </a:r>
            <a:endParaRPr lang="en-US"/>
          </a:p>
        </p:txBody>
      </p:sp>
      <p:sp>
        <p:nvSpPr>
          <p:cNvPr id="7" name="Slide Number Placeholder 6"/>
          <p:cNvSpPr>
            <a:spLocks noGrp="1"/>
          </p:cNvSpPr>
          <p:nvPr>
            <p:ph type="sldNum" sz="quarter" idx="12"/>
          </p:nvPr>
        </p:nvSpPr>
        <p:spPr/>
        <p:txBody>
          <a:bodyPr/>
          <a:lstStyle/>
          <a:p>
            <a:fld id="{EA6C12E7-F9DC-4319-9627-AEBF47001813}" type="slidenum">
              <a:rPr lang="en-US" smtClean="0"/>
              <a:pPr/>
              <a:t>‹#›</a:t>
            </a:fld>
            <a:endParaRPr lang="en-US"/>
          </a:p>
        </p:txBody>
      </p:sp>
      <p:cxnSp>
        <p:nvCxnSpPr>
          <p:cNvPr id="8" name="Straight Connector 7"/>
          <p:cNvCxnSpPr/>
          <p:nvPr/>
        </p:nvCxnSpPr>
        <p:spPr>
          <a:xfrm rot="5400000">
            <a:off x="648494" y="3161506"/>
            <a:ext cx="58674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50E32-D4C5-4C60-9E78-A847B2776689}" type="datetime1">
              <a:rPr lang="en-US" smtClean="0"/>
              <a:pPr/>
              <a:t>9/2/2015</a:t>
            </a:fld>
            <a:endParaRPr lang="en-US"/>
          </a:p>
        </p:txBody>
      </p:sp>
      <p:sp>
        <p:nvSpPr>
          <p:cNvPr id="6" name="Footer Placeholder 5"/>
          <p:cNvSpPr>
            <a:spLocks noGrp="1"/>
          </p:cNvSpPr>
          <p:nvPr>
            <p:ph type="ftr" sz="quarter" idx="11"/>
          </p:nvPr>
        </p:nvSpPr>
        <p:spPr/>
        <p:txBody>
          <a:bodyPr/>
          <a:lstStyle/>
          <a:p>
            <a:r>
              <a:rPr lang="en-US" smtClean="0"/>
              <a:t>Footer Goes Here</a:t>
            </a:r>
            <a:endParaRPr lang="en-US"/>
          </a:p>
        </p:txBody>
      </p:sp>
      <p:sp>
        <p:nvSpPr>
          <p:cNvPr id="7" name="Slide Number Placeholder 6"/>
          <p:cNvSpPr>
            <a:spLocks noGrp="1"/>
          </p:cNvSpPr>
          <p:nvPr>
            <p:ph type="sldNum" sz="quarter" idx="12"/>
          </p:nvPr>
        </p:nvSpPr>
        <p:spPr/>
        <p:txBody>
          <a:bodyPr/>
          <a:lstStyle/>
          <a:p>
            <a:fld id="{EA6C12E7-F9DC-4319-9627-AEBF470018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AB45A-FFF5-462F-AAF4-6FF764CD3C1D}" type="datetime1">
              <a:rPr lang="en-US" smtClean="0"/>
              <a:pPr/>
              <a:t>9/2/2015</a:t>
            </a:fld>
            <a:endParaRPr lang="en-US"/>
          </a:p>
        </p:txBody>
      </p:sp>
      <p:sp>
        <p:nvSpPr>
          <p:cNvPr id="5" name="Footer Placeholder 4"/>
          <p:cNvSpPr>
            <a:spLocks noGrp="1"/>
          </p:cNvSpPr>
          <p:nvPr>
            <p:ph type="ftr" sz="quarter" idx="11"/>
          </p:nvPr>
        </p:nvSpPr>
        <p:spPr/>
        <p:txBody>
          <a:bodyPr/>
          <a:lstStyle/>
          <a:p>
            <a:r>
              <a:rPr lang="en-US" smtClean="0"/>
              <a:t>Footer Goes Here</a:t>
            </a:r>
            <a:endParaRPr lang="en-US"/>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A12C5-688F-478F-80BF-D6EEB7426185}" type="datetime1">
              <a:rPr lang="en-US" smtClean="0"/>
              <a:pPr/>
              <a:t>9/2/2015</a:t>
            </a:fld>
            <a:endParaRPr lang="en-US"/>
          </a:p>
        </p:txBody>
      </p:sp>
      <p:sp>
        <p:nvSpPr>
          <p:cNvPr id="5" name="Footer Placeholder 4"/>
          <p:cNvSpPr>
            <a:spLocks noGrp="1"/>
          </p:cNvSpPr>
          <p:nvPr>
            <p:ph type="ftr" sz="quarter" idx="11"/>
          </p:nvPr>
        </p:nvSpPr>
        <p:spPr/>
        <p:txBody>
          <a:bodyPr/>
          <a:lstStyle/>
          <a:p>
            <a:r>
              <a:rPr lang="en-US" smtClean="0"/>
              <a:t>Footer Goes Here</a:t>
            </a:r>
            <a:endParaRPr lang="en-US"/>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NEE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aseline="0">
                <a:solidFill>
                  <a:schemeClr val="tx1">
                    <a:lumMod val="50000"/>
                    <a:lumOff val="50000"/>
                  </a:schemeClr>
                </a:solidFill>
              </a:defRPr>
            </a:lvl1pPr>
          </a:lstStyle>
          <a:p>
            <a:fld id="{3D2EAB39-0AFE-44B7-9D19-0BD59120E355}" type="datetime1">
              <a:rPr lang="en-US" smtClean="0"/>
              <a:pPr/>
              <a:t>9/2/2015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50000"/>
                    <a:lumOff val="50000"/>
                  </a:schemeClr>
                </a:solidFill>
              </a:defRPr>
            </a:lvl1p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50000"/>
                    <a:lumOff val="50000"/>
                  </a:schemeClr>
                </a:solidFill>
              </a:defRPr>
            </a:lvl1pPr>
          </a:lstStyle>
          <a:p>
            <a:fld id="{EA6C12E7-F9DC-4319-9627-AEBF47001813}" type="slidenum">
              <a:rPr lang="en-US" smtClean="0"/>
              <a:pPr/>
              <a:t>‹#›</a:t>
            </a:fld>
            <a:endParaRPr lang="en-US" dirty="0"/>
          </a:p>
        </p:txBody>
      </p:sp>
      <p:sp>
        <p:nvSpPr>
          <p:cNvPr id="10" name="Title 1"/>
          <p:cNvSpPr>
            <a:spLocks noGrp="1"/>
          </p:cNvSpPr>
          <p:nvPr>
            <p:ph type="title"/>
          </p:nvPr>
        </p:nvSpPr>
        <p:spPr>
          <a:xfrm>
            <a:off x="-152400" y="274638"/>
            <a:ext cx="9448800" cy="1143000"/>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Content Placeholder 2"/>
          <p:cNvSpPr>
            <a:spLocks noGrp="1"/>
          </p:cNvSpPr>
          <p:nvPr>
            <p:ph idx="13"/>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496FFA5-2548-45B2-98C0-8F6B777CA11E}" type="datetime1">
              <a:rPr lang="en-US" smtClean="0"/>
              <a:pPr/>
              <a:t>9/2/2015</a:t>
            </a:fld>
            <a:endParaRPr lang="en-US" dirty="0"/>
          </a:p>
        </p:txBody>
      </p:sp>
      <p:sp>
        <p:nvSpPr>
          <p:cNvPr id="5" name="Footer Placeholder 4"/>
          <p:cNvSpPr>
            <a:spLocks noGrp="1"/>
          </p:cNvSpPr>
          <p:nvPr>
            <p:ph type="ftr" sz="quarter" idx="11"/>
          </p:nvPr>
        </p:nvSpPr>
        <p:spPr/>
        <p:txBody>
          <a:body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B496FFA5-2548-45B2-98C0-8F6B777CA11E}" type="datetime1">
              <a:rPr lang="en-US" smtClean="0"/>
              <a:pPr/>
              <a:t>9/2/2015</a:t>
            </a:fld>
            <a:endParaRPr lang="en-US" dirty="0"/>
          </a:p>
        </p:txBody>
      </p:sp>
      <p:sp>
        <p:nvSpPr>
          <p:cNvPr id="5" name="Footer Placeholder 4"/>
          <p:cNvSpPr>
            <a:spLocks noGrp="1"/>
          </p:cNvSpPr>
          <p:nvPr>
            <p:ph type="ftr" sz="quarter" idx="11"/>
          </p:nvPr>
        </p:nvSpPr>
        <p:spPr/>
        <p:txBody>
          <a:body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dirty="0"/>
          </a:p>
        </p:txBody>
      </p:sp>
      <p:sp>
        <p:nvSpPr>
          <p:cNvPr id="9" name="Title 1"/>
          <p:cNvSpPr>
            <a:spLocks noGrp="1"/>
          </p:cNvSpPr>
          <p:nvPr>
            <p:ph type="title"/>
          </p:nvPr>
        </p:nvSpPr>
        <p:spPr>
          <a:xfrm>
            <a:off x="-152400" y="274638"/>
            <a:ext cx="9448800" cy="1143000"/>
          </a:xfrm>
        </p:spPr>
        <p:txBody>
          <a:bodyPr anchor="t" anchorCtr="0"/>
          <a:lstStyle/>
          <a:p>
            <a:r>
              <a:rPr lang="en-US" smtClean="0"/>
              <a:t>Click to edit Master title style</a:t>
            </a:r>
            <a:endParaRPr lang="en-US" dirty="0"/>
          </a:p>
        </p:txBody>
      </p:sp>
      <p:sp>
        <p:nvSpPr>
          <p:cNvPr id="10" name="Subtitle 2"/>
          <p:cNvSpPr>
            <a:spLocks noGrp="1"/>
          </p:cNvSpPr>
          <p:nvPr>
            <p:ph type="subTitle" idx="13"/>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Subtitle 2"/>
          <p:cNvSpPr txBox="1">
            <a:spLocks/>
          </p:cNvSpPr>
          <p:nvPr/>
        </p:nvSpPr>
        <p:spPr>
          <a:xfrm>
            <a:off x="381000" y="1524000"/>
            <a:ext cx="6400800" cy="1752600"/>
          </a:xfrm>
          <a:prstGeom prst="rect">
            <a:avLst/>
          </a:prstGeom>
        </p:spPr>
        <p:txBody>
          <a:bodyPr vert="horz" lIns="91440" tIns="45720" rIns="91440" bIns="45720" rtlCol="0">
            <a:normAutofit/>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lumMod val="75000"/>
                    <a:lumOff val="25000"/>
                  </a:schemeClr>
                </a:solidFill>
                <a:effectLst/>
                <a:uLnTx/>
                <a:uFillTx/>
                <a:latin typeface="Franklin Gothic Book" pitchFamily="34" charset="0"/>
                <a:ea typeface="+mn-ea"/>
                <a:cs typeface="+mn-cs"/>
              </a:rPr>
              <a:t>Click to edit Master subtitle style</a:t>
            </a:r>
            <a:endParaRPr kumimoji="0" lang="en-US" sz="3200" b="0" i="0" u="none" strike="noStrike" kern="1200" cap="none" spc="0" normalizeH="0" baseline="0" noProof="0" dirty="0">
              <a:ln>
                <a:noFill/>
              </a:ln>
              <a:solidFill>
                <a:schemeClr val="tx1">
                  <a:lumMod val="75000"/>
                  <a:lumOff val="25000"/>
                </a:schemeClr>
              </a:solidFill>
              <a:effectLst/>
              <a:uLnTx/>
              <a:uFillTx/>
              <a:latin typeface="Franklin Gothic Book"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5AEDC-1752-4285-AAD9-A205BEC21DEB}" type="datetime1">
              <a:rPr lang="en-US" smtClean="0"/>
              <a:pPr/>
              <a:t>9/2/2015</a:t>
            </a:fld>
            <a:endParaRPr lang="en-US"/>
          </a:p>
        </p:txBody>
      </p:sp>
      <p:sp>
        <p:nvSpPr>
          <p:cNvPr id="5" name="Footer Placeholder 4"/>
          <p:cNvSpPr>
            <a:spLocks noGrp="1"/>
          </p:cNvSpPr>
          <p:nvPr>
            <p:ph type="ftr" sz="quarter" idx="11"/>
          </p:nvPr>
        </p:nvSpPr>
        <p:spPr/>
        <p:txBody>
          <a:bodyPr/>
          <a:lstStyle/>
          <a:p>
            <a:r>
              <a:rPr lang="en-US" smtClean="0"/>
              <a:t>Footer Goes Here</a:t>
            </a:r>
            <a:endParaRPr lang="en-US"/>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a:p>
        </p:txBody>
      </p:sp>
      <p:sp>
        <p:nvSpPr>
          <p:cNvPr id="7" name="Title Placeholder 1"/>
          <p:cNvSpPr>
            <a:spLocks noGrp="1"/>
          </p:cNvSpPr>
          <p:nvPr>
            <p:ph type="title"/>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5AEDC-1752-4285-AAD9-A205BEC21DEB}" type="datetime1">
              <a:rPr lang="en-US" smtClean="0"/>
              <a:pPr/>
              <a:t>9/2/2015</a:t>
            </a:fld>
            <a:endParaRPr lang="en-US"/>
          </a:p>
        </p:txBody>
      </p:sp>
      <p:sp>
        <p:nvSpPr>
          <p:cNvPr id="5" name="Footer Placeholder 4"/>
          <p:cNvSpPr>
            <a:spLocks noGrp="1"/>
          </p:cNvSpPr>
          <p:nvPr>
            <p:ph type="ftr" sz="quarter" idx="11"/>
          </p:nvPr>
        </p:nvSpPr>
        <p:spPr/>
        <p:txBody>
          <a:bodyPr/>
          <a:lstStyle/>
          <a:p>
            <a:r>
              <a:rPr lang="en-US" smtClean="0"/>
              <a:t>Footer Goes Here</a:t>
            </a:r>
            <a:endParaRPr lang="en-US"/>
          </a:p>
        </p:txBody>
      </p:sp>
      <p:sp>
        <p:nvSpPr>
          <p:cNvPr id="6" name="Slide Number Placeholder 5"/>
          <p:cNvSpPr>
            <a:spLocks noGrp="1"/>
          </p:cNvSpPr>
          <p:nvPr>
            <p:ph type="sldNum" sz="quarter" idx="12"/>
          </p:nvPr>
        </p:nvSpPr>
        <p:spPr/>
        <p:txBody>
          <a:bodyPr/>
          <a:lstStyle/>
          <a:p>
            <a:fld id="{EA6C12E7-F9DC-4319-9627-AEBF47001813}" type="slidenum">
              <a:rPr lang="en-US" smtClean="0"/>
              <a:pPr/>
              <a:t>‹#›</a:t>
            </a:fld>
            <a:endParaRPr lang="en-US"/>
          </a:p>
        </p:txBody>
      </p:sp>
      <p:sp>
        <p:nvSpPr>
          <p:cNvPr id="10" name="Title 1"/>
          <p:cNvSpPr>
            <a:spLocks noGrp="1"/>
          </p:cNvSpPr>
          <p:nvPr>
            <p:ph type="title"/>
          </p:nvPr>
        </p:nvSpPr>
        <p:spPr>
          <a:xfrm>
            <a:off x="-152400" y="4541838"/>
            <a:ext cx="9448800" cy="1143000"/>
          </a:xfrm>
        </p:spPr>
        <p:txBody>
          <a:bodyPr anchor="t" anchorCtr="0"/>
          <a:lstStyle/>
          <a:p>
            <a:r>
              <a:rPr lang="en-US" smtClean="0"/>
              <a:t>Click to edit Master title style</a:t>
            </a:r>
            <a:endParaRPr lang="en-US" dirty="0"/>
          </a:p>
        </p:txBody>
      </p:sp>
      <p:sp>
        <p:nvSpPr>
          <p:cNvPr id="11" name="Subtitle 2"/>
          <p:cNvSpPr>
            <a:spLocks noGrp="1"/>
          </p:cNvSpPr>
          <p:nvPr>
            <p:ph type="subTitle" idx="13"/>
          </p:nvPr>
        </p:nvSpPr>
        <p:spPr>
          <a:xfrm>
            <a:off x="381000" y="51054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54622-EEC6-4F2F-81B9-42FB71FB0DF2}" type="datetime1">
              <a:rPr lang="en-US" smtClean="0"/>
              <a:pPr/>
              <a:t>9/2/2015</a:t>
            </a:fld>
            <a:endParaRPr lang="en-US"/>
          </a:p>
        </p:txBody>
      </p:sp>
      <p:sp>
        <p:nvSpPr>
          <p:cNvPr id="6" name="Footer Placeholder 5"/>
          <p:cNvSpPr>
            <a:spLocks noGrp="1"/>
          </p:cNvSpPr>
          <p:nvPr>
            <p:ph type="ftr" sz="quarter" idx="11"/>
          </p:nvPr>
        </p:nvSpPr>
        <p:spPr/>
        <p:txBody>
          <a:bodyPr/>
          <a:lstStyle/>
          <a:p>
            <a:r>
              <a:rPr lang="en-US" smtClean="0"/>
              <a:t>Footer Goes Here</a:t>
            </a:r>
            <a:endParaRPr lang="en-US"/>
          </a:p>
        </p:txBody>
      </p:sp>
      <p:sp>
        <p:nvSpPr>
          <p:cNvPr id="7" name="Slide Number Placeholder 6"/>
          <p:cNvSpPr>
            <a:spLocks noGrp="1"/>
          </p:cNvSpPr>
          <p:nvPr>
            <p:ph type="sldNum" sz="quarter" idx="12"/>
          </p:nvPr>
        </p:nvSpPr>
        <p:spPr/>
        <p:txBody>
          <a:bodyPr/>
          <a:lstStyle/>
          <a:p>
            <a:fld id="{EA6C12E7-F9DC-4319-9627-AEBF47001813}" type="slidenum">
              <a:rPr lang="en-US" smtClean="0"/>
              <a:pPr/>
              <a:t>‹#›</a:t>
            </a:fld>
            <a:endParaRPr lang="en-US"/>
          </a:p>
        </p:txBody>
      </p:sp>
      <p:cxnSp>
        <p:nvCxnSpPr>
          <p:cNvPr id="8" name="Straight Connector 7"/>
          <p:cNvCxnSpPr/>
          <p:nvPr/>
        </p:nvCxnSpPr>
        <p:spPr>
          <a:xfrm rot="5400000">
            <a:off x="2361406" y="3886200"/>
            <a:ext cx="45720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09006" y="3885406"/>
            <a:ext cx="45720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1676400" cy="365125"/>
          </a:xfrm>
        </p:spPr>
        <p:txBody>
          <a:bodyPr/>
          <a:lstStyle/>
          <a:p>
            <a:fld id="{5CD54622-EEC6-4F2F-81B9-42FB71FB0DF2}" type="datetime1">
              <a:rPr lang="en-US" smtClean="0"/>
              <a:pPr/>
              <a:t>9/2/2015</a:t>
            </a:fld>
            <a:endParaRPr lang="en-US"/>
          </a:p>
        </p:txBody>
      </p:sp>
      <p:sp>
        <p:nvSpPr>
          <p:cNvPr id="6" name="Footer Placeholder 5"/>
          <p:cNvSpPr>
            <a:spLocks noGrp="1"/>
          </p:cNvSpPr>
          <p:nvPr>
            <p:ph type="ftr" sz="quarter" idx="11"/>
          </p:nvPr>
        </p:nvSpPr>
        <p:spPr>
          <a:xfrm>
            <a:off x="2209800" y="6356350"/>
            <a:ext cx="4572000" cy="365125"/>
          </a:xfrm>
        </p:spPr>
        <p:txBody>
          <a:bodyPr/>
          <a:lstStyle/>
          <a:p>
            <a:r>
              <a:rPr lang="en-US" smtClean="0"/>
              <a:t>Footer Goes Here</a:t>
            </a:r>
            <a:endParaRPr lang="en-US"/>
          </a:p>
        </p:txBody>
      </p:sp>
      <p:sp>
        <p:nvSpPr>
          <p:cNvPr id="7" name="Slide Number Placeholder 6"/>
          <p:cNvSpPr>
            <a:spLocks noGrp="1"/>
          </p:cNvSpPr>
          <p:nvPr>
            <p:ph type="sldNum" sz="quarter" idx="12"/>
          </p:nvPr>
        </p:nvSpPr>
        <p:spPr>
          <a:xfrm>
            <a:off x="6858000" y="6356350"/>
            <a:ext cx="1828800" cy="365125"/>
          </a:xfrm>
        </p:spPr>
        <p:txBody>
          <a:bodyPr/>
          <a:lstStyle/>
          <a:p>
            <a:fld id="{EA6C12E7-F9DC-4319-9627-AEBF47001813}" type="slidenum">
              <a:rPr lang="en-US" smtClean="0"/>
              <a:pPr/>
              <a:t>‹#›</a:t>
            </a:fld>
            <a:endParaRPr lang="en-US"/>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r>
              <a:rPr lang="en-US" smtClean="0"/>
              <a:t>Click to edit Master text styles</a:t>
            </a:r>
          </a:p>
        </p:txBody>
      </p:sp>
      <p:cxnSp>
        <p:nvCxnSpPr>
          <p:cNvPr id="11" name="Straight Connector 10"/>
          <p:cNvCxnSpPr/>
          <p:nvPr/>
        </p:nvCxnSpPr>
        <p:spPr>
          <a:xfrm rot="5400000">
            <a:off x="2361406" y="3886200"/>
            <a:ext cx="45720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54622-EEC6-4F2F-81B9-42FB71FB0DF2}" type="datetime1">
              <a:rPr lang="en-US" smtClean="0"/>
              <a:pPr/>
              <a:t>9/2/2015</a:t>
            </a:fld>
            <a:endParaRPr lang="en-US"/>
          </a:p>
        </p:txBody>
      </p:sp>
      <p:sp>
        <p:nvSpPr>
          <p:cNvPr id="6" name="Footer Placeholder 5"/>
          <p:cNvSpPr>
            <a:spLocks noGrp="1"/>
          </p:cNvSpPr>
          <p:nvPr>
            <p:ph type="ftr" sz="quarter" idx="11"/>
          </p:nvPr>
        </p:nvSpPr>
        <p:spPr/>
        <p:txBody>
          <a:bodyPr/>
          <a:lstStyle/>
          <a:p>
            <a:r>
              <a:rPr lang="en-US" smtClean="0"/>
              <a:t>Footer Goes Here</a:t>
            </a:r>
            <a:endParaRPr lang="en-US"/>
          </a:p>
        </p:txBody>
      </p:sp>
      <p:sp>
        <p:nvSpPr>
          <p:cNvPr id="7" name="Slide Number Placeholder 6"/>
          <p:cNvSpPr>
            <a:spLocks noGrp="1"/>
          </p:cNvSpPr>
          <p:nvPr>
            <p:ph type="sldNum" sz="quarter" idx="12"/>
          </p:nvPr>
        </p:nvSpPr>
        <p:spPr/>
        <p:txBody>
          <a:bodyPr/>
          <a:lstStyle/>
          <a:p>
            <a:fld id="{EA6C12E7-F9DC-4319-9627-AEBF47001813}" type="slidenum">
              <a:rPr lang="en-US" smtClean="0"/>
              <a:pPr/>
              <a:t>‹#›</a:t>
            </a:fld>
            <a:endParaRPr lang="en-US"/>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r>
              <a:rPr lang="en-US" smtClean="0"/>
              <a:t>Click to edit Master text styles</a:t>
            </a:r>
          </a:p>
        </p:txBody>
      </p:sp>
      <p:cxnSp>
        <p:nvCxnSpPr>
          <p:cNvPr id="12" name="Straight Connector 11"/>
          <p:cNvCxnSpPr/>
          <p:nvPr/>
        </p:nvCxnSpPr>
        <p:spPr>
          <a:xfrm rot="5400000">
            <a:off x="2361406" y="3886200"/>
            <a:ext cx="45720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152400" y="274638"/>
            <a:ext cx="9448800" cy="1143000"/>
          </a:xfrm>
        </p:spPr>
        <p:txBody>
          <a:bodyPr anchor="t" anchorCtr="0"/>
          <a:lstStyle/>
          <a:p>
            <a:r>
              <a:rPr lang="en-US" smtClean="0"/>
              <a:t>Click to edit Master title style</a:t>
            </a:r>
            <a:endParaRPr lang="en-US" dirty="0"/>
          </a:p>
        </p:txBody>
      </p:sp>
      <p:sp>
        <p:nvSpPr>
          <p:cNvPr id="14" name="Subtitle 2"/>
          <p:cNvSpPr>
            <a:spLocks noGrp="1"/>
          </p:cNvSpPr>
          <p:nvPr>
            <p:ph type="subTitle" idx="14"/>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D5123-2E43-4731-ADD9-31751A3E95E5}" type="datetime1">
              <a:rPr lang="en-US" smtClean="0"/>
              <a:pPr/>
              <a:t>9/2/2015</a:t>
            </a:fld>
            <a:endParaRPr lang="en-US" dirty="0"/>
          </a:p>
        </p:txBody>
      </p:sp>
      <p:sp>
        <p:nvSpPr>
          <p:cNvPr id="5" name="Footer Placeholder 4"/>
          <p:cNvSpPr>
            <a:spLocks noGrp="1"/>
          </p:cNvSpPr>
          <p:nvPr>
            <p:ph type="ftr" sz="quarter" idx="3"/>
          </p:nvPr>
        </p:nvSpPr>
        <p:spPr>
          <a:xfrm>
            <a:off x="2743200" y="6356350"/>
            <a:ext cx="373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C12E7-F9DC-4319-9627-AEBF470018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l" defTabSz="914400" rtl="0" eaLnBrk="1" latinLnBrk="0" hangingPunct="1">
        <a:spcBef>
          <a:spcPct val="0"/>
        </a:spcBef>
        <a:buNone/>
        <a:defRPr sz="3800" kern="1200" baseline="0">
          <a:solidFill>
            <a:schemeClr val="bg1"/>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energystar.gov/index.cfm?fuseaction=labeled_buildings.showBuildingResults&amp;building_type_id=334&amp;s_code=ALL&amp;profiles=0&amp;also_search_id=NON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8.wmf"/><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8.wm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286000" y="4114800"/>
            <a:ext cx="7315200" cy="1143000"/>
          </a:xfrm>
        </p:spPr>
        <p:txBody>
          <a:bodyPr lIns="274320" anchor="t" anchorCtr="0"/>
          <a:lstStyle/>
          <a:p>
            <a:r>
              <a:rPr lang="en-US" dirty="0" smtClean="0"/>
              <a:t>Energy Efficiency</a:t>
            </a:r>
            <a:endParaRPr lang="en-US" dirty="0"/>
          </a:p>
        </p:txBody>
      </p:sp>
      <p:sp>
        <p:nvSpPr>
          <p:cNvPr id="18" name="Rectangle 17"/>
          <p:cNvSpPr/>
          <p:nvPr/>
        </p:nvSpPr>
        <p:spPr>
          <a:xfrm>
            <a:off x="-76200" y="2133600"/>
            <a:ext cx="2362200" cy="1981200"/>
          </a:xfrm>
          <a:prstGeom prst="rect">
            <a:avLst/>
          </a:prstGeom>
          <a:solidFill>
            <a:srgbClr val="658A3C">
              <a:alpha val="7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4114800"/>
            <a:ext cx="2362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EED_Logo2.jpg"/>
          <p:cNvPicPr>
            <a:picLocks noChangeAspect="1"/>
          </p:cNvPicPr>
          <p:nvPr/>
        </p:nvPicPr>
        <p:blipFill>
          <a:blip r:embed="rId4" cstate="print"/>
          <a:stretch>
            <a:fillRect/>
          </a:stretch>
        </p:blipFill>
        <p:spPr>
          <a:xfrm>
            <a:off x="101441" y="4648200"/>
            <a:ext cx="2108359" cy="1143000"/>
          </a:xfrm>
          <a:prstGeom prst="rect">
            <a:avLst/>
          </a:prstGeom>
        </p:spPr>
      </p:pic>
      <p:cxnSp>
        <p:nvCxnSpPr>
          <p:cNvPr id="21" name="Straight Connector 20"/>
          <p:cNvCxnSpPr/>
          <p:nvPr/>
        </p:nvCxnSpPr>
        <p:spPr>
          <a:xfrm rot="5400000">
            <a:off x="-1409700" y="3314700"/>
            <a:ext cx="7391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2133600"/>
            <a:ext cx="2438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0" y="4114800"/>
            <a:ext cx="70866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descr="woman cfl.jpg"/>
          <p:cNvPicPr>
            <a:picLocks noChangeAspect="1"/>
          </p:cNvPicPr>
          <p:nvPr/>
        </p:nvPicPr>
        <p:blipFill>
          <a:blip r:embed="rId5" cstate="print"/>
          <a:srcRect b="8046"/>
          <a:stretch>
            <a:fillRect/>
          </a:stretch>
        </p:blipFill>
        <p:spPr>
          <a:xfrm>
            <a:off x="2514600" y="152400"/>
            <a:ext cx="6344969"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Energy Efficiency</a:t>
            </a:r>
            <a:endParaRPr lang="en-US" dirty="0"/>
          </a:p>
        </p:txBody>
      </p:sp>
      <p:sp>
        <p:nvSpPr>
          <p:cNvPr id="4098" name="Rectangle 2"/>
          <p:cNvSpPr>
            <a:spLocks noGrp="1" noChangeArrowheads="1"/>
          </p:cNvSpPr>
          <p:nvPr>
            <p:ph idx="4294967295"/>
          </p:nvPr>
        </p:nvSpPr>
        <p:spPr bwMode="auto">
          <a:xfrm>
            <a:off x="0" y="2019300"/>
            <a:ext cx="61722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latin typeface="Tahoma" pitchFamily="34" charset="0"/>
                <a:cs typeface="Tahoma" pitchFamily="34" charset="0"/>
              </a:rPr>
              <a:t>Reduces consumption</a:t>
            </a:r>
          </a:p>
          <a:p>
            <a:pPr eaLnBrk="1" hangingPunct="1">
              <a:lnSpc>
                <a:spcPct val="90000"/>
              </a:lnSpc>
            </a:pPr>
            <a:r>
              <a:rPr lang="en-US" dirty="0" smtClean="0">
                <a:latin typeface="Tahoma" pitchFamily="34" charset="0"/>
                <a:cs typeface="Tahoma" pitchFamily="34" charset="0"/>
              </a:rPr>
              <a:t>Increases comfort &amp; safety</a:t>
            </a:r>
          </a:p>
          <a:p>
            <a:pPr eaLnBrk="1" hangingPunct="1">
              <a:lnSpc>
                <a:spcPct val="90000"/>
              </a:lnSpc>
            </a:pPr>
            <a:r>
              <a:rPr lang="en-US" dirty="0" smtClean="0">
                <a:latin typeface="Tahoma" pitchFamily="34" charset="0"/>
                <a:cs typeface="Tahoma" pitchFamily="34" charset="0"/>
              </a:rPr>
              <a:t>Reduces pollution</a:t>
            </a:r>
          </a:p>
          <a:p>
            <a:pPr eaLnBrk="1" hangingPunct="1">
              <a:lnSpc>
                <a:spcPct val="90000"/>
              </a:lnSpc>
            </a:pPr>
            <a:r>
              <a:rPr lang="en-US" dirty="0" smtClean="0">
                <a:latin typeface="Tahoma" pitchFamily="34" charset="0"/>
                <a:cs typeface="Tahoma" pitchFamily="34" charset="0"/>
              </a:rPr>
              <a:t>Makes our economy stronger</a:t>
            </a:r>
          </a:p>
          <a:p>
            <a:pPr eaLnBrk="1" hangingPunct="1">
              <a:lnSpc>
                <a:spcPct val="90000"/>
              </a:lnSpc>
            </a:pPr>
            <a:r>
              <a:rPr lang="en-US" dirty="0" smtClean="0">
                <a:latin typeface="Tahoma" pitchFamily="34" charset="0"/>
                <a:cs typeface="Tahoma" pitchFamily="34" charset="0"/>
              </a:rPr>
              <a:t>Increases our energy security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smtClean="0"/>
              <a:t>How Efficient are U.S. Schools?</a:t>
            </a:r>
            <a:endParaRPr lang="en-US" dirty="0" smtClean="0"/>
          </a:p>
        </p:txBody>
      </p:sp>
      <p:sp>
        <p:nvSpPr>
          <p:cNvPr id="7170" name="Rectangle 2"/>
          <p:cNvSpPr>
            <a:spLocks noGrp="1" noChangeArrowheads="1"/>
          </p:cNvSpPr>
          <p:nvPr>
            <p:ph idx="1"/>
          </p:nvPr>
        </p:nvSpPr>
        <p:spPr/>
        <p:txBody>
          <a:bodyPr>
            <a:normAutofit lnSpcReduction="10000"/>
          </a:bodyPr>
          <a:lstStyle/>
          <a:p>
            <a:r>
              <a:rPr lang="en-US" smtClean="0"/>
              <a:t>Average annual energy bill to run America's schools:  $6 billion </a:t>
            </a:r>
          </a:p>
          <a:p>
            <a:r>
              <a:rPr lang="en-US" smtClean="0"/>
              <a:t>A typical school district with 3,000 students spends $400,000 on energy per year. </a:t>
            </a:r>
          </a:p>
          <a:p>
            <a:r>
              <a:rPr lang="en-US" smtClean="0"/>
              <a:t>The least efficient schools use 3 times more energy than the best energy performers </a:t>
            </a:r>
          </a:p>
          <a:p>
            <a:r>
              <a:rPr lang="en-US" smtClean="0"/>
              <a:t>Top performing </a:t>
            </a:r>
            <a:r>
              <a:rPr lang="en-US" smtClean="0">
                <a:hlinkClick r:id="rId3"/>
              </a:rPr>
              <a:t>ENERGY STAR</a:t>
            </a:r>
            <a:r>
              <a:rPr lang="en-US" smtClean="0"/>
              <a:t>®</a:t>
            </a:r>
            <a:r>
              <a:rPr lang="en-US" smtClean="0">
                <a:hlinkClick r:id="rId3"/>
              </a:rPr>
              <a:t> labeled schools</a:t>
            </a:r>
            <a:r>
              <a:rPr lang="en-US" smtClean="0"/>
              <a:t> cost $.40/square foot less to operate than the average schools. </a:t>
            </a:r>
          </a:p>
        </p:txBody>
      </p:sp>
      <p:sp>
        <p:nvSpPr>
          <p:cNvPr id="7171" name="Rectangle 3"/>
          <p:cNvSpPr>
            <a:spLocks noChangeArrowheads="1"/>
          </p:cNvSpPr>
          <p:nvPr/>
        </p:nvSpPr>
        <p:spPr bwMode="auto">
          <a:xfrm>
            <a:off x="665956" y="6281410"/>
            <a:ext cx="7812088" cy="523220"/>
          </a:xfrm>
          <a:prstGeom prst="rect">
            <a:avLst/>
          </a:prstGeom>
          <a:noFill/>
          <a:ln w="12700" cap="sq">
            <a:noFill/>
            <a:miter lim="800000"/>
            <a:headEnd/>
            <a:tailEnd/>
          </a:ln>
        </p:spPr>
        <p:txBody>
          <a:bodyPr wrap="square">
            <a:spAutoFit/>
          </a:bodyPr>
          <a:lstStyle/>
          <a:p>
            <a:pPr algn="ctr"/>
            <a:r>
              <a:rPr lang="en-US" sz="2800" b="1" dirty="0">
                <a:solidFill>
                  <a:srgbClr val="000099"/>
                </a:solidFill>
                <a:latin typeface="Tahoma" pitchFamily="34" charset="0"/>
              </a:rPr>
              <a:t>Luckily, energy is a manageable expense.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mtClean="0"/>
              <a:t>When we look for ways to save energy in a school, we must keep in mind:</a:t>
            </a:r>
            <a:endParaRPr lang="en-US" dirty="0" smtClean="0"/>
          </a:p>
        </p:txBody>
      </p:sp>
      <p:sp>
        <p:nvSpPr>
          <p:cNvPr id="8195" name="Rectangle 3"/>
          <p:cNvSpPr>
            <a:spLocks noGrp="1" noChangeArrowheads="1"/>
          </p:cNvSpPr>
          <p:nvPr>
            <p:ph idx="1"/>
          </p:nvPr>
        </p:nvSpPr>
        <p:spPr>
          <a:xfrm>
            <a:off x="457200" y="1600200"/>
            <a:ext cx="3352800" cy="4525963"/>
          </a:xfrm>
        </p:spPr>
        <p:txBody>
          <a:bodyPr>
            <a:normAutofit lnSpcReduction="10000"/>
          </a:bodyPr>
          <a:lstStyle/>
          <a:p>
            <a:r>
              <a:rPr lang="en-US" dirty="0" smtClean="0"/>
              <a:t>The health and safety of the occupants.</a:t>
            </a:r>
          </a:p>
          <a:p>
            <a:r>
              <a:rPr lang="en-US" dirty="0" smtClean="0"/>
              <a:t>Indoor air quality – adequate ventilation.</a:t>
            </a:r>
          </a:p>
          <a:p>
            <a:r>
              <a:rPr lang="en-US" dirty="0" smtClean="0"/>
              <a:t>The comfort of the occupants.</a:t>
            </a:r>
          </a:p>
        </p:txBody>
      </p:sp>
      <p:pic>
        <p:nvPicPr>
          <p:cNvPr id="6" name="Picture 5" descr="audit 4.jpg"/>
          <p:cNvPicPr>
            <a:picLocks noChangeAspect="1"/>
          </p:cNvPicPr>
          <p:nvPr/>
        </p:nvPicPr>
        <p:blipFill>
          <a:blip r:embed="rId3" cstate="print"/>
          <a:stretch>
            <a:fillRect/>
          </a:stretch>
        </p:blipFill>
        <p:spPr>
          <a:xfrm>
            <a:off x="3962400" y="2057400"/>
            <a:ext cx="4953000" cy="3706121"/>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7459" name="Rectangle 3"/>
          <p:cNvSpPr>
            <a:spLocks noChangeArrowheads="1"/>
          </p:cNvSpPr>
          <p:nvPr/>
        </p:nvSpPr>
        <p:spPr bwMode="auto">
          <a:xfrm>
            <a:off x="228600" y="1600200"/>
            <a:ext cx="8382000" cy="5509200"/>
          </a:xfrm>
          <a:prstGeom prst="rect">
            <a:avLst/>
          </a:prstGeom>
          <a:noFill/>
          <a:ln w="12700" cap="sq">
            <a:noFill/>
            <a:miter lim="800000"/>
            <a:headEnd/>
            <a:tailEnd/>
          </a:ln>
          <a:effectLst/>
        </p:spPr>
        <p:txBody>
          <a:bodyPr wrap="square">
            <a:spAutoFit/>
          </a:bodyPr>
          <a:lstStyle/>
          <a:p>
            <a:pPr marL="690563" lvl="1" indent="-233363">
              <a:lnSpc>
                <a:spcPct val="150000"/>
              </a:lnSpc>
              <a:defRPr/>
            </a:pPr>
            <a:r>
              <a:rPr lang="en-US" sz="3200" dirty="0">
                <a:latin typeface="Tahoma" pitchFamily="34" charset="0"/>
              </a:rPr>
              <a:t> </a:t>
            </a:r>
            <a:r>
              <a:rPr lang="en-US" sz="3200" u="sng" dirty="0" smtClean="0">
                <a:latin typeface="Tahoma" pitchFamily="34" charset="0"/>
              </a:rPr>
              <a:t>Energy System Components</a:t>
            </a:r>
          </a:p>
          <a:p>
            <a:pPr marL="690563" lvl="1" indent="-233363">
              <a:lnSpc>
                <a:spcPct val="150000"/>
              </a:lnSpc>
              <a:buFontTx/>
              <a:buChar char="•"/>
              <a:defRPr/>
            </a:pPr>
            <a:r>
              <a:rPr lang="en-US" sz="3200" dirty="0" smtClean="0">
                <a:latin typeface="Tahoma" pitchFamily="34" charset="0"/>
              </a:rPr>
              <a:t>Building </a:t>
            </a:r>
            <a:r>
              <a:rPr lang="en-US" sz="3200" dirty="0">
                <a:latin typeface="Tahoma" pitchFamily="34" charset="0"/>
              </a:rPr>
              <a:t>Shell</a:t>
            </a:r>
          </a:p>
          <a:p>
            <a:pPr marL="690563" lvl="1" indent="-233363">
              <a:lnSpc>
                <a:spcPct val="150000"/>
              </a:lnSpc>
              <a:buFontTx/>
              <a:buChar char="•"/>
              <a:defRPr/>
            </a:pPr>
            <a:r>
              <a:rPr lang="en-US" sz="3200" dirty="0">
                <a:latin typeface="Tahoma" pitchFamily="34" charset="0"/>
              </a:rPr>
              <a:t> Heating, Ventilation and Air Conditioning     (HVAC)</a:t>
            </a:r>
          </a:p>
          <a:p>
            <a:pPr marL="690563" lvl="1" indent="-233363">
              <a:lnSpc>
                <a:spcPct val="150000"/>
              </a:lnSpc>
              <a:buFontTx/>
              <a:buChar char="•"/>
              <a:defRPr/>
            </a:pPr>
            <a:r>
              <a:rPr lang="en-US" sz="3200" dirty="0">
                <a:latin typeface="Tahoma" pitchFamily="34" charset="0"/>
              </a:rPr>
              <a:t> Lighting</a:t>
            </a:r>
          </a:p>
          <a:p>
            <a:pPr marL="690563" lvl="1" indent="-233363">
              <a:lnSpc>
                <a:spcPct val="150000"/>
              </a:lnSpc>
              <a:buFontTx/>
              <a:buChar char="•"/>
              <a:defRPr/>
            </a:pPr>
            <a:r>
              <a:rPr lang="en-US" sz="3200" dirty="0">
                <a:latin typeface="Tahoma" pitchFamily="34" charset="0"/>
              </a:rPr>
              <a:t> Electric Appliances</a:t>
            </a:r>
          </a:p>
          <a:p>
            <a:pPr marL="690563" lvl="1" indent="-233363">
              <a:buFontTx/>
              <a:buChar char="•"/>
              <a:defRPr/>
            </a:pPr>
            <a:endParaRPr lang="en-US" sz="3200" b="1" dirty="0">
              <a:effectLst>
                <a:outerShdw blurRad="38100" dist="38100" dir="2700000" algn="tl">
                  <a:srgbClr val="FFFFFF"/>
                </a:outerShdw>
              </a:effectLst>
              <a:latin typeface="Tahoma" pitchFamily="34" charset="0"/>
            </a:endParaRPr>
          </a:p>
          <a:p>
            <a:pPr marL="690563" lvl="1" indent="-233363">
              <a:defRPr/>
            </a:pPr>
            <a:r>
              <a:rPr lang="en-US" sz="3200" b="1" dirty="0">
                <a:solidFill>
                  <a:srgbClr val="FFFFFF"/>
                </a:solidFill>
                <a:effectLst>
                  <a:outerShdw blurRad="38100" dist="38100" dir="2700000" algn="tl">
                    <a:srgbClr val="000000"/>
                  </a:outerShdw>
                </a:effectLst>
                <a:latin typeface="Tahoma" pitchFamily="34" charset="0"/>
              </a:rPr>
              <a:t> </a:t>
            </a:r>
          </a:p>
        </p:txBody>
      </p:sp>
      <p:sp>
        <p:nvSpPr>
          <p:cNvPr id="5" name="Title 4"/>
          <p:cNvSpPr>
            <a:spLocks noGrp="1"/>
          </p:cNvSpPr>
          <p:nvPr>
            <p:ph type="title"/>
          </p:nvPr>
        </p:nvSpPr>
        <p:spPr/>
        <p:txBody>
          <a:bodyPr/>
          <a:lstStyle/>
          <a:p>
            <a:r>
              <a:rPr lang="en-US" dirty="0" smtClean="0"/>
              <a:t>How Does Your School Use Energy?</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02" name="Picture 2" descr="MVC-019L"/>
          <p:cNvPicPr>
            <a:picLocks noChangeAspect="1" noChangeArrowheads="1"/>
          </p:cNvPicPr>
          <p:nvPr/>
        </p:nvPicPr>
        <p:blipFill>
          <a:blip r:embed="rId3" cstate="print"/>
          <a:srcRect/>
          <a:stretch>
            <a:fillRect/>
          </a:stretch>
        </p:blipFill>
        <p:spPr bwMode="auto">
          <a:xfrm>
            <a:off x="1371600" y="4343400"/>
            <a:ext cx="2209800" cy="1657350"/>
          </a:xfrm>
          <a:prstGeom prst="rect">
            <a:avLst/>
          </a:prstGeom>
          <a:noFill/>
          <a:effectLst>
            <a:softEdge rad="31750"/>
          </a:effectLst>
        </p:spPr>
      </p:pic>
      <p:sp>
        <p:nvSpPr>
          <p:cNvPr id="3993603" name="Text Box 3"/>
          <p:cNvSpPr txBox="1">
            <a:spLocks noChangeArrowheads="1"/>
          </p:cNvSpPr>
          <p:nvPr/>
        </p:nvSpPr>
        <p:spPr bwMode="auto">
          <a:xfrm>
            <a:off x="3962400" y="551289"/>
            <a:ext cx="4572000" cy="5755422"/>
          </a:xfrm>
          <a:prstGeom prst="rect">
            <a:avLst/>
          </a:prstGeom>
          <a:noFill/>
          <a:ln w="9525">
            <a:noFill/>
            <a:miter lim="800000"/>
            <a:headEnd/>
            <a:tailEnd/>
          </a:ln>
          <a:effectLst/>
        </p:spPr>
        <p:txBody>
          <a:bodyPr wrap="square">
            <a:spAutoFit/>
          </a:bodyPr>
          <a:lstStyle/>
          <a:p>
            <a:pPr eaLnBrk="0" hangingPunct="0">
              <a:defRPr/>
            </a:pPr>
            <a:r>
              <a:rPr lang="en-US" sz="3200" dirty="0">
                <a:effectLst>
                  <a:outerShdw blurRad="38100" dist="38100" dir="2700000" algn="tl">
                    <a:srgbClr val="FFFFFF"/>
                  </a:outerShdw>
                </a:effectLst>
                <a:latin typeface="Tahoma" pitchFamily="34" charset="0"/>
              </a:rPr>
              <a:t>Any part of the building which creates a boundary between indoor and outdoor space.  Includes:</a:t>
            </a:r>
          </a:p>
          <a:p>
            <a:pPr eaLnBrk="0" hangingPunct="0">
              <a:lnSpc>
                <a:spcPct val="50000"/>
              </a:lnSpc>
              <a:defRPr/>
            </a:pPr>
            <a:endParaRPr lang="en-US" sz="3200" dirty="0">
              <a:effectLst>
                <a:outerShdw blurRad="38100" dist="38100" dir="2700000" algn="tl">
                  <a:srgbClr val="FFFFFF"/>
                </a:outerShdw>
              </a:effectLst>
              <a:latin typeface="Tahoma" pitchFamily="34" charset="0"/>
            </a:endParaRPr>
          </a:p>
          <a:p>
            <a:pPr lvl="1" eaLnBrk="0" hangingPunct="0">
              <a:buFontTx/>
              <a:buChar char="•"/>
              <a:defRPr/>
            </a:pPr>
            <a:r>
              <a:rPr lang="en-US" sz="3200" dirty="0">
                <a:effectLst>
                  <a:outerShdw blurRad="38100" dist="38100" dir="2700000" algn="tl">
                    <a:srgbClr val="FFFFFF"/>
                  </a:outerShdw>
                </a:effectLst>
                <a:latin typeface="Tahoma" pitchFamily="34" charset="0"/>
              </a:rPr>
              <a:t> Walls</a:t>
            </a:r>
          </a:p>
          <a:p>
            <a:pPr lvl="1" eaLnBrk="0" hangingPunct="0">
              <a:buFontTx/>
              <a:buChar char="•"/>
              <a:defRPr/>
            </a:pPr>
            <a:r>
              <a:rPr lang="en-US" sz="3200" dirty="0">
                <a:effectLst>
                  <a:outerShdw blurRad="38100" dist="38100" dir="2700000" algn="tl">
                    <a:srgbClr val="FFFFFF"/>
                  </a:outerShdw>
                </a:effectLst>
                <a:latin typeface="Tahoma" pitchFamily="34" charset="0"/>
              </a:rPr>
              <a:t> Roofs</a:t>
            </a:r>
          </a:p>
          <a:p>
            <a:pPr lvl="1" eaLnBrk="0" hangingPunct="0">
              <a:buFontTx/>
              <a:buChar char="•"/>
              <a:defRPr/>
            </a:pPr>
            <a:r>
              <a:rPr lang="en-US" sz="3200" dirty="0">
                <a:effectLst>
                  <a:outerShdw blurRad="38100" dist="38100" dir="2700000" algn="tl">
                    <a:srgbClr val="FFFFFF"/>
                  </a:outerShdw>
                </a:effectLst>
                <a:latin typeface="Tahoma" pitchFamily="34" charset="0"/>
              </a:rPr>
              <a:t> Ceilings</a:t>
            </a:r>
          </a:p>
          <a:p>
            <a:pPr lvl="1" eaLnBrk="0" hangingPunct="0">
              <a:buFontTx/>
              <a:buChar char="•"/>
              <a:defRPr/>
            </a:pPr>
            <a:r>
              <a:rPr lang="en-US" sz="3200" dirty="0">
                <a:effectLst>
                  <a:outerShdw blurRad="38100" dist="38100" dir="2700000" algn="tl">
                    <a:srgbClr val="FFFFFF"/>
                  </a:outerShdw>
                </a:effectLst>
                <a:latin typeface="Tahoma" pitchFamily="34" charset="0"/>
              </a:rPr>
              <a:t> Doors</a:t>
            </a:r>
          </a:p>
          <a:p>
            <a:pPr lvl="1" eaLnBrk="0" hangingPunct="0">
              <a:buFontTx/>
              <a:buChar char="•"/>
              <a:defRPr/>
            </a:pPr>
            <a:r>
              <a:rPr lang="en-US" sz="3200" dirty="0">
                <a:effectLst>
                  <a:outerShdw blurRad="38100" dist="38100" dir="2700000" algn="tl">
                    <a:srgbClr val="FFFFFF"/>
                  </a:outerShdw>
                </a:effectLst>
                <a:latin typeface="Tahoma" pitchFamily="34" charset="0"/>
              </a:rPr>
              <a:t> Windows</a:t>
            </a:r>
            <a:endParaRPr lang="en-US" sz="3200" dirty="0">
              <a:latin typeface="Tahoma" pitchFamily="34" charset="0"/>
            </a:endParaRPr>
          </a:p>
          <a:p>
            <a:pPr eaLnBrk="0" hangingPunct="0">
              <a:defRPr/>
            </a:pPr>
            <a:endParaRPr lang="en-US" sz="3200" dirty="0">
              <a:solidFill>
                <a:schemeClr val="tx2"/>
              </a:solidFill>
              <a:latin typeface="Tahoma" pitchFamily="34" charset="0"/>
            </a:endParaRPr>
          </a:p>
        </p:txBody>
      </p:sp>
      <p:pic>
        <p:nvPicPr>
          <p:cNvPr id="3993605" name="Picture 5" descr="MVC-006L"/>
          <p:cNvPicPr>
            <a:picLocks noChangeAspect="1" noChangeArrowheads="1"/>
          </p:cNvPicPr>
          <p:nvPr/>
        </p:nvPicPr>
        <p:blipFill>
          <a:blip r:embed="rId4" cstate="print"/>
          <a:srcRect/>
          <a:stretch>
            <a:fillRect/>
          </a:stretch>
        </p:blipFill>
        <p:spPr bwMode="auto">
          <a:xfrm>
            <a:off x="685800" y="2819400"/>
            <a:ext cx="2514600" cy="1885950"/>
          </a:xfrm>
          <a:prstGeom prst="rect">
            <a:avLst/>
          </a:prstGeom>
          <a:noFill/>
          <a:effectLst>
            <a:softEdge rad="31750"/>
          </a:effectLst>
        </p:spPr>
      </p:pic>
      <p:pic>
        <p:nvPicPr>
          <p:cNvPr id="3993606" name="Picture 6" descr="Mvc-009l"/>
          <p:cNvPicPr>
            <a:picLocks noChangeAspect="1" noChangeArrowheads="1"/>
          </p:cNvPicPr>
          <p:nvPr/>
        </p:nvPicPr>
        <p:blipFill>
          <a:blip r:embed="rId5" cstate="print"/>
          <a:srcRect/>
          <a:stretch>
            <a:fillRect/>
          </a:stretch>
        </p:blipFill>
        <p:spPr bwMode="auto">
          <a:xfrm>
            <a:off x="685800" y="1752600"/>
            <a:ext cx="1257300" cy="1676400"/>
          </a:xfrm>
          <a:prstGeom prst="rect">
            <a:avLst/>
          </a:prstGeom>
          <a:noFill/>
          <a:effectLst>
            <a:softEdge rad="31750"/>
          </a:effectLst>
        </p:spPr>
      </p:pic>
      <p:sp>
        <p:nvSpPr>
          <p:cNvPr id="11" name="Title 10"/>
          <p:cNvSpPr>
            <a:spLocks noGrp="1"/>
          </p:cNvSpPr>
          <p:nvPr>
            <p:ph type="title"/>
          </p:nvPr>
        </p:nvSpPr>
        <p:spPr/>
        <p:txBody>
          <a:bodyPr/>
          <a:lstStyle/>
          <a:p>
            <a:r>
              <a:rPr lang="en-US" dirty="0" smtClean="0"/>
              <a:t>The Building Shell</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524000"/>
            <a:ext cx="6477000" cy="3540125"/>
          </a:xfrm>
          <a:prstGeom prst="rect">
            <a:avLst/>
          </a:prstGeom>
          <a:noFill/>
          <a:ln w="9525">
            <a:noFill/>
            <a:miter lim="800000"/>
            <a:headEnd/>
            <a:tailEnd/>
          </a:ln>
        </p:spPr>
        <p:txBody>
          <a:bodyPr>
            <a:spAutoFit/>
          </a:bodyPr>
          <a:lstStyle/>
          <a:p>
            <a:pPr eaLnBrk="0" hangingPunct="0"/>
            <a:r>
              <a:rPr lang="en-US" sz="3200" dirty="0">
                <a:latin typeface="Tahoma" pitchFamily="34" charset="0"/>
              </a:rPr>
              <a:t>The shell should limit:</a:t>
            </a:r>
          </a:p>
          <a:p>
            <a:pPr eaLnBrk="0" hangingPunct="0"/>
            <a:endParaRPr lang="en-US" sz="3200" dirty="0">
              <a:latin typeface="Tahoma" pitchFamily="34" charset="0"/>
            </a:endParaRPr>
          </a:p>
          <a:p>
            <a:pPr marL="855663" lvl="1" indent="-619125" eaLnBrk="0" hangingPunct="0">
              <a:buFontTx/>
              <a:buChar char="•"/>
            </a:pPr>
            <a:r>
              <a:rPr lang="en-US" sz="3200" dirty="0">
                <a:latin typeface="Tahoma" pitchFamily="34" charset="0"/>
              </a:rPr>
              <a:t>The amount of </a:t>
            </a:r>
            <a:r>
              <a:rPr lang="en-US" sz="3200" dirty="0" smtClean="0">
                <a:latin typeface="Tahoma" pitchFamily="34" charset="0"/>
              </a:rPr>
              <a:t>thermal energy </a:t>
            </a:r>
            <a:r>
              <a:rPr lang="en-US" sz="3200" dirty="0">
                <a:latin typeface="Tahoma" pitchFamily="34" charset="0"/>
              </a:rPr>
              <a:t>conducting through.</a:t>
            </a:r>
          </a:p>
          <a:p>
            <a:pPr marL="855663" lvl="1" indent="-619125" eaLnBrk="0" hangingPunct="0">
              <a:buFontTx/>
              <a:buChar char="•"/>
            </a:pPr>
            <a:r>
              <a:rPr lang="en-US" sz="3200" dirty="0">
                <a:latin typeface="Tahoma" pitchFamily="34" charset="0"/>
              </a:rPr>
              <a:t>The amount of air that moves in and out of the building.</a:t>
            </a:r>
          </a:p>
          <a:p>
            <a:pPr marL="855663" lvl="1" indent="-619125" eaLnBrk="0" hangingPunct="0"/>
            <a:endParaRPr lang="en-US" sz="3200" dirty="0">
              <a:solidFill>
                <a:schemeClr val="tx2"/>
              </a:solidFill>
              <a:latin typeface="Tahoma" pitchFamily="34" charset="0"/>
            </a:endParaRPr>
          </a:p>
        </p:txBody>
      </p:sp>
      <p:sp>
        <p:nvSpPr>
          <p:cNvPr id="4" name="Title 3"/>
          <p:cNvSpPr>
            <a:spLocks noGrp="1"/>
          </p:cNvSpPr>
          <p:nvPr>
            <p:ph type="title"/>
          </p:nvPr>
        </p:nvSpPr>
        <p:spPr/>
        <p:txBody>
          <a:bodyPr/>
          <a:lstStyle/>
          <a:p>
            <a:r>
              <a:rPr lang="en-US" dirty="0" smtClean="0"/>
              <a:t>The Building Shell</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1666" name="Picture 2" descr="MVC-002X"/>
          <p:cNvPicPr>
            <a:picLocks noChangeAspect="1" noChangeArrowheads="1"/>
          </p:cNvPicPr>
          <p:nvPr/>
        </p:nvPicPr>
        <p:blipFill>
          <a:blip r:embed="rId3" cstate="print"/>
          <a:srcRect/>
          <a:stretch>
            <a:fillRect/>
          </a:stretch>
        </p:blipFill>
        <p:spPr bwMode="auto">
          <a:xfrm>
            <a:off x="5867400" y="3886200"/>
            <a:ext cx="3124200" cy="2343150"/>
          </a:xfrm>
          <a:prstGeom prst="rect">
            <a:avLst/>
          </a:prstGeom>
          <a:noFill/>
          <a:effectLst>
            <a:softEdge rad="63500"/>
          </a:effectLst>
        </p:spPr>
      </p:pic>
      <p:pic>
        <p:nvPicPr>
          <p:cNvPr id="4081667" name="Picture 3" descr="Mvc-009l"/>
          <p:cNvPicPr>
            <a:picLocks noChangeAspect="1" noChangeArrowheads="1"/>
          </p:cNvPicPr>
          <p:nvPr/>
        </p:nvPicPr>
        <p:blipFill>
          <a:blip r:embed="rId4" cstate="print"/>
          <a:srcRect/>
          <a:stretch>
            <a:fillRect/>
          </a:stretch>
        </p:blipFill>
        <p:spPr bwMode="auto">
          <a:xfrm>
            <a:off x="3314700" y="2438400"/>
            <a:ext cx="2514600" cy="3352800"/>
          </a:xfrm>
          <a:prstGeom prst="rect">
            <a:avLst/>
          </a:prstGeom>
          <a:noFill/>
          <a:effectLst>
            <a:softEdge rad="63500"/>
          </a:effectLst>
        </p:spPr>
      </p:pic>
      <p:sp>
        <p:nvSpPr>
          <p:cNvPr id="4081668" name="Text Box 4"/>
          <p:cNvSpPr txBox="1">
            <a:spLocks noChangeArrowheads="1"/>
          </p:cNvSpPr>
          <p:nvPr/>
        </p:nvSpPr>
        <p:spPr bwMode="auto">
          <a:xfrm>
            <a:off x="2514600" y="5867400"/>
            <a:ext cx="35814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dirty="0">
                <a:latin typeface="Tahoma" pitchFamily="34" charset="0"/>
              </a:rPr>
              <a:t>Windows</a:t>
            </a:r>
            <a:r>
              <a:rPr lang="en-US" b="1" dirty="0">
                <a:solidFill>
                  <a:srgbClr val="FFFFFF"/>
                </a:solidFill>
                <a:effectLst>
                  <a:outerShdw blurRad="38100" dist="38100" dir="2700000" algn="tl">
                    <a:srgbClr val="000000"/>
                  </a:outerShdw>
                </a:effectLst>
              </a:rPr>
              <a:t> </a:t>
            </a:r>
            <a:r>
              <a:rPr lang="en-US" sz="3200" dirty="0">
                <a:latin typeface="Tahoma" pitchFamily="34" charset="0"/>
              </a:rPr>
              <a:t>left open</a:t>
            </a:r>
          </a:p>
        </p:txBody>
      </p:sp>
      <p:sp>
        <p:nvSpPr>
          <p:cNvPr id="13317" name="Text Box 5"/>
          <p:cNvSpPr txBox="1">
            <a:spLocks noChangeArrowheads="1"/>
          </p:cNvSpPr>
          <p:nvPr/>
        </p:nvSpPr>
        <p:spPr bwMode="auto">
          <a:xfrm>
            <a:off x="6019800" y="2819400"/>
            <a:ext cx="2895600" cy="1066800"/>
          </a:xfrm>
          <a:prstGeom prst="rect">
            <a:avLst/>
          </a:prstGeom>
          <a:noFill/>
          <a:ln w="9525">
            <a:noFill/>
            <a:miter lim="800000"/>
            <a:headEnd/>
            <a:tailEnd/>
          </a:ln>
        </p:spPr>
        <p:txBody>
          <a:bodyPr>
            <a:spAutoFit/>
          </a:bodyPr>
          <a:lstStyle/>
          <a:p>
            <a:pPr algn="ctr" eaLnBrk="0" hangingPunct="0">
              <a:spcBef>
                <a:spcPct val="50000"/>
              </a:spcBef>
            </a:pPr>
            <a:r>
              <a:rPr lang="en-US" sz="3200">
                <a:latin typeface="Tahoma" pitchFamily="34" charset="0"/>
              </a:rPr>
              <a:t>Single-paned windows</a:t>
            </a:r>
          </a:p>
        </p:txBody>
      </p:sp>
      <p:pic>
        <p:nvPicPr>
          <p:cNvPr id="4081670" name="Picture 6" descr="MVC-005L"/>
          <p:cNvPicPr>
            <a:picLocks noChangeAspect="1" noChangeArrowheads="1"/>
          </p:cNvPicPr>
          <p:nvPr/>
        </p:nvPicPr>
        <p:blipFill>
          <a:blip r:embed="rId5" cstate="print"/>
          <a:srcRect/>
          <a:stretch>
            <a:fillRect/>
          </a:stretch>
        </p:blipFill>
        <p:spPr bwMode="auto">
          <a:xfrm>
            <a:off x="457200" y="3657600"/>
            <a:ext cx="2438400" cy="1828800"/>
          </a:xfrm>
          <a:prstGeom prst="rect">
            <a:avLst/>
          </a:prstGeom>
          <a:noFill/>
          <a:effectLst>
            <a:softEdge rad="63500"/>
          </a:effectLst>
        </p:spPr>
      </p:pic>
      <p:sp>
        <p:nvSpPr>
          <p:cNvPr id="13319" name="Text Box 7"/>
          <p:cNvSpPr txBox="1">
            <a:spLocks noChangeArrowheads="1"/>
          </p:cNvSpPr>
          <p:nvPr/>
        </p:nvSpPr>
        <p:spPr bwMode="auto">
          <a:xfrm>
            <a:off x="152400" y="2438400"/>
            <a:ext cx="3200400" cy="1066800"/>
          </a:xfrm>
          <a:prstGeom prst="rect">
            <a:avLst/>
          </a:prstGeom>
          <a:noFill/>
          <a:ln w="9525">
            <a:noFill/>
            <a:miter lim="800000"/>
            <a:headEnd/>
            <a:tailEnd/>
          </a:ln>
        </p:spPr>
        <p:txBody>
          <a:bodyPr>
            <a:spAutoFit/>
          </a:bodyPr>
          <a:lstStyle/>
          <a:p>
            <a:pPr algn="ctr" eaLnBrk="0" hangingPunct="0">
              <a:spcBef>
                <a:spcPct val="50000"/>
              </a:spcBef>
            </a:pPr>
            <a:r>
              <a:rPr lang="en-US" sz="3200">
                <a:latin typeface="Tahoma" pitchFamily="34" charset="0"/>
              </a:rPr>
              <a:t>Inadequate weatherstripping</a:t>
            </a:r>
          </a:p>
        </p:txBody>
      </p:sp>
      <p:sp>
        <p:nvSpPr>
          <p:cNvPr id="9" name="Title 8"/>
          <p:cNvSpPr>
            <a:spLocks noGrp="1"/>
          </p:cNvSpPr>
          <p:nvPr>
            <p:ph type="title"/>
          </p:nvPr>
        </p:nvSpPr>
        <p:spPr/>
        <p:txBody>
          <a:bodyPr/>
          <a:lstStyle/>
          <a:p>
            <a:r>
              <a:rPr lang="en-US" dirty="0" smtClean="0"/>
              <a:t>Savings Opportunities: Building Shell</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5892" name="Picture 4" descr="SY00780_"/>
          <p:cNvPicPr>
            <a:picLocks noChangeAspect="1" noChangeArrowheads="1"/>
          </p:cNvPicPr>
          <p:nvPr/>
        </p:nvPicPr>
        <p:blipFill>
          <a:blip r:embed="rId3" cstate="print"/>
          <a:srcRect/>
          <a:stretch>
            <a:fillRect/>
          </a:stretch>
        </p:blipFill>
        <p:spPr bwMode="auto">
          <a:xfrm>
            <a:off x="6172200" y="2971800"/>
            <a:ext cx="1930400" cy="1897063"/>
          </a:xfrm>
          <a:prstGeom prst="rect">
            <a:avLst/>
          </a:prstGeom>
          <a:noFill/>
          <a:ln w="9525">
            <a:noFill/>
            <a:miter lim="800000"/>
            <a:headEnd/>
            <a:tailEnd/>
          </a:ln>
        </p:spPr>
      </p:pic>
      <p:pic>
        <p:nvPicPr>
          <p:cNvPr id="4005893" name="Picture 5" descr="SY00782_"/>
          <p:cNvPicPr>
            <a:picLocks noChangeAspect="1" noChangeArrowheads="1"/>
          </p:cNvPicPr>
          <p:nvPr/>
        </p:nvPicPr>
        <p:blipFill>
          <a:blip r:embed="rId4" cstate="print"/>
          <a:srcRect/>
          <a:stretch>
            <a:fillRect/>
          </a:stretch>
        </p:blipFill>
        <p:spPr bwMode="auto">
          <a:xfrm>
            <a:off x="4191000" y="4572000"/>
            <a:ext cx="1981200" cy="1970088"/>
          </a:xfrm>
          <a:prstGeom prst="rect">
            <a:avLst/>
          </a:prstGeom>
          <a:noFill/>
          <a:ln w="9525">
            <a:noFill/>
            <a:miter lim="800000"/>
            <a:headEnd/>
            <a:tailEnd/>
          </a:ln>
        </p:spPr>
      </p:pic>
      <p:sp>
        <p:nvSpPr>
          <p:cNvPr id="14342" name="Rectangle 6"/>
          <p:cNvSpPr>
            <a:spLocks noChangeArrowheads="1"/>
          </p:cNvSpPr>
          <p:nvPr/>
        </p:nvSpPr>
        <p:spPr bwMode="auto">
          <a:xfrm>
            <a:off x="457200" y="2057400"/>
            <a:ext cx="63246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Tahoma" pitchFamily="34" charset="0"/>
                <a:cs typeface="Tahoma" pitchFamily="34" charset="0"/>
              </a:rPr>
              <a:t>Heating System (boiler, furnace)</a:t>
            </a:r>
          </a:p>
          <a:p>
            <a:pPr marL="342900" indent="-342900">
              <a:spcBef>
                <a:spcPct val="20000"/>
              </a:spcBef>
              <a:buFontTx/>
              <a:buChar char="•"/>
            </a:pPr>
            <a:r>
              <a:rPr lang="en-US" sz="3200" dirty="0">
                <a:latin typeface="Tahoma" pitchFamily="34" charset="0"/>
                <a:cs typeface="Tahoma" pitchFamily="34" charset="0"/>
              </a:rPr>
              <a:t>Air Conditioning (chillers)</a:t>
            </a:r>
          </a:p>
          <a:p>
            <a:pPr marL="342900" indent="-342900">
              <a:spcBef>
                <a:spcPct val="20000"/>
              </a:spcBef>
              <a:buFontTx/>
              <a:buChar char="•"/>
            </a:pPr>
            <a:r>
              <a:rPr lang="en-US" sz="3200" dirty="0">
                <a:latin typeface="Tahoma" pitchFamily="34" charset="0"/>
                <a:cs typeface="Tahoma" pitchFamily="34" charset="0"/>
              </a:rPr>
              <a:t>Hot Water </a:t>
            </a:r>
          </a:p>
          <a:p>
            <a:pPr marL="342900" indent="-342900">
              <a:spcBef>
                <a:spcPct val="20000"/>
              </a:spcBef>
              <a:buFontTx/>
              <a:buChar char="•"/>
            </a:pPr>
            <a:r>
              <a:rPr lang="en-US" sz="3200" dirty="0">
                <a:latin typeface="Tahoma" pitchFamily="34" charset="0"/>
                <a:cs typeface="Tahoma" pitchFamily="34" charset="0"/>
              </a:rPr>
              <a:t>Ventilation System</a:t>
            </a:r>
          </a:p>
          <a:p>
            <a:pPr marL="342900" indent="-342900">
              <a:spcBef>
                <a:spcPct val="20000"/>
              </a:spcBef>
              <a:buFontTx/>
              <a:buChar char="•"/>
            </a:pPr>
            <a:r>
              <a:rPr lang="en-US" sz="3200" dirty="0">
                <a:latin typeface="Tahoma" pitchFamily="34" charset="0"/>
                <a:cs typeface="Tahoma" pitchFamily="34" charset="0"/>
              </a:rPr>
              <a:t>Thermostats</a:t>
            </a:r>
          </a:p>
          <a:p>
            <a:pPr marL="342900" indent="-342900">
              <a:spcBef>
                <a:spcPct val="20000"/>
              </a:spcBef>
              <a:buFontTx/>
              <a:buChar char="•"/>
            </a:pPr>
            <a:r>
              <a:rPr lang="en-US" sz="3200" dirty="0">
                <a:latin typeface="Tahoma" pitchFamily="34" charset="0"/>
                <a:cs typeface="Tahoma" pitchFamily="34" charset="0"/>
              </a:rPr>
              <a:t>Ducts and Pipes</a:t>
            </a:r>
          </a:p>
          <a:p>
            <a:pPr marL="342900" indent="-342900">
              <a:spcBef>
                <a:spcPct val="20000"/>
              </a:spcBef>
              <a:buFontTx/>
              <a:buChar char="•"/>
            </a:pPr>
            <a:endParaRPr lang="en-US" sz="3200" dirty="0">
              <a:latin typeface="Tahoma" pitchFamily="34" charset="0"/>
              <a:cs typeface="Tahoma" pitchFamily="34" charset="0"/>
            </a:endParaRPr>
          </a:p>
          <a:p>
            <a:pPr marL="342900" indent="-342900">
              <a:spcBef>
                <a:spcPct val="20000"/>
              </a:spcBef>
            </a:pPr>
            <a:endParaRPr lang="en-US" sz="3200" dirty="0">
              <a:latin typeface="Tahoma" pitchFamily="34" charset="0"/>
              <a:cs typeface="Tahoma" pitchFamily="34" charset="0"/>
            </a:endParaRPr>
          </a:p>
        </p:txBody>
      </p:sp>
      <p:sp>
        <p:nvSpPr>
          <p:cNvPr id="7" name="Title 6"/>
          <p:cNvSpPr>
            <a:spLocks noGrp="1"/>
          </p:cNvSpPr>
          <p:nvPr>
            <p:ph type="title"/>
          </p:nvPr>
        </p:nvSpPr>
        <p:spPr/>
        <p:txBody>
          <a:bodyPr/>
          <a:lstStyle/>
          <a:p>
            <a:r>
              <a:rPr lang="en-US" dirty="0" smtClean="0"/>
              <a:t>HVAC</a:t>
            </a:r>
            <a:endParaRPr lang="en-US" dirty="0"/>
          </a:p>
        </p:txBody>
      </p:sp>
      <p:pic>
        <p:nvPicPr>
          <p:cNvPr id="14339" name="Picture 3" descr="SY00779_"/>
          <p:cNvPicPr>
            <a:picLocks noChangeAspect="1" noChangeArrowheads="1"/>
          </p:cNvPicPr>
          <p:nvPr/>
        </p:nvPicPr>
        <p:blipFill>
          <a:blip r:embed="rId5" cstate="print"/>
          <a:srcRect/>
          <a:stretch>
            <a:fillRect/>
          </a:stretch>
        </p:blipFill>
        <p:spPr bwMode="auto">
          <a:xfrm>
            <a:off x="6781800" y="990600"/>
            <a:ext cx="1905000" cy="1692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05892"/>
                                        </p:tgtEl>
                                        <p:attrNameLst>
                                          <p:attrName>style.visibility</p:attrName>
                                        </p:attrNameLst>
                                      </p:cBhvr>
                                      <p:to>
                                        <p:strVal val="visible"/>
                                      </p:to>
                                    </p:set>
                                    <p:animEffect transition="in" filter="fade">
                                      <p:cBhvr>
                                        <p:cTn id="7" dur="2000"/>
                                        <p:tgtEl>
                                          <p:spTgt spid="4005892"/>
                                        </p:tgtEl>
                                      </p:cBhvr>
                                    </p:animEffect>
                                  </p:childTnLst>
                                </p:cTn>
                              </p:par>
                            </p:childTnLst>
                          </p:cTn>
                        </p:par>
                        <p:par>
                          <p:cTn id="8" fill="hold">
                            <p:stCondLst>
                              <p:cond delay="2000"/>
                            </p:stCondLst>
                            <p:childTnLst>
                              <p:par>
                                <p:cTn id="9" presetID="21" presetClass="entr" presetSubtype="8" fill="hold" nodeType="afterEffect">
                                  <p:stCondLst>
                                    <p:cond delay="3000"/>
                                  </p:stCondLst>
                                  <p:childTnLst>
                                    <p:set>
                                      <p:cBhvr>
                                        <p:cTn id="10" dur="1" fill="hold">
                                          <p:stCondLst>
                                            <p:cond delay="0"/>
                                          </p:stCondLst>
                                        </p:cTn>
                                        <p:tgtEl>
                                          <p:spTgt spid="4005893"/>
                                        </p:tgtEl>
                                        <p:attrNameLst>
                                          <p:attrName>style.visibility</p:attrName>
                                        </p:attrNameLst>
                                      </p:cBhvr>
                                      <p:to>
                                        <p:strVal val="visible"/>
                                      </p:to>
                                    </p:set>
                                    <p:animEffect transition="in" filter="wheel(8)">
                                      <p:cBhvr>
                                        <p:cTn id="11" dur="2000"/>
                                        <p:tgtEl>
                                          <p:spTgt spid="400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2450" name="Text Box 2"/>
          <p:cNvSpPr txBox="1">
            <a:spLocks noChangeArrowheads="1"/>
          </p:cNvSpPr>
          <p:nvPr/>
        </p:nvSpPr>
        <p:spPr bwMode="auto">
          <a:xfrm>
            <a:off x="4191000" y="6248400"/>
            <a:ext cx="20574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a:effectLst>
                  <a:outerShdw blurRad="38100" dist="38100" dir="2700000" algn="tl">
                    <a:srgbClr val="FFFFFF"/>
                  </a:outerShdw>
                </a:effectLst>
                <a:latin typeface="Tahoma" pitchFamily="34" charset="0"/>
              </a:rPr>
              <a:t>Temperature Sensor</a:t>
            </a:r>
          </a:p>
        </p:txBody>
      </p:sp>
      <p:pic>
        <p:nvPicPr>
          <p:cNvPr id="15363" name="Picture 3" descr="Mvc-004x"/>
          <p:cNvPicPr>
            <a:picLocks noChangeAspect="1" noChangeArrowheads="1"/>
          </p:cNvPicPr>
          <p:nvPr/>
        </p:nvPicPr>
        <p:blipFill>
          <a:blip r:embed="rId3" cstate="print"/>
          <a:srcRect/>
          <a:stretch>
            <a:fillRect/>
          </a:stretch>
        </p:blipFill>
        <p:spPr bwMode="auto">
          <a:xfrm>
            <a:off x="6324600" y="4629150"/>
            <a:ext cx="2667000" cy="2000250"/>
          </a:xfrm>
          <a:prstGeom prst="rect">
            <a:avLst/>
          </a:prstGeom>
          <a:noFill/>
          <a:ln w="9525">
            <a:noFill/>
            <a:miter lim="800000"/>
            <a:headEnd/>
            <a:tailEnd/>
          </a:ln>
        </p:spPr>
      </p:pic>
      <p:sp>
        <p:nvSpPr>
          <p:cNvPr id="15365" name="Text Box 5"/>
          <p:cNvSpPr txBox="1">
            <a:spLocks noChangeArrowheads="1"/>
          </p:cNvSpPr>
          <p:nvPr/>
        </p:nvSpPr>
        <p:spPr bwMode="auto">
          <a:xfrm>
            <a:off x="1219200" y="2057400"/>
            <a:ext cx="6781800" cy="2062163"/>
          </a:xfrm>
          <a:prstGeom prst="rect">
            <a:avLst/>
          </a:prstGeom>
          <a:noFill/>
          <a:ln w="9525">
            <a:noFill/>
            <a:miter lim="800000"/>
            <a:headEnd/>
            <a:tailEnd/>
          </a:ln>
        </p:spPr>
        <p:txBody>
          <a:bodyPr>
            <a:spAutoFit/>
          </a:bodyPr>
          <a:lstStyle/>
          <a:p>
            <a:pPr eaLnBrk="0" hangingPunct="0">
              <a:spcBef>
                <a:spcPct val="50000"/>
              </a:spcBef>
            </a:pPr>
            <a:r>
              <a:rPr lang="en-US" sz="3200">
                <a:latin typeface="Tahoma" pitchFamily="34" charset="0"/>
                <a:cs typeface="Tahoma" pitchFamily="34" charset="0"/>
              </a:rPr>
              <a:t>Provides school personnel with real time energy and performance data to manage the building’s energy needs.  </a:t>
            </a:r>
          </a:p>
        </p:txBody>
      </p:sp>
      <p:sp>
        <p:nvSpPr>
          <p:cNvPr id="6" name="Title 5"/>
          <p:cNvSpPr>
            <a:spLocks noGrp="1"/>
          </p:cNvSpPr>
          <p:nvPr>
            <p:ph type="title"/>
          </p:nvPr>
        </p:nvSpPr>
        <p:spPr/>
        <p:txBody>
          <a:bodyPr/>
          <a:lstStyle/>
          <a:p>
            <a:r>
              <a:rPr lang="en-US" dirty="0" smtClean="0"/>
              <a:t>Building Automation System (BAS)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4738" name="Text Box 2"/>
          <p:cNvSpPr txBox="1">
            <a:spLocks noChangeArrowheads="1"/>
          </p:cNvSpPr>
          <p:nvPr/>
        </p:nvSpPr>
        <p:spPr bwMode="auto">
          <a:xfrm>
            <a:off x="838200" y="2209800"/>
            <a:ext cx="7467600" cy="3631763"/>
          </a:xfrm>
          <a:prstGeom prst="rect">
            <a:avLst/>
          </a:prstGeom>
          <a:noFill/>
          <a:ln w="9525">
            <a:noFill/>
            <a:miter lim="800000"/>
            <a:headEnd/>
            <a:tailEnd/>
          </a:ln>
          <a:effectLst/>
        </p:spPr>
        <p:txBody>
          <a:bodyPr wrap="square">
            <a:spAutoFit/>
          </a:bodyPr>
          <a:lstStyle/>
          <a:p>
            <a:pPr eaLnBrk="0" hangingPunct="0">
              <a:spcBef>
                <a:spcPct val="50000"/>
              </a:spcBef>
              <a:buFontTx/>
              <a:buChar char="•"/>
              <a:defRPr/>
            </a:pPr>
            <a:r>
              <a:rPr lang="en-US" sz="3200" dirty="0" smtClean="0">
                <a:effectLst>
                  <a:outerShdw blurRad="38100" dist="38100" dir="2700000" algn="tl">
                    <a:srgbClr val="FFFFFF"/>
                  </a:outerShdw>
                </a:effectLst>
                <a:latin typeface="Tahoma" pitchFamily="34" charset="0"/>
                <a:cs typeface="Tahoma" pitchFamily="34" charset="0"/>
              </a:rPr>
              <a:t> Incandescent</a:t>
            </a:r>
            <a:endParaRPr lang="en-US" sz="3200" dirty="0">
              <a:effectLst>
                <a:outerShdw blurRad="38100" dist="38100" dir="2700000" algn="tl">
                  <a:srgbClr val="FFFFFF"/>
                </a:outerShdw>
              </a:effectLst>
              <a:latin typeface="Tahoma" pitchFamily="34" charset="0"/>
              <a:cs typeface="Tahoma" pitchFamily="34" charset="0"/>
            </a:endParaRPr>
          </a:p>
          <a:p>
            <a:pPr eaLnBrk="0" hangingPunct="0">
              <a:spcBef>
                <a:spcPct val="50000"/>
              </a:spcBef>
              <a:buFontTx/>
              <a:buChar char="•"/>
              <a:defRPr/>
            </a:pPr>
            <a:r>
              <a:rPr lang="en-US" sz="3200" dirty="0">
                <a:effectLst>
                  <a:outerShdw blurRad="38100" dist="38100" dir="2700000" algn="tl">
                    <a:srgbClr val="FFFFFF"/>
                  </a:outerShdw>
                </a:effectLst>
                <a:latin typeface="Tahoma" pitchFamily="34" charset="0"/>
                <a:cs typeface="Tahoma" pitchFamily="34" charset="0"/>
              </a:rPr>
              <a:t> Fluorescent</a:t>
            </a:r>
          </a:p>
          <a:p>
            <a:pPr eaLnBrk="0" hangingPunct="0">
              <a:spcBef>
                <a:spcPct val="50000"/>
              </a:spcBef>
              <a:buFontTx/>
              <a:buChar char="•"/>
              <a:defRPr/>
            </a:pPr>
            <a:r>
              <a:rPr lang="en-US" sz="3200" dirty="0">
                <a:effectLst>
                  <a:outerShdw blurRad="38100" dist="38100" dir="2700000" algn="tl">
                    <a:srgbClr val="FFFFFF"/>
                  </a:outerShdw>
                </a:effectLst>
                <a:latin typeface="Tahoma" pitchFamily="34" charset="0"/>
                <a:cs typeface="Tahoma" pitchFamily="34" charset="0"/>
              </a:rPr>
              <a:t> High Intensity Discharge (HID)</a:t>
            </a:r>
          </a:p>
          <a:p>
            <a:pPr eaLnBrk="0" hangingPunct="0">
              <a:spcBef>
                <a:spcPct val="50000"/>
              </a:spcBef>
              <a:buFontTx/>
              <a:buChar char="•"/>
              <a:defRPr/>
            </a:pPr>
            <a:r>
              <a:rPr lang="en-US" sz="3200" dirty="0">
                <a:effectLst>
                  <a:outerShdw blurRad="38100" dist="38100" dir="2700000" algn="tl">
                    <a:srgbClr val="FFFFFF"/>
                  </a:outerShdw>
                </a:effectLst>
                <a:latin typeface="Tahoma" pitchFamily="34" charset="0"/>
                <a:cs typeface="Tahoma" pitchFamily="34" charset="0"/>
              </a:rPr>
              <a:t> Light Emitting Diode (LED)</a:t>
            </a:r>
          </a:p>
          <a:p>
            <a:pPr eaLnBrk="0" hangingPunct="0">
              <a:spcBef>
                <a:spcPct val="50000"/>
              </a:spcBef>
              <a:defRPr/>
            </a:pPr>
            <a:endParaRPr lang="en-US" sz="3600" dirty="0">
              <a:effectLst>
                <a:outerShdw blurRad="38100" dist="38100" dir="2700000" algn="tl">
                  <a:srgbClr val="FFFFFF"/>
                </a:outerShdw>
              </a:effectLst>
              <a:latin typeface="Tahoma" pitchFamily="34" charset="0"/>
              <a:cs typeface="Tahoma" pitchFamily="34" charset="0"/>
            </a:endParaRPr>
          </a:p>
        </p:txBody>
      </p:sp>
      <p:sp>
        <p:nvSpPr>
          <p:cNvPr id="3" name="Title 2"/>
          <p:cNvSpPr>
            <a:spLocks noGrp="1"/>
          </p:cNvSpPr>
          <p:nvPr>
            <p:ph type="title"/>
          </p:nvPr>
        </p:nvSpPr>
        <p:spPr/>
        <p:txBody>
          <a:bodyPr/>
          <a:lstStyle/>
          <a:p>
            <a:r>
              <a:rPr lang="en-US" dirty="0" smtClean="0"/>
              <a:t>Types of Lighting Found in Schools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Hogs</a:t>
            </a:r>
            <a:endParaRPr lang="en-US" dirty="0"/>
          </a:p>
        </p:txBody>
      </p:sp>
      <p:pic>
        <p:nvPicPr>
          <p:cNvPr id="6" name="Picture 5" descr="Screen Shot 2014-06-23 at 9.2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1524000"/>
            <a:ext cx="7937500" cy="5105400"/>
          </a:xfrm>
          <a:prstGeom prst="rect">
            <a:avLst/>
          </a:prstGeom>
        </p:spPr>
      </p:pic>
      <p:pic>
        <p:nvPicPr>
          <p:cNvPr id="11" name="Picture 10" descr="Screen Shot 2014-06-23 at 9.50.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73140"/>
            <a:ext cx="3962400" cy="1122096"/>
          </a:xfrm>
          <a:prstGeom prst="rect">
            <a:avLst/>
          </a:prstGeom>
        </p:spPr>
      </p:pic>
    </p:spTree>
    <p:extLst>
      <p:ext uri="{BB962C8B-B14F-4D97-AF65-F5344CB8AC3E}">
        <p14:creationId xmlns:p14="http://schemas.microsoft.com/office/powerpoint/2010/main" val="100619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2274" name="Picture 2" descr="MVC-009X"/>
          <p:cNvPicPr>
            <a:picLocks noChangeAspect="1" noChangeArrowheads="1"/>
          </p:cNvPicPr>
          <p:nvPr/>
        </p:nvPicPr>
        <p:blipFill>
          <a:blip r:embed="rId3" cstate="print"/>
          <a:srcRect/>
          <a:stretch>
            <a:fillRect/>
          </a:stretch>
        </p:blipFill>
        <p:spPr bwMode="auto">
          <a:xfrm>
            <a:off x="5486400" y="533400"/>
            <a:ext cx="3124200" cy="2343150"/>
          </a:xfrm>
          <a:prstGeom prst="rect">
            <a:avLst/>
          </a:prstGeom>
          <a:noFill/>
          <a:effectLst>
            <a:softEdge rad="63500"/>
          </a:effectLst>
        </p:spPr>
      </p:pic>
      <p:pic>
        <p:nvPicPr>
          <p:cNvPr id="4022275" name="Picture 3" descr="MVC-002X"/>
          <p:cNvPicPr>
            <a:picLocks noChangeAspect="1" noChangeArrowheads="1"/>
          </p:cNvPicPr>
          <p:nvPr/>
        </p:nvPicPr>
        <p:blipFill>
          <a:blip r:embed="rId4" cstate="print"/>
          <a:srcRect/>
          <a:stretch>
            <a:fillRect/>
          </a:stretch>
        </p:blipFill>
        <p:spPr bwMode="auto">
          <a:xfrm>
            <a:off x="381000" y="304800"/>
            <a:ext cx="3733800" cy="2800350"/>
          </a:xfrm>
          <a:prstGeom prst="rect">
            <a:avLst/>
          </a:prstGeom>
          <a:noFill/>
          <a:effectLst>
            <a:softEdge rad="63500"/>
          </a:effectLst>
        </p:spPr>
      </p:pic>
      <p:pic>
        <p:nvPicPr>
          <p:cNvPr id="4022276" name="Picture 4" descr="MVC-001X"/>
          <p:cNvPicPr>
            <a:picLocks noChangeAspect="1" noChangeArrowheads="1"/>
          </p:cNvPicPr>
          <p:nvPr/>
        </p:nvPicPr>
        <p:blipFill>
          <a:blip r:embed="rId5" cstate="print"/>
          <a:srcRect/>
          <a:stretch>
            <a:fillRect/>
          </a:stretch>
        </p:blipFill>
        <p:spPr bwMode="auto">
          <a:xfrm>
            <a:off x="838200" y="2362200"/>
            <a:ext cx="3733800" cy="2800350"/>
          </a:xfrm>
          <a:prstGeom prst="rect">
            <a:avLst/>
          </a:prstGeom>
          <a:noFill/>
          <a:effectLst>
            <a:softEdge rad="63500"/>
          </a:effectLst>
        </p:spPr>
      </p:pic>
      <p:pic>
        <p:nvPicPr>
          <p:cNvPr id="4022277" name="Picture 5" descr="Mvc-002l"/>
          <p:cNvPicPr>
            <a:picLocks noChangeAspect="1" noChangeArrowheads="1"/>
          </p:cNvPicPr>
          <p:nvPr/>
        </p:nvPicPr>
        <p:blipFill>
          <a:blip r:embed="rId6" cstate="print"/>
          <a:srcRect/>
          <a:stretch>
            <a:fillRect/>
          </a:stretch>
        </p:blipFill>
        <p:spPr bwMode="auto">
          <a:xfrm>
            <a:off x="5105400" y="2057400"/>
            <a:ext cx="2400300" cy="3200400"/>
          </a:xfrm>
          <a:prstGeom prst="rect">
            <a:avLst/>
          </a:prstGeom>
          <a:noFill/>
          <a:effectLst>
            <a:softEdge rad="63500"/>
          </a:effectLst>
        </p:spPr>
      </p:pic>
      <p:sp>
        <p:nvSpPr>
          <p:cNvPr id="7" name="Title 6"/>
          <p:cNvSpPr>
            <a:spLocks noGrp="1"/>
          </p:cNvSpPr>
          <p:nvPr>
            <p:ph type="title"/>
          </p:nvPr>
        </p:nvSpPr>
        <p:spPr>
          <a:xfrm>
            <a:off x="1828800" y="5791200"/>
            <a:ext cx="5486400" cy="566738"/>
          </a:xfrm>
        </p:spPr>
        <p:txBody>
          <a:bodyPr/>
          <a:lstStyle/>
          <a:p>
            <a:r>
              <a:rPr lang="en-US" dirty="0" smtClean="0"/>
              <a:t>Fluorescent</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2515" name="Rectangle 3"/>
          <p:cNvSpPr>
            <a:spLocks noChangeArrowheads="1"/>
          </p:cNvSpPr>
          <p:nvPr/>
        </p:nvSpPr>
        <p:spPr bwMode="auto">
          <a:xfrm>
            <a:off x="762000" y="1600200"/>
            <a:ext cx="7620000" cy="4572000"/>
          </a:xfrm>
          <a:prstGeom prst="rect">
            <a:avLst/>
          </a:prstGeom>
          <a:noFill/>
          <a:ln w="9525">
            <a:noFill/>
            <a:miter lim="800000"/>
            <a:headEnd/>
            <a:tailEnd/>
          </a:ln>
        </p:spPr>
        <p:txBody>
          <a:bodyPr/>
          <a:lstStyle/>
          <a:p>
            <a:pPr marL="914400" lvl="1" indent="-457200" eaLnBrk="0" hangingPunct="0">
              <a:spcBef>
                <a:spcPct val="20000"/>
              </a:spcBef>
              <a:spcAft>
                <a:spcPct val="20000"/>
              </a:spcAft>
              <a:buFontTx/>
              <a:buChar char="•"/>
            </a:pPr>
            <a:r>
              <a:rPr lang="en-US" sz="3200" dirty="0">
                <a:latin typeface="Tahoma" pitchFamily="34" charset="0"/>
              </a:rPr>
              <a:t>Required for operation of fluorescent lamps.</a:t>
            </a:r>
          </a:p>
          <a:p>
            <a:pPr marL="914400" lvl="1" indent="-457200" eaLnBrk="0" hangingPunct="0">
              <a:spcBef>
                <a:spcPct val="20000"/>
              </a:spcBef>
              <a:spcAft>
                <a:spcPct val="20000"/>
              </a:spcAft>
              <a:buFontTx/>
              <a:buChar char="•"/>
            </a:pPr>
            <a:r>
              <a:rPr lang="en-US" sz="3200" dirty="0">
                <a:latin typeface="Tahoma" pitchFamily="34" charset="0"/>
              </a:rPr>
              <a:t>Provides initial arc to start lamp.</a:t>
            </a:r>
          </a:p>
          <a:p>
            <a:pPr marL="914400" lvl="1" indent="-457200" eaLnBrk="0" hangingPunct="0">
              <a:spcBef>
                <a:spcPct val="20000"/>
              </a:spcBef>
              <a:spcAft>
                <a:spcPct val="20000"/>
              </a:spcAft>
              <a:buFontTx/>
              <a:buChar char="•"/>
            </a:pPr>
            <a:r>
              <a:rPr lang="en-US" sz="3200" dirty="0">
                <a:latin typeface="Tahoma" pitchFamily="34" charset="0"/>
              </a:rPr>
              <a:t>Regulates current during operation.</a:t>
            </a:r>
          </a:p>
          <a:p>
            <a:pPr marL="914400" lvl="1" indent="-457200" eaLnBrk="0" hangingPunct="0">
              <a:spcBef>
                <a:spcPct val="20000"/>
              </a:spcBef>
              <a:spcAft>
                <a:spcPct val="20000"/>
              </a:spcAft>
              <a:buFontTx/>
              <a:buChar char="•"/>
            </a:pPr>
            <a:r>
              <a:rPr lang="en-US" sz="3200" dirty="0">
                <a:latin typeface="Tahoma" pitchFamily="34" charset="0"/>
              </a:rPr>
              <a:t>Two main types: </a:t>
            </a:r>
          </a:p>
          <a:p>
            <a:pPr marL="1371600" lvl="2" indent="-457200" eaLnBrk="0" hangingPunct="0">
              <a:spcBef>
                <a:spcPct val="20000"/>
              </a:spcBef>
              <a:spcAft>
                <a:spcPct val="20000"/>
              </a:spcAft>
              <a:buFontTx/>
              <a:buAutoNum type="arabicPeriod"/>
            </a:pPr>
            <a:r>
              <a:rPr lang="en-US" sz="3200" dirty="0">
                <a:latin typeface="Tahoma" pitchFamily="34" charset="0"/>
              </a:rPr>
              <a:t>m</a:t>
            </a:r>
            <a:r>
              <a:rPr lang="en-US" sz="3200" dirty="0" smtClean="0">
                <a:latin typeface="Tahoma" pitchFamily="34" charset="0"/>
              </a:rPr>
              <a:t>agnetic</a:t>
            </a:r>
            <a:endParaRPr lang="en-US" sz="3200" dirty="0">
              <a:latin typeface="Tahoma" pitchFamily="34" charset="0"/>
            </a:endParaRPr>
          </a:p>
          <a:p>
            <a:pPr marL="1371600" lvl="2" indent="-457200" eaLnBrk="0" hangingPunct="0">
              <a:spcBef>
                <a:spcPct val="20000"/>
              </a:spcBef>
              <a:spcAft>
                <a:spcPct val="20000"/>
              </a:spcAft>
              <a:buFontTx/>
              <a:buAutoNum type="arabicPeriod"/>
            </a:pPr>
            <a:r>
              <a:rPr lang="en-US" sz="3200" dirty="0">
                <a:latin typeface="Tahoma" pitchFamily="34" charset="0"/>
              </a:rPr>
              <a:t>electronic</a:t>
            </a:r>
          </a:p>
          <a:p>
            <a:pPr marL="914400" lvl="1" indent="-457200" eaLnBrk="0" hangingPunct="0">
              <a:spcBef>
                <a:spcPct val="20000"/>
              </a:spcBef>
              <a:spcAft>
                <a:spcPct val="20000"/>
              </a:spcAft>
            </a:pPr>
            <a:endParaRPr lang="en-US" sz="3200" dirty="0">
              <a:latin typeface="Tahoma" pitchFamily="34" charset="0"/>
            </a:endParaRPr>
          </a:p>
        </p:txBody>
      </p:sp>
      <p:sp>
        <p:nvSpPr>
          <p:cNvPr id="4" name="Title 3"/>
          <p:cNvSpPr>
            <a:spLocks noGrp="1"/>
          </p:cNvSpPr>
          <p:nvPr>
            <p:ph type="title"/>
          </p:nvPr>
        </p:nvSpPr>
        <p:spPr>
          <a:xfrm>
            <a:off x="-152400" y="304800"/>
            <a:ext cx="9448800" cy="1143000"/>
          </a:xfrm>
        </p:spPr>
        <p:txBody>
          <a:bodyPr/>
          <a:lstStyle/>
          <a:p>
            <a:r>
              <a:rPr lang="en-US" dirty="0" smtClean="0"/>
              <a:t>Ballast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032515">
                                            <p:txEl>
                                              <p:pRg st="0" end="0"/>
                                            </p:txEl>
                                          </p:spTgt>
                                        </p:tgtEl>
                                        <p:attrNameLst>
                                          <p:attrName>style.visibility</p:attrName>
                                        </p:attrNameLst>
                                      </p:cBhvr>
                                      <p:to>
                                        <p:strVal val="visible"/>
                                      </p:to>
                                    </p:set>
                                    <p:anim calcmode="lin" valueType="num">
                                      <p:cBhvr additive="base">
                                        <p:cTn id="7" dur="500" fill="hold"/>
                                        <p:tgtEl>
                                          <p:spTgt spid="403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25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032515">
                                            <p:txEl>
                                              <p:pRg st="1" end="1"/>
                                            </p:txEl>
                                          </p:spTgt>
                                        </p:tgtEl>
                                        <p:attrNameLst>
                                          <p:attrName>style.visibility</p:attrName>
                                        </p:attrNameLst>
                                      </p:cBhvr>
                                      <p:to>
                                        <p:strVal val="visible"/>
                                      </p:to>
                                    </p:set>
                                    <p:anim calcmode="lin" valueType="num">
                                      <p:cBhvr additive="base">
                                        <p:cTn id="12" dur="500" fill="hold"/>
                                        <p:tgtEl>
                                          <p:spTgt spid="40325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325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4032515">
                                            <p:txEl>
                                              <p:pRg st="2" end="2"/>
                                            </p:txEl>
                                          </p:spTgt>
                                        </p:tgtEl>
                                        <p:attrNameLst>
                                          <p:attrName>style.visibility</p:attrName>
                                        </p:attrNameLst>
                                      </p:cBhvr>
                                      <p:to>
                                        <p:strVal val="visible"/>
                                      </p:to>
                                    </p:set>
                                    <p:anim calcmode="lin" valueType="num">
                                      <p:cBhvr additive="base">
                                        <p:cTn id="17" dur="500" fill="hold"/>
                                        <p:tgtEl>
                                          <p:spTgt spid="4032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3251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4032515">
                                            <p:txEl>
                                              <p:pRg st="3" end="3"/>
                                            </p:txEl>
                                          </p:spTgt>
                                        </p:tgtEl>
                                        <p:attrNameLst>
                                          <p:attrName>style.visibility</p:attrName>
                                        </p:attrNameLst>
                                      </p:cBhvr>
                                      <p:to>
                                        <p:strVal val="visible"/>
                                      </p:to>
                                    </p:set>
                                    <p:anim calcmode="lin" valueType="num">
                                      <p:cBhvr additive="base">
                                        <p:cTn id="22" dur="500" fill="hold"/>
                                        <p:tgtEl>
                                          <p:spTgt spid="403251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32515">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032515">
                                            <p:txEl>
                                              <p:pRg st="4" end="4"/>
                                            </p:txEl>
                                          </p:spTgt>
                                        </p:tgtEl>
                                        <p:attrNameLst>
                                          <p:attrName>style.visibility</p:attrName>
                                        </p:attrNameLst>
                                      </p:cBhvr>
                                      <p:to>
                                        <p:strVal val="visible"/>
                                      </p:to>
                                    </p:set>
                                    <p:anim calcmode="lin" valueType="num">
                                      <p:cBhvr additive="base">
                                        <p:cTn id="26" dur="500" fill="hold"/>
                                        <p:tgtEl>
                                          <p:spTgt spid="4032515">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032515">
                                            <p:txEl>
                                              <p:pRg st="4" end="4"/>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0"/>
                                  </p:stCondLst>
                                  <p:childTnLst>
                                    <p:set>
                                      <p:cBhvr>
                                        <p:cTn id="29" dur="1" fill="hold">
                                          <p:stCondLst>
                                            <p:cond delay="0"/>
                                          </p:stCondLst>
                                        </p:cTn>
                                        <p:tgtEl>
                                          <p:spTgt spid="4032515">
                                            <p:txEl>
                                              <p:pRg st="5" end="5"/>
                                            </p:txEl>
                                          </p:spTgt>
                                        </p:tgtEl>
                                        <p:attrNameLst>
                                          <p:attrName>style.visibility</p:attrName>
                                        </p:attrNameLst>
                                      </p:cBhvr>
                                      <p:to>
                                        <p:strVal val="visible"/>
                                      </p:to>
                                    </p:set>
                                    <p:anim calcmode="lin" valueType="num">
                                      <p:cBhvr additive="base">
                                        <p:cTn id="30" dur="500" fill="hold"/>
                                        <p:tgtEl>
                                          <p:spTgt spid="4032515">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325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2515" grpId="0" build="p" bldLvl="2"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86200" y="1447800"/>
            <a:ext cx="4724400" cy="4339650"/>
          </a:xfrm>
          <a:prstGeom prst="rect">
            <a:avLst/>
          </a:prstGeom>
          <a:noFill/>
          <a:ln w="9525">
            <a:noFill/>
            <a:miter lim="800000"/>
            <a:headEnd/>
            <a:tailEnd/>
          </a:ln>
        </p:spPr>
        <p:txBody>
          <a:bodyPr wrap="square">
            <a:spAutoFit/>
          </a:bodyPr>
          <a:lstStyle/>
          <a:p>
            <a:pPr marL="231775" indent="-231775" eaLnBrk="0" hangingPunct="0">
              <a:spcBef>
                <a:spcPct val="50000"/>
              </a:spcBef>
              <a:buFontTx/>
              <a:buChar char="•"/>
            </a:pPr>
            <a:r>
              <a:rPr lang="en-US" dirty="0">
                <a:latin typeface="Tahoma" pitchFamily="34" charset="0"/>
              </a:rPr>
              <a:t>Miniature fluorescent with built in ballast</a:t>
            </a:r>
          </a:p>
          <a:p>
            <a:pPr marL="231775" indent="-231775" eaLnBrk="0" hangingPunct="0">
              <a:spcBef>
                <a:spcPct val="50000"/>
              </a:spcBef>
              <a:buFontTx/>
              <a:buChar char="•"/>
            </a:pPr>
            <a:r>
              <a:rPr lang="en-US" dirty="0">
                <a:latin typeface="Tahoma" pitchFamily="34" charset="0"/>
              </a:rPr>
              <a:t>Ideal for replacement of incandescent lamps</a:t>
            </a:r>
          </a:p>
          <a:p>
            <a:pPr marL="231775" indent="-231775" eaLnBrk="0" hangingPunct="0">
              <a:spcBef>
                <a:spcPct val="50000"/>
              </a:spcBef>
              <a:buFontTx/>
              <a:buChar char="•"/>
            </a:pPr>
            <a:r>
              <a:rPr lang="en-US" dirty="0">
                <a:latin typeface="Tahoma" pitchFamily="34" charset="0"/>
              </a:rPr>
              <a:t>Saves 66-75% on energy use</a:t>
            </a:r>
          </a:p>
          <a:p>
            <a:pPr marL="231775" indent="-231775" eaLnBrk="0" hangingPunct="0">
              <a:spcBef>
                <a:spcPct val="50000"/>
              </a:spcBef>
              <a:buFontTx/>
              <a:buChar char="•"/>
            </a:pPr>
            <a:r>
              <a:rPr lang="en-US" dirty="0">
                <a:latin typeface="Tahoma" pitchFamily="34" charset="0"/>
              </a:rPr>
              <a:t>Lasts 7-10 times longer than an incandescent</a:t>
            </a:r>
          </a:p>
          <a:p>
            <a:pPr marL="231775" indent="-231775" eaLnBrk="0" hangingPunct="0">
              <a:spcBef>
                <a:spcPct val="50000"/>
              </a:spcBef>
              <a:buFontTx/>
              <a:buChar char="•"/>
            </a:pPr>
            <a:r>
              <a:rPr lang="en-US" dirty="0">
                <a:latin typeface="Tahoma" pitchFamily="34" charset="0"/>
              </a:rPr>
              <a:t>Low </a:t>
            </a:r>
            <a:r>
              <a:rPr lang="en-US" smtClean="0">
                <a:latin typeface="Tahoma" pitchFamily="34" charset="0"/>
              </a:rPr>
              <a:t>thermal energy </a:t>
            </a:r>
            <a:r>
              <a:rPr lang="en-US" dirty="0">
                <a:latin typeface="Tahoma" pitchFamily="34" charset="0"/>
              </a:rPr>
              <a:t>output</a:t>
            </a:r>
          </a:p>
          <a:p>
            <a:pPr marL="231775" indent="-231775" eaLnBrk="0" hangingPunct="0">
              <a:spcBef>
                <a:spcPct val="50000"/>
              </a:spcBef>
              <a:buFontTx/>
              <a:buChar char="•"/>
            </a:pPr>
            <a:r>
              <a:rPr lang="en-US" dirty="0">
                <a:latin typeface="Tahoma" pitchFamily="34" charset="0"/>
              </a:rPr>
              <a:t>Improved color rendition</a:t>
            </a:r>
          </a:p>
        </p:txBody>
      </p:sp>
      <p:pic>
        <p:nvPicPr>
          <p:cNvPr id="24580" name="Picture 4" descr="comfluor_spiral"/>
          <p:cNvPicPr>
            <a:picLocks noChangeAspect="1" noChangeArrowheads="1"/>
          </p:cNvPicPr>
          <p:nvPr/>
        </p:nvPicPr>
        <p:blipFill>
          <a:blip r:embed="rId3" cstate="print"/>
          <a:srcRect/>
          <a:stretch>
            <a:fillRect/>
          </a:stretch>
        </p:blipFill>
        <p:spPr bwMode="auto">
          <a:xfrm>
            <a:off x="381000" y="1943100"/>
            <a:ext cx="2971800" cy="29718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Compact Fluorescent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Light Emitting Diodes (LEDs)</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60120" y="2345277"/>
            <a:ext cx="3032760" cy="3035808"/>
          </a:xfrm>
        </p:spPr>
      </p:pic>
      <p:sp>
        <p:nvSpPr>
          <p:cNvPr id="9" name="Content Placeholder 8"/>
          <p:cNvSpPr>
            <a:spLocks noGrp="1"/>
          </p:cNvSpPr>
          <p:nvPr>
            <p:ph sz="half" idx="2"/>
          </p:nvPr>
        </p:nvSpPr>
        <p:spPr/>
        <p:txBody>
          <a:bodyPr>
            <a:normAutofit fontScale="92500" lnSpcReduction="10000"/>
          </a:bodyPr>
          <a:lstStyle/>
          <a:p>
            <a:r>
              <a:rPr lang="en-US" dirty="0" smtClean="0"/>
              <a:t>Energy Star bulbs rated at 25,000 hours.</a:t>
            </a:r>
          </a:p>
          <a:p>
            <a:r>
              <a:rPr lang="en-US" dirty="0" smtClean="0"/>
              <a:t>Can use up to 50% less energy than a CFL.</a:t>
            </a:r>
          </a:p>
          <a:p>
            <a:r>
              <a:rPr lang="en-US" dirty="0" smtClean="0"/>
              <a:t>Widespread use over the next 20 years could reduce lighting demand by 33%.</a:t>
            </a:r>
          </a:p>
          <a:p>
            <a:r>
              <a:rPr lang="en-US" dirty="0" smtClean="0"/>
              <a:t>Currently expensive to purchase compared to Incandescent and CFLs.</a:t>
            </a:r>
            <a:endParaRPr lang="en-US" dirty="0"/>
          </a:p>
        </p:txBody>
      </p:sp>
    </p:spTree>
    <p:extLst>
      <p:ext uri="{BB962C8B-B14F-4D97-AF65-F5344CB8AC3E}">
        <p14:creationId xmlns:p14="http://schemas.microsoft.com/office/powerpoint/2010/main" val="2832370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mtClean="0"/>
              <a:t>What are the major users of electricity at school?</a:t>
            </a:r>
            <a:endParaRPr lang="en-US" dirty="0" smtClean="0"/>
          </a:p>
        </p:txBody>
      </p:sp>
      <p:sp>
        <p:nvSpPr>
          <p:cNvPr id="4148227" name="Rectangle 3"/>
          <p:cNvSpPr>
            <a:spLocks noGrp="1" noChangeArrowheads="1"/>
          </p:cNvSpPr>
          <p:nvPr>
            <p:ph idx="4294967295"/>
          </p:nvPr>
        </p:nvSpPr>
        <p:spPr bwMode="auto">
          <a:xfrm>
            <a:off x="0" y="18288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Tahoma" pitchFamily="34" charset="0"/>
                <a:cs typeface="Tahoma" pitchFamily="34" charset="0"/>
              </a:rPr>
              <a:t>Electric Space Heaters</a:t>
            </a:r>
          </a:p>
          <a:p>
            <a:pPr eaLnBrk="1" hangingPunct="1"/>
            <a:r>
              <a:rPr lang="en-US" smtClean="0">
                <a:latin typeface="Tahoma" pitchFamily="34" charset="0"/>
                <a:cs typeface="Tahoma" pitchFamily="34" charset="0"/>
              </a:rPr>
              <a:t>Air Conditioning</a:t>
            </a:r>
          </a:p>
          <a:p>
            <a:pPr eaLnBrk="1" hangingPunct="1"/>
            <a:r>
              <a:rPr lang="en-US" smtClean="0">
                <a:latin typeface="Tahoma" pitchFamily="34" charset="0"/>
                <a:cs typeface="Tahoma" pitchFamily="34" charset="0"/>
              </a:rPr>
              <a:t>Electric Water Heaters</a:t>
            </a:r>
          </a:p>
          <a:p>
            <a:pPr eaLnBrk="1" hangingPunct="1"/>
            <a:r>
              <a:rPr lang="en-US" smtClean="0">
                <a:latin typeface="Tahoma" pitchFamily="34" charset="0"/>
                <a:cs typeface="Tahoma" pitchFamily="34" charset="0"/>
              </a:rPr>
              <a:t>Refrigerators/Freezers</a:t>
            </a:r>
          </a:p>
          <a:p>
            <a:pPr eaLnBrk="1" hangingPunct="1"/>
            <a:r>
              <a:rPr lang="en-US" smtClean="0">
                <a:latin typeface="Tahoma" pitchFamily="34" charset="0"/>
                <a:cs typeface="Tahoma" pitchFamily="34" charset="0"/>
              </a:rPr>
              <a:t>Lighting</a:t>
            </a:r>
          </a:p>
          <a:p>
            <a:pPr eaLnBrk="1" hangingPunct="1"/>
            <a:r>
              <a:rPr lang="en-US" smtClean="0">
                <a:latin typeface="Tahoma" pitchFamily="34" charset="0"/>
                <a:cs typeface="Tahoma" pitchFamily="34" charset="0"/>
              </a:rPr>
              <a:t>Computers and Office Equipment</a:t>
            </a:r>
          </a:p>
          <a:p>
            <a:pPr eaLnBrk="1" hangingPunct="1"/>
            <a:endParaRPr lang="en-US" smtClean="0">
              <a:latin typeface="Tahoma" pitchFamily="34" charset="0"/>
              <a:cs typeface="Tahoma" pitchFamily="34" charset="0"/>
            </a:endParaRPr>
          </a:p>
        </p:txBody>
      </p:sp>
      <p:pic>
        <p:nvPicPr>
          <p:cNvPr id="26628" name="Picture 4" descr="j0234746"/>
          <p:cNvPicPr>
            <a:picLocks noChangeAspect="1" noChangeArrowheads="1" noCrop="1"/>
          </p:cNvPicPr>
          <p:nvPr/>
        </p:nvPicPr>
        <p:blipFill>
          <a:blip r:embed="rId3" cstate="print"/>
          <a:srcRect/>
          <a:stretch>
            <a:fillRect/>
          </a:stretch>
        </p:blipFill>
        <p:spPr bwMode="auto">
          <a:xfrm>
            <a:off x="5638800" y="1752600"/>
            <a:ext cx="1311275" cy="1311275"/>
          </a:xfrm>
          <a:prstGeom prst="rect">
            <a:avLst/>
          </a:prstGeom>
          <a:noFill/>
          <a:ln w="9525">
            <a:noFill/>
            <a:miter lim="800000"/>
            <a:headEnd/>
            <a:tailEnd/>
          </a:ln>
        </p:spPr>
      </p:pic>
      <p:pic>
        <p:nvPicPr>
          <p:cNvPr id="4148229" name="Picture 5" descr="HH00433_"/>
          <p:cNvPicPr>
            <a:picLocks noChangeAspect="1" noChangeArrowheads="1"/>
          </p:cNvPicPr>
          <p:nvPr/>
        </p:nvPicPr>
        <p:blipFill>
          <a:blip r:embed="rId4" cstate="print"/>
          <a:srcRect/>
          <a:stretch>
            <a:fillRect/>
          </a:stretch>
        </p:blipFill>
        <p:spPr bwMode="auto">
          <a:xfrm>
            <a:off x="5867400" y="2590800"/>
            <a:ext cx="1281113" cy="1563688"/>
          </a:xfrm>
          <a:prstGeom prst="rect">
            <a:avLst/>
          </a:prstGeom>
          <a:noFill/>
          <a:ln w="9525">
            <a:noFill/>
            <a:miter lim="800000"/>
            <a:headEnd/>
            <a:tailEnd/>
          </a:ln>
        </p:spPr>
      </p:pic>
      <p:pic>
        <p:nvPicPr>
          <p:cNvPr id="4148230" name="Picture 6" descr="j0251109"/>
          <p:cNvPicPr>
            <a:picLocks noChangeAspect="1" noChangeArrowheads="1"/>
          </p:cNvPicPr>
          <p:nvPr/>
        </p:nvPicPr>
        <p:blipFill>
          <a:blip r:embed="rId5" cstate="print"/>
          <a:srcRect/>
          <a:stretch>
            <a:fillRect/>
          </a:stretch>
        </p:blipFill>
        <p:spPr bwMode="auto">
          <a:xfrm>
            <a:off x="6846888" y="2155825"/>
            <a:ext cx="1916112" cy="2339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48229"/>
                                        </p:tgtEl>
                                        <p:attrNameLst>
                                          <p:attrName>style.visibility</p:attrName>
                                        </p:attrNameLst>
                                      </p:cBhvr>
                                      <p:to>
                                        <p:strVal val="visible"/>
                                      </p:to>
                                    </p:set>
                                    <p:anim calcmode="lin" valueType="num">
                                      <p:cBhvr additive="base">
                                        <p:cTn id="7" dur="500" fill="hold"/>
                                        <p:tgtEl>
                                          <p:spTgt spid="4148229"/>
                                        </p:tgtEl>
                                        <p:attrNameLst>
                                          <p:attrName>ppt_x</p:attrName>
                                        </p:attrNameLst>
                                      </p:cBhvr>
                                      <p:tavLst>
                                        <p:tav tm="0">
                                          <p:val>
                                            <p:strVal val="0-#ppt_w/2"/>
                                          </p:val>
                                        </p:tav>
                                        <p:tav tm="100000">
                                          <p:val>
                                            <p:strVal val="#ppt_x"/>
                                          </p:val>
                                        </p:tav>
                                      </p:tavLst>
                                    </p:anim>
                                    <p:anim calcmode="lin" valueType="num">
                                      <p:cBhvr additive="base">
                                        <p:cTn id="8" dur="500" fill="hold"/>
                                        <p:tgtEl>
                                          <p:spTgt spid="41482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4148230"/>
                                        </p:tgtEl>
                                        <p:attrNameLst>
                                          <p:attrName>style.visibility</p:attrName>
                                        </p:attrNameLst>
                                      </p:cBhvr>
                                      <p:to>
                                        <p:strVal val="visible"/>
                                      </p:to>
                                    </p:set>
                                    <p:anim calcmode="lin" valueType="num">
                                      <p:cBhvr additive="base">
                                        <p:cTn id="12" dur="500" fill="hold"/>
                                        <p:tgtEl>
                                          <p:spTgt spid="4148230"/>
                                        </p:tgtEl>
                                        <p:attrNameLst>
                                          <p:attrName>ppt_x</p:attrName>
                                        </p:attrNameLst>
                                      </p:cBhvr>
                                      <p:tavLst>
                                        <p:tav tm="0">
                                          <p:val>
                                            <p:strVal val="1+#ppt_w/2"/>
                                          </p:val>
                                        </p:tav>
                                        <p:tav tm="100000">
                                          <p:val>
                                            <p:strVal val="#ppt_x"/>
                                          </p:val>
                                        </p:tav>
                                      </p:tavLst>
                                    </p:anim>
                                    <p:anim calcmode="lin" valueType="num">
                                      <p:cBhvr additive="base">
                                        <p:cTn id="13" dur="500" fill="hold"/>
                                        <p:tgtEl>
                                          <p:spTgt spid="41482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48227"/>
                                        </p:tgtEl>
                                        <p:attrNameLst>
                                          <p:attrName>style.visibility</p:attrName>
                                        </p:attrNameLst>
                                      </p:cBhvr>
                                      <p:to>
                                        <p:strVal val="visible"/>
                                      </p:to>
                                    </p:set>
                                    <p:anim calcmode="lin" valueType="num">
                                      <p:cBhvr additive="base">
                                        <p:cTn id="18" dur="500" fill="hold"/>
                                        <p:tgtEl>
                                          <p:spTgt spid="4148227"/>
                                        </p:tgtEl>
                                        <p:attrNameLst>
                                          <p:attrName>ppt_x</p:attrName>
                                        </p:attrNameLst>
                                      </p:cBhvr>
                                      <p:tavLst>
                                        <p:tav tm="0">
                                          <p:val>
                                            <p:strVal val="0-#ppt_w/2"/>
                                          </p:val>
                                        </p:tav>
                                        <p:tav tm="100000">
                                          <p:val>
                                            <p:strVal val="#ppt_x"/>
                                          </p:val>
                                        </p:tav>
                                      </p:tavLst>
                                    </p:anim>
                                    <p:anim calcmode="lin" valueType="num">
                                      <p:cBhvr additive="base">
                                        <p:cTn id="19" dur="500" fill="hold"/>
                                        <p:tgtEl>
                                          <p:spTgt spid="4148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822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1970" name="Picture 2" descr="MVC-005X"/>
          <p:cNvPicPr>
            <a:picLocks noChangeAspect="1" noChangeArrowheads="1"/>
          </p:cNvPicPr>
          <p:nvPr/>
        </p:nvPicPr>
        <p:blipFill>
          <a:blip r:embed="rId3" cstate="print"/>
          <a:srcRect/>
          <a:stretch>
            <a:fillRect/>
          </a:stretch>
        </p:blipFill>
        <p:spPr bwMode="auto">
          <a:xfrm>
            <a:off x="4572000" y="1447800"/>
            <a:ext cx="3962400" cy="2971800"/>
          </a:xfrm>
          <a:prstGeom prst="rect">
            <a:avLst/>
          </a:prstGeom>
          <a:noFill/>
          <a:effectLst>
            <a:softEdge rad="63500"/>
          </a:effectLst>
        </p:spPr>
      </p:pic>
      <p:pic>
        <p:nvPicPr>
          <p:cNvPr id="4051971" name="Picture 3" descr="Mvc-004x"/>
          <p:cNvPicPr>
            <a:picLocks noChangeAspect="1" noChangeArrowheads="1"/>
          </p:cNvPicPr>
          <p:nvPr/>
        </p:nvPicPr>
        <p:blipFill>
          <a:blip r:embed="rId4" cstate="print"/>
          <a:srcRect/>
          <a:stretch>
            <a:fillRect/>
          </a:stretch>
        </p:blipFill>
        <p:spPr bwMode="auto">
          <a:xfrm>
            <a:off x="304800" y="1447800"/>
            <a:ext cx="4038600" cy="2962275"/>
          </a:xfrm>
          <a:prstGeom prst="rect">
            <a:avLst/>
          </a:prstGeom>
          <a:noFill/>
          <a:effectLst>
            <a:softEdge rad="63500"/>
          </a:effectLst>
        </p:spPr>
      </p:pic>
      <p:sp>
        <p:nvSpPr>
          <p:cNvPr id="8" name="Text Placeholder 7"/>
          <p:cNvSpPr>
            <a:spLocks noGrp="1"/>
          </p:cNvSpPr>
          <p:nvPr>
            <p:ph type="body" idx="1"/>
          </p:nvPr>
        </p:nvSpPr>
        <p:spPr>
          <a:xfrm>
            <a:off x="685800" y="4419600"/>
            <a:ext cx="7772400" cy="585787"/>
          </a:xfrm>
        </p:spPr>
        <p:txBody>
          <a:bodyPr/>
          <a:lstStyle/>
          <a:p>
            <a:r>
              <a:rPr lang="en-US" dirty="0" smtClean="0"/>
              <a:t>Monitors with Screen Savers, Power Saving Options Not Enabled</a:t>
            </a:r>
            <a:endParaRPr lang="en-US" dirty="0"/>
          </a:p>
        </p:txBody>
      </p:sp>
      <p:sp>
        <p:nvSpPr>
          <p:cNvPr id="5" name="Title 4"/>
          <p:cNvSpPr>
            <a:spLocks noGrp="1"/>
          </p:cNvSpPr>
          <p:nvPr>
            <p:ph type="title"/>
          </p:nvPr>
        </p:nvSpPr>
        <p:spPr/>
        <p:txBody>
          <a:bodyPr>
            <a:normAutofit fontScale="90000"/>
          </a:bodyPr>
          <a:lstStyle/>
          <a:p>
            <a:r>
              <a:rPr lang="en-US" dirty="0" smtClean="0"/>
              <a:t>Savings Opportunities: Electric Appliances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6418" name="Rectangle 2"/>
          <p:cNvSpPr>
            <a:spLocks noChangeArrowheads="1"/>
          </p:cNvSpPr>
          <p:nvPr/>
        </p:nvSpPr>
        <p:spPr bwMode="auto">
          <a:xfrm>
            <a:off x="381000" y="685800"/>
            <a:ext cx="7391400" cy="708025"/>
          </a:xfrm>
          <a:prstGeom prst="rect">
            <a:avLst/>
          </a:prstGeom>
          <a:noFill/>
          <a:ln w="9525">
            <a:noFill/>
            <a:miter lim="800000"/>
            <a:headEnd/>
            <a:tailEnd/>
          </a:ln>
          <a:effectLst/>
        </p:spPr>
        <p:txBody>
          <a:bodyPr>
            <a:spAutoFit/>
          </a:bodyPr>
          <a:lstStyle/>
          <a:p>
            <a:pPr algn="ctr" eaLnBrk="0" hangingPunct="0">
              <a:defRPr/>
            </a:pPr>
            <a:r>
              <a:rPr lang="en-US" sz="4000" b="1" dirty="0">
                <a:solidFill>
                  <a:schemeClr val="tx2"/>
                </a:solidFill>
                <a:effectLst>
                  <a:outerShdw blurRad="38100" dist="38100" dir="2700000" algn="tl">
                    <a:srgbClr val="FFFFFF"/>
                  </a:outerShdw>
                </a:effectLst>
                <a:latin typeface="Tahoma" pitchFamily="34" charset="0"/>
              </a:rPr>
              <a:t>Personal Computers</a:t>
            </a:r>
          </a:p>
        </p:txBody>
      </p:sp>
      <p:sp>
        <p:nvSpPr>
          <p:cNvPr id="29699" name="Rectangle 3"/>
          <p:cNvSpPr>
            <a:spLocks noChangeArrowheads="1"/>
          </p:cNvSpPr>
          <p:nvPr/>
        </p:nvSpPr>
        <p:spPr bwMode="auto">
          <a:xfrm>
            <a:off x="381000" y="2057400"/>
            <a:ext cx="4191000" cy="3046988"/>
          </a:xfrm>
          <a:prstGeom prst="rect">
            <a:avLst/>
          </a:prstGeom>
          <a:noFill/>
          <a:ln w="9525">
            <a:noFill/>
            <a:miter lim="800000"/>
            <a:headEnd/>
            <a:tailEnd/>
          </a:ln>
        </p:spPr>
        <p:txBody>
          <a:bodyPr wrap="square">
            <a:spAutoFit/>
          </a:bodyPr>
          <a:lstStyle/>
          <a:p>
            <a:pPr marL="228600" indent="-228600" eaLnBrk="0" hangingPunct="0">
              <a:buFontTx/>
              <a:buChar char="•"/>
            </a:pPr>
            <a:r>
              <a:rPr lang="en-US" dirty="0">
                <a:latin typeface="Tahoma" pitchFamily="34" charset="0"/>
              </a:rPr>
              <a:t>Set your computer to automatically go into STANDBY mode after 10 minutes.  </a:t>
            </a:r>
          </a:p>
          <a:p>
            <a:pPr marL="228600" indent="-228600" eaLnBrk="0" hangingPunct="0">
              <a:buFontTx/>
              <a:buChar char="•"/>
            </a:pPr>
            <a:r>
              <a:rPr lang="en-US" dirty="0">
                <a:latin typeface="Tahoma" pitchFamily="34" charset="0"/>
              </a:rPr>
              <a:t>To bring it back up, either move your mouse or hit the power button (depending on your machine). </a:t>
            </a:r>
          </a:p>
        </p:txBody>
      </p:sp>
      <p:pic>
        <p:nvPicPr>
          <p:cNvPr id="29701" name="Picture 5" descr="Power Options Screen Shot"/>
          <p:cNvPicPr>
            <a:picLocks noChangeAspect="1" noChangeArrowheads="1"/>
          </p:cNvPicPr>
          <p:nvPr/>
        </p:nvPicPr>
        <p:blipFill>
          <a:blip r:embed="rId3" cstate="print"/>
          <a:srcRect/>
          <a:stretch>
            <a:fillRect/>
          </a:stretch>
        </p:blipFill>
        <p:spPr bwMode="auto">
          <a:xfrm>
            <a:off x="4724400" y="1981200"/>
            <a:ext cx="3876675" cy="4038600"/>
          </a:xfrm>
          <a:prstGeom prst="rect">
            <a:avLst/>
          </a:prstGeom>
          <a:noFill/>
          <a:ln w="9525">
            <a:noFill/>
            <a:miter lim="800000"/>
            <a:headEnd/>
            <a:tailEnd/>
          </a:ln>
        </p:spPr>
      </p:pic>
      <p:sp>
        <p:nvSpPr>
          <p:cNvPr id="29702" name="Text Box 6"/>
          <p:cNvSpPr txBox="1">
            <a:spLocks noChangeArrowheads="1"/>
          </p:cNvSpPr>
          <p:nvPr/>
        </p:nvSpPr>
        <p:spPr bwMode="auto">
          <a:xfrm>
            <a:off x="381000" y="5486400"/>
            <a:ext cx="4343400" cy="523220"/>
          </a:xfrm>
          <a:prstGeom prst="rect">
            <a:avLst/>
          </a:prstGeom>
          <a:noFill/>
          <a:ln w="12700" cap="sq">
            <a:noFill/>
            <a:miter lim="800000"/>
            <a:headEnd/>
            <a:tailEnd/>
          </a:ln>
        </p:spPr>
        <p:txBody>
          <a:bodyPr wrap="square">
            <a:spAutoFit/>
          </a:bodyPr>
          <a:lstStyle/>
          <a:p>
            <a:pPr algn="ctr">
              <a:spcBef>
                <a:spcPct val="50000"/>
              </a:spcBef>
            </a:pPr>
            <a:r>
              <a:rPr lang="en-US" sz="2800" b="1" dirty="0">
                <a:solidFill>
                  <a:schemeClr val="hlink"/>
                </a:solidFill>
                <a:latin typeface="Tahoma" pitchFamily="34" charset="0"/>
              </a:rPr>
              <a:t>Disable screensavers!</a:t>
            </a:r>
          </a:p>
        </p:txBody>
      </p:sp>
      <p:sp>
        <p:nvSpPr>
          <p:cNvPr id="7" name="Title 6"/>
          <p:cNvSpPr>
            <a:spLocks noGrp="1"/>
          </p:cNvSpPr>
          <p:nvPr>
            <p:ph type="title"/>
          </p:nvPr>
        </p:nvSpPr>
        <p:spPr/>
        <p:txBody>
          <a:bodyPr>
            <a:normAutofit fontScale="90000"/>
          </a:bodyPr>
          <a:lstStyle/>
          <a:p>
            <a:r>
              <a:rPr lang="en-US" dirty="0" smtClean="0"/>
              <a:t>Personal Computers</a:t>
            </a:r>
            <a:br>
              <a:rPr lang="en-US" dirty="0" smtClean="0"/>
            </a:br>
            <a:r>
              <a:rPr lang="en-US" dirty="0" smtClean="0"/>
              <a:t>Enable Power Management Settings</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4018" name="Picture 2" descr="MVC-018L"/>
          <p:cNvPicPr>
            <a:picLocks noChangeAspect="1" noChangeArrowheads="1"/>
          </p:cNvPicPr>
          <p:nvPr/>
        </p:nvPicPr>
        <p:blipFill>
          <a:blip r:embed="rId3" cstate="print"/>
          <a:srcRect/>
          <a:stretch>
            <a:fillRect/>
          </a:stretch>
        </p:blipFill>
        <p:spPr bwMode="auto">
          <a:xfrm>
            <a:off x="6019800" y="4114800"/>
            <a:ext cx="2895600" cy="2171700"/>
          </a:xfrm>
          <a:prstGeom prst="rect">
            <a:avLst/>
          </a:prstGeom>
          <a:noFill/>
          <a:effectLst>
            <a:softEdge rad="31750"/>
          </a:effectLst>
        </p:spPr>
      </p:pic>
      <p:pic>
        <p:nvPicPr>
          <p:cNvPr id="4054019" name="Picture 3" descr="Mvc-019l"/>
          <p:cNvPicPr>
            <a:picLocks noChangeAspect="1" noChangeArrowheads="1"/>
          </p:cNvPicPr>
          <p:nvPr/>
        </p:nvPicPr>
        <p:blipFill>
          <a:blip r:embed="rId4" cstate="print"/>
          <a:srcRect/>
          <a:stretch>
            <a:fillRect/>
          </a:stretch>
        </p:blipFill>
        <p:spPr bwMode="auto">
          <a:xfrm>
            <a:off x="3657600" y="2971800"/>
            <a:ext cx="2063750" cy="3600450"/>
          </a:xfrm>
          <a:prstGeom prst="rect">
            <a:avLst/>
          </a:prstGeom>
          <a:noFill/>
          <a:effectLst>
            <a:softEdge rad="31750"/>
          </a:effectLst>
        </p:spPr>
      </p:pic>
      <p:pic>
        <p:nvPicPr>
          <p:cNvPr id="4054020" name="Picture 4" descr="vending plug"/>
          <p:cNvPicPr>
            <a:picLocks noChangeAspect="1" noChangeArrowheads="1"/>
          </p:cNvPicPr>
          <p:nvPr/>
        </p:nvPicPr>
        <p:blipFill>
          <a:blip r:embed="rId5" cstate="print"/>
          <a:srcRect/>
          <a:stretch>
            <a:fillRect/>
          </a:stretch>
        </p:blipFill>
        <p:spPr bwMode="auto">
          <a:xfrm>
            <a:off x="685800" y="3429000"/>
            <a:ext cx="2443163" cy="2971800"/>
          </a:xfrm>
          <a:prstGeom prst="rect">
            <a:avLst/>
          </a:prstGeom>
          <a:noFill/>
          <a:effectLst>
            <a:softEdge rad="31750"/>
          </a:effectLst>
        </p:spPr>
      </p:pic>
      <p:sp>
        <p:nvSpPr>
          <p:cNvPr id="30725" name="Text Box 5"/>
          <p:cNvSpPr txBox="1">
            <a:spLocks noChangeArrowheads="1"/>
          </p:cNvSpPr>
          <p:nvPr/>
        </p:nvSpPr>
        <p:spPr bwMode="auto">
          <a:xfrm>
            <a:off x="6248400" y="3429000"/>
            <a:ext cx="2063750" cy="396875"/>
          </a:xfrm>
          <a:prstGeom prst="rect">
            <a:avLst/>
          </a:prstGeom>
          <a:noFill/>
          <a:ln w="9525">
            <a:noFill/>
            <a:miter lim="800000"/>
            <a:headEnd/>
            <a:tailEnd/>
          </a:ln>
        </p:spPr>
        <p:txBody>
          <a:bodyPr>
            <a:spAutoFit/>
          </a:bodyPr>
          <a:lstStyle/>
          <a:p>
            <a:pPr algn="ctr" eaLnBrk="0" hangingPunct="0">
              <a:spcBef>
                <a:spcPct val="50000"/>
              </a:spcBef>
            </a:pPr>
            <a:r>
              <a:rPr lang="en-US" sz="2000" dirty="0">
                <a:latin typeface="Tahoma" pitchFamily="34" charset="0"/>
              </a:rPr>
              <a:t>Install timers</a:t>
            </a:r>
          </a:p>
        </p:txBody>
      </p:sp>
      <p:sp>
        <p:nvSpPr>
          <p:cNvPr id="30726" name="Text Box 6"/>
          <p:cNvSpPr txBox="1">
            <a:spLocks noChangeArrowheads="1"/>
          </p:cNvSpPr>
          <p:nvPr/>
        </p:nvSpPr>
        <p:spPr bwMode="auto">
          <a:xfrm>
            <a:off x="381000" y="2819400"/>
            <a:ext cx="3048000" cy="396875"/>
          </a:xfrm>
          <a:prstGeom prst="rect">
            <a:avLst/>
          </a:prstGeom>
          <a:noFill/>
          <a:ln w="9525">
            <a:noFill/>
            <a:miter lim="800000"/>
            <a:headEnd/>
            <a:tailEnd/>
          </a:ln>
        </p:spPr>
        <p:txBody>
          <a:bodyPr>
            <a:spAutoFit/>
          </a:bodyPr>
          <a:lstStyle/>
          <a:p>
            <a:pPr algn="ctr" eaLnBrk="0" hangingPunct="0">
              <a:spcBef>
                <a:spcPct val="50000"/>
              </a:spcBef>
            </a:pPr>
            <a:r>
              <a:rPr lang="en-US" sz="2000" dirty="0">
                <a:latin typeface="Tahoma" pitchFamily="34" charset="0"/>
              </a:rPr>
              <a:t>Unplug during vacations</a:t>
            </a:r>
          </a:p>
        </p:txBody>
      </p:sp>
      <p:sp>
        <p:nvSpPr>
          <p:cNvPr id="8" name="Title 7"/>
          <p:cNvSpPr>
            <a:spLocks noGrp="1"/>
          </p:cNvSpPr>
          <p:nvPr>
            <p:ph type="title"/>
          </p:nvPr>
        </p:nvSpPr>
        <p:spPr>
          <a:xfrm>
            <a:off x="-152400" y="304800"/>
            <a:ext cx="9448800" cy="1143000"/>
          </a:xfrm>
        </p:spPr>
        <p:txBody>
          <a:bodyPr/>
          <a:lstStyle/>
          <a:p>
            <a:r>
              <a:rPr lang="en-US" dirty="0" smtClean="0"/>
              <a:t>Saving with Vending Machines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on Ment Recording Form"/>
          <p:cNvPicPr>
            <a:picLocks noChangeAspect="1" noChangeArrowheads="1"/>
          </p:cNvPicPr>
          <p:nvPr/>
        </p:nvPicPr>
        <p:blipFill>
          <a:blip r:embed="rId3" cstate="print"/>
          <a:srcRect b="4321"/>
          <a:stretch>
            <a:fillRect/>
          </a:stretch>
        </p:blipFill>
        <p:spPr bwMode="auto">
          <a:xfrm>
            <a:off x="2825361" y="152400"/>
            <a:ext cx="3493278" cy="49149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Energy Efficiency: The Assessment</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674688" y="609600"/>
            <a:ext cx="7794625" cy="990600"/>
          </a:xfrm>
          <a:prstGeom prst="rect">
            <a:avLst/>
          </a:prstGeom>
          <a:noFill/>
          <a:ln w="9525">
            <a:noFill/>
            <a:miter lim="800000"/>
            <a:headEnd/>
            <a:tailEnd/>
          </a:ln>
        </p:spPr>
        <p:txBody>
          <a:bodyPr anchor="ctr"/>
          <a:lstStyle/>
          <a:p>
            <a:pPr algn="ctr"/>
            <a:r>
              <a:rPr lang="en-US" sz="4000" b="1" dirty="0">
                <a:solidFill>
                  <a:srgbClr val="002060"/>
                </a:solidFill>
                <a:latin typeface="Tahoma" pitchFamily="34" charset="0"/>
                <a:cs typeface="Tahoma" pitchFamily="34" charset="0"/>
              </a:rPr>
              <a:t>Flicker Checker </a:t>
            </a:r>
            <a:endParaRPr lang="en-US" sz="4000" i="1" dirty="0">
              <a:solidFill>
                <a:srgbClr val="002060"/>
              </a:solidFill>
              <a:latin typeface="Tahoma" pitchFamily="34" charset="0"/>
              <a:cs typeface="Tahoma" pitchFamily="34" charset="0"/>
            </a:endParaRPr>
          </a:p>
        </p:txBody>
      </p:sp>
      <p:sp>
        <p:nvSpPr>
          <p:cNvPr id="5" name="Title 4"/>
          <p:cNvSpPr>
            <a:spLocks noGrp="1"/>
          </p:cNvSpPr>
          <p:nvPr>
            <p:ph type="title"/>
          </p:nvPr>
        </p:nvSpPr>
        <p:spPr/>
        <p:txBody>
          <a:bodyPr/>
          <a:lstStyle/>
          <a:p>
            <a:r>
              <a:rPr lang="en-US" dirty="0" smtClean="0"/>
              <a:t>Energy Audit Curriculum</a:t>
            </a:r>
            <a:endParaRPr lang="en-US" dirty="0"/>
          </a:p>
        </p:txBody>
      </p:sp>
      <p:pic>
        <p:nvPicPr>
          <p:cNvPr id="91138" name="Picture 2"/>
          <p:cNvPicPr>
            <a:picLocks noChangeAspect="1" noChangeArrowheads="1"/>
          </p:cNvPicPr>
          <p:nvPr/>
        </p:nvPicPr>
        <p:blipFill>
          <a:blip r:embed="rId3" cstate="print"/>
          <a:srcRect/>
          <a:stretch>
            <a:fillRect/>
          </a:stretch>
        </p:blipFill>
        <p:spPr bwMode="auto">
          <a:xfrm>
            <a:off x="304800" y="1524000"/>
            <a:ext cx="8610600" cy="4929834"/>
          </a:xfrm>
          <a:prstGeom prst="rect">
            <a:avLst/>
          </a:prstGeom>
          <a:noFill/>
          <a:ln w="9525">
            <a:noFill/>
            <a:miter lim="800000"/>
            <a:headEnd/>
            <a:tailEnd/>
          </a:ln>
        </p:spPr>
      </p:pic>
      <p:sp>
        <p:nvSpPr>
          <p:cNvPr id="7" name="TextBox 6"/>
          <p:cNvSpPr txBox="1"/>
          <p:nvPr/>
        </p:nvSpPr>
        <p:spPr>
          <a:xfrm>
            <a:off x="3048000" y="3733800"/>
            <a:ext cx="3505200" cy="2308324"/>
          </a:xfrm>
          <a:prstGeom prst="rect">
            <a:avLst/>
          </a:prstGeom>
          <a:noFill/>
        </p:spPr>
        <p:txBody>
          <a:bodyPr wrap="square" rtlCol="0">
            <a:spAutoFit/>
          </a:bodyPr>
          <a:lstStyle/>
          <a:p>
            <a:r>
              <a:rPr lang="en-US" sz="4800" b="1" dirty="0" smtClean="0">
                <a:latin typeface="Arial" pitchFamily="34" charset="0"/>
                <a:cs typeface="Arial" pitchFamily="34" charset="0"/>
              </a:rPr>
              <a:t>Monitoring and Mentoring</a:t>
            </a:r>
            <a:endParaRPr lang="en-US" sz="4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Energy Efficiency vs. Conservation</a:t>
            </a:r>
          </a:p>
        </p:txBody>
      </p:sp>
      <p:sp>
        <p:nvSpPr>
          <p:cNvPr id="5123" name="Rectangle 3"/>
          <p:cNvSpPr>
            <a:spLocks noGrp="1" noChangeArrowheads="1"/>
          </p:cNvSpPr>
          <p:nvPr>
            <p:ph idx="1"/>
          </p:nvPr>
        </p:nvSpPr>
        <p:spPr/>
        <p:txBody>
          <a:bodyPr/>
          <a:lstStyle/>
          <a:p>
            <a:endParaRPr lang="en-US" dirty="0" smtClean="0"/>
          </a:p>
          <a:p>
            <a:r>
              <a:rPr lang="en-US" dirty="0" smtClean="0"/>
              <a:t>Energy efficiency focuses on technologies that use less energy to perform the same tasks or the same amount of work.</a:t>
            </a:r>
          </a:p>
          <a:p>
            <a:endParaRPr lang="en-US" dirty="0" smtClean="0"/>
          </a:p>
          <a:p>
            <a:r>
              <a:rPr lang="en-US" dirty="0" smtClean="0"/>
              <a:t>Energy conservation is any action or behavior that results in using less energy.</a:t>
            </a:r>
          </a:p>
          <a:p>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914400" y="2057400"/>
            <a:ext cx="7315200" cy="701675"/>
          </a:xfrm>
          <a:prstGeom prst="rect">
            <a:avLst/>
          </a:prstGeom>
          <a:noFill/>
          <a:ln w="9525">
            <a:noFill/>
            <a:miter lim="800000"/>
            <a:headEnd/>
            <a:tailEnd/>
          </a:ln>
        </p:spPr>
        <p:txBody>
          <a:bodyPr>
            <a:spAutoFit/>
          </a:bodyPr>
          <a:lstStyle/>
          <a:p>
            <a:pPr algn="ctr" eaLnBrk="0" hangingPunct="0">
              <a:spcBef>
                <a:spcPct val="50000"/>
              </a:spcBef>
            </a:pPr>
            <a:r>
              <a:rPr lang="en-US" sz="4000" b="1" dirty="0">
                <a:latin typeface="Tahoma" pitchFamily="34" charset="0"/>
              </a:rPr>
              <a:t>Awareness Campaign</a:t>
            </a:r>
          </a:p>
        </p:txBody>
      </p:sp>
      <p:sp>
        <p:nvSpPr>
          <p:cNvPr id="47107" name="Text Box 3"/>
          <p:cNvSpPr txBox="1">
            <a:spLocks noChangeArrowheads="1"/>
          </p:cNvSpPr>
          <p:nvPr/>
        </p:nvSpPr>
        <p:spPr bwMode="auto">
          <a:xfrm>
            <a:off x="1066800" y="2849562"/>
            <a:ext cx="7010400" cy="579438"/>
          </a:xfrm>
          <a:prstGeom prst="rect">
            <a:avLst/>
          </a:prstGeom>
          <a:noFill/>
          <a:ln w="9525">
            <a:noFill/>
            <a:miter lim="800000"/>
            <a:headEnd/>
            <a:tailEnd/>
          </a:ln>
        </p:spPr>
        <p:txBody>
          <a:bodyPr>
            <a:spAutoFit/>
          </a:bodyPr>
          <a:lstStyle/>
          <a:p>
            <a:pPr eaLnBrk="0" hangingPunct="0">
              <a:spcBef>
                <a:spcPct val="50000"/>
              </a:spcBef>
            </a:pPr>
            <a:r>
              <a:rPr lang="en-US" sz="3200" dirty="0">
                <a:latin typeface="Tahoma" pitchFamily="34" charset="0"/>
              </a:rPr>
              <a:t>What Makes a Campaign Effective?</a:t>
            </a:r>
          </a:p>
        </p:txBody>
      </p:sp>
      <p:sp>
        <p:nvSpPr>
          <p:cNvPr id="47108" name="Text Box 4"/>
          <p:cNvSpPr txBox="1">
            <a:spLocks noChangeArrowheads="1"/>
          </p:cNvSpPr>
          <p:nvPr/>
        </p:nvSpPr>
        <p:spPr bwMode="auto">
          <a:xfrm>
            <a:off x="838200" y="3429000"/>
            <a:ext cx="7848600" cy="2774950"/>
          </a:xfrm>
          <a:prstGeom prst="rect">
            <a:avLst/>
          </a:prstGeom>
          <a:noFill/>
          <a:ln w="9525">
            <a:noFill/>
            <a:miter lim="800000"/>
            <a:headEnd/>
            <a:tailEnd/>
          </a:ln>
        </p:spPr>
        <p:txBody>
          <a:bodyPr>
            <a:spAutoFit/>
          </a:bodyPr>
          <a:lstStyle/>
          <a:p>
            <a:pPr eaLnBrk="0" hangingPunct="0">
              <a:spcBef>
                <a:spcPct val="50000"/>
              </a:spcBef>
              <a:buFontTx/>
              <a:buChar char="•"/>
            </a:pPr>
            <a:r>
              <a:rPr lang="en-US" sz="3200" dirty="0">
                <a:latin typeface="Tahoma" pitchFamily="34" charset="0"/>
              </a:rPr>
              <a:t> Clearly defined message.</a:t>
            </a:r>
          </a:p>
          <a:p>
            <a:pPr eaLnBrk="0" hangingPunct="0">
              <a:spcBef>
                <a:spcPct val="50000"/>
              </a:spcBef>
              <a:buFontTx/>
              <a:buChar char="•"/>
            </a:pPr>
            <a:r>
              <a:rPr lang="en-US" sz="3200" dirty="0">
                <a:latin typeface="Tahoma" pitchFamily="34" charset="0"/>
              </a:rPr>
              <a:t> Motivational components.</a:t>
            </a:r>
          </a:p>
          <a:p>
            <a:pPr eaLnBrk="0" hangingPunct="0">
              <a:spcBef>
                <a:spcPct val="50000"/>
              </a:spcBef>
              <a:buFontTx/>
              <a:buChar char="•"/>
            </a:pPr>
            <a:r>
              <a:rPr lang="en-US" sz="3200" dirty="0">
                <a:latin typeface="Tahoma" pitchFamily="34" charset="0"/>
              </a:rPr>
              <a:t> Delivering message via multiple media.</a:t>
            </a:r>
          </a:p>
          <a:p>
            <a:pPr eaLnBrk="0" hangingPunct="0">
              <a:spcBef>
                <a:spcPct val="50000"/>
              </a:spcBef>
              <a:buFontTx/>
              <a:buChar char="•"/>
            </a:pPr>
            <a:r>
              <a:rPr lang="en-US" sz="3200" dirty="0">
                <a:latin typeface="Tahoma" pitchFamily="34" charset="0"/>
              </a:rPr>
              <a:t> Persistence in delivering message.</a:t>
            </a:r>
          </a:p>
        </p:txBody>
      </p:sp>
      <p:sp>
        <p:nvSpPr>
          <p:cNvPr id="5" name="Title 4"/>
          <p:cNvSpPr>
            <a:spLocks noGrp="1"/>
          </p:cNvSpPr>
          <p:nvPr>
            <p:ph type="title"/>
          </p:nvPr>
        </p:nvSpPr>
        <p:spPr/>
        <p:txBody>
          <a:bodyPr/>
          <a:lstStyle/>
          <a:p>
            <a:r>
              <a:rPr lang="en-US" dirty="0" smtClean="0"/>
              <a:t>Energy Efficiency: Take Action</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and Competitions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800" dirty="0" smtClean="0"/>
              <a:t>DOE’s America’s Home Energy Education Challenge</a:t>
            </a:r>
          </a:p>
          <a:p>
            <a:pPr lvl="1"/>
            <a:r>
              <a:rPr lang="en-US" sz="2400" dirty="0" err="1" smtClean="0"/>
              <a:t>www.homeenergychallenge.org</a:t>
            </a:r>
            <a:endParaRPr lang="en-US" sz="2400" dirty="0" smtClean="0"/>
          </a:p>
          <a:p>
            <a:r>
              <a:rPr lang="en-US" sz="2800" dirty="0" smtClean="0"/>
              <a:t>EPA’s President’s Environmental Youth Awards</a:t>
            </a:r>
          </a:p>
          <a:p>
            <a:pPr lvl="1"/>
            <a:r>
              <a:rPr lang="en-US" sz="1800" dirty="0" smtClean="0"/>
              <a:t>www2.epa.gov</a:t>
            </a:r>
            <a:r>
              <a:rPr lang="en-US" sz="1800" dirty="0"/>
              <a:t>/education/presidents-environmental-youth-award</a:t>
            </a:r>
            <a:endParaRPr lang="en-US" sz="1800" dirty="0" smtClean="0"/>
          </a:p>
          <a:p>
            <a:r>
              <a:rPr lang="en-US" sz="2800" dirty="0" smtClean="0"/>
              <a:t>NEED’s Youth Awards Program</a:t>
            </a:r>
          </a:p>
          <a:p>
            <a:pPr lvl="1"/>
            <a:r>
              <a:rPr lang="en-US" sz="2400" dirty="0" err="1" smtClean="0"/>
              <a:t>www.need.org</a:t>
            </a:r>
            <a:r>
              <a:rPr lang="en-US" sz="2400" dirty="0"/>
              <a:t>/youth-awards</a:t>
            </a:r>
            <a:endParaRPr lang="en-US" sz="2400" dirty="0" smtClean="0"/>
          </a:p>
          <a:p>
            <a:r>
              <a:rPr lang="en-US" sz="2800" dirty="0" smtClean="0"/>
              <a:t>Eco-Schools</a:t>
            </a:r>
          </a:p>
          <a:p>
            <a:pPr lvl="1"/>
            <a:r>
              <a:rPr lang="en-US" sz="2400" dirty="0" err="1" smtClean="0"/>
              <a:t>www.eco</a:t>
            </a:r>
            <a:r>
              <a:rPr lang="en-US" sz="2400" dirty="0" err="1"/>
              <a:t>-schools.org</a:t>
            </a:r>
            <a:r>
              <a:rPr lang="en-US" sz="2400" dirty="0"/>
              <a:t>/</a:t>
            </a:r>
            <a:endParaRPr lang="en-US" sz="2400" dirty="0" smtClean="0"/>
          </a:p>
          <a:p>
            <a:r>
              <a:rPr lang="en-US" sz="2800" dirty="0" smtClean="0"/>
              <a:t>ED’s Green Ribbon Schools Program</a:t>
            </a:r>
          </a:p>
          <a:p>
            <a:pPr lvl="1"/>
            <a:r>
              <a:rPr lang="en-US" sz="2400" dirty="0" smtClean="0"/>
              <a:t>www2</a:t>
            </a:r>
            <a:r>
              <a:rPr lang="en-US" sz="2400" dirty="0"/>
              <a:t>.ed.gov/programs/green-ribbon-schools</a:t>
            </a:r>
            <a:r>
              <a:rPr lang="en-US" sz="2400" dirty="0" smtClean="0"/>
              <a:t>/</a:t>
            </a:r>
            <a:endParaRPr lang="en-US" dirty="0"/>
          </a:p>
          <a:p>
            <a:r>
              <a:rPr lang="en-US" sz="2800" dirty="0" err="1" smtClean="0"/>
              <a:t>Zayed</a:t>
            </a:r>
            <a:r>
              <a:rPr lang="en-US" sz="2800" dirty="0" smtClean="0"/>
              <a:t> Future Energy Prize</a:t>
            </a:r>
          </a:p>
          <a:p>
            <a:pPr lvl="1"/>
            <a:r>
              <a:rPr lang="en-US" sz="1700" dirty="0" err="1" smtClean="0"/>
              <a:t>www.zayedfutureenergyprize.com</a:t>
            </a:r>
            <a:r>
              <a:rPr lang="en-US" sz="1700" dirty="0"/>
              <a:t>/en/prize-categories/</a:t>
            </a:r>
            <a:r>
              <a:rPr lang="en-US" sz="1700" dirty="0" err="1"/>
              <a:t>global_high_school_prize</a:t>
            </a:r>
            <a:r>
              <a:rPr lang="en-US" sz="1700" dirty="0"/>
              <a:t>/</a:t>
            </a:r>
          </a:p>
        </p:txBody>
      </p:sp>
    </p:spTree>
    <p:extLst>
      <p:ext uri="{BB962C8B-B14F-4D97-AF65-F5344CB8AC3E}">
        <p14:creationId xmlns:p14="http://schemas.microsoft.com/office/powerpoint/2010/main" val="188270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Kill-A-Watt Meter</a:t>
            </a:r>
            <a:endParaRPr lang="en-US" dirty="0"/>
          </a:p>
        </p:txBody>
      </p:sp>
      <p:sp>
        <p:nvSpPr>
          <p:cNvPr id="3" name="Content Placeholder 2"/>
          <p:cNvSpPr>
            <a:spLocks noGrp="1"/>
          </p:cNvSpPr>
          <p:nvPr>
            <p:ph idx="1"/>
          </p:nvPr>
        </p:nvSpPr>
        <p:spPr/>
        <p:txBody>
          <a:bodyPr/>
          <a:lstStyle/>
          <a:p>
            <a:r>
              <a:rPr lang="en-US" dirty="0" smtClean="0"/>
              <a:t>Energy Audit</a:t>
            </a:r>
          </a:p>
          <a:p>
            <a:pPr lvl="1"/>
            <a:r>
              <a:rPr lang="en-US" dirty="0" smtClean="0"/>
              <a:t>Use your Kill-A-Watt meter to measure the number of watts used at least 3 devices in your home – blow dryer, toaster, microwave, refrigerator, lamp, phone charger, anything you </a:t>
            </a:r>
            <a:r>
              <a:rPr lang="en-US" smtClean="0"/>
              <a:t>plug in! </a:t>
            </a:r>
            <a:endParaRPr lang="en-US" dirty="0"/>
          </a:p>
        </p:txBody>
      </p:sp>
    </p:spTree>
    <p:extLst>
      <p:ext uri="{BB962C8B-B14F-4D97-AF65-F5344CB8AC3E}">
        <p14:creationId xmlns:p14="http://schemas.microsoft.com/office/powerpoint/2010/main" val="286977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energy go?</a:t>
            </a:r>
            <a:endParaRPr lang="en-US" dirty="0"/>
          </a:p>
        </p:txBody>
      </p:sp>
      <p:pic>
        <p:nvPicPr>
          <p:cNvPr id="3" name="Picture 2"/>
          <p:cNvPicPr>
            <a:picLocks noChangeAspect="1"/>
          </p:cNvPicPr>
          <p:nvPr/>
        </p:nvPicPr>
        <p:blipFill>
          <a:blip r:embed="rId2"/>
          <a:stretch>
            <a:fillRect/>
          </a:stretch>
        </p:blipFill>
        <p:spPr>
          <a:xfrm>
            <a:off x="596900" y="1587500"/>
            <a:ext cx="7937500" cy="4813300"/>
          </a:xfrm>
          <a:prstGeom prst="rect">
            <a:avLst/>
          </a:prstGeom>
        </p:spPr>
      </p:pic>
    </p:spTree>
    <p:extLst>
      <p:ext uri="{BB962C8B-B14F-4D97-AF65-F5344CB8AC3E}">
        <p14:creationId xmlns:p14="http://schemas.microsoft.com/office/powerpoint/2010/main" val="198737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and Cooling Systems	</a:t>
            </a:r>
            <a:endParaRPr lang="en-US" dirty="0"/>
          </a:p>
        </p:txBody>
      </p:sp>
      <p:sp>
        <p:nvSpPr>
          <p:cNvPr id="3" name="Content Placeholder 2"/>
          <p:cNvSpPr>
            <a:spLocks noGrp="1"/>
          </p:cNvSpPr>
          <p:nvPr>
            <p:ph idx="1"/>
          </p:nvPr>
        </p:nvSpPr>
        <p:spPr/>
        <p:txBody>
          <a:bodyPr/>
          <a:lstStyle/>
          <a:p>
            <a:r>
              <a:rPr lang="en-US" sz="4800" dirty="0" smtClean="0"/>
              <a:t>Programmable Thermostats</a:t>
            </a:r>
          </a:p>
          <a:p>
            <a:r>
              <a:rPr lang="en-US" sz="4800" dirty="0" smtClean="0"/>
              <a:t>Insulation and Weatherization</a:t>
            </a:r>
          </a:p>
          <a:p>
            <a:r>
              <a:rPr lang="en-US" sz="4800" dirty="0" smtClean="0"/>
              <a:t>Doors and Windows</a:t>
            </a:r>
          </a:p>
          <a:p>
            <a:r>
              <a:rPr lang="en-US" sz="4800" dirty="0" smtClean="0"/>
              <a:t>Landscaping</a:t>
            </a:r>
          </a:p>
        </p:txBody>
      </p:sp>
    </p:spTree>
    <p:extLst>
      <p:ext uri="{BB962C8B-B14F-4D97-AF65-F5344CB8AC3E}">
        <p14:creationId xmlns:p14="http://schemas.microsoft.com/office/powerpoint/2010/main" val="14891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Appliances and Machines</a:t>
            </a:r>
          </a:p>
        </p:txBody>
      </p:sp>
      <p:sp>
        <p:nvSpPr>
          <p:cNvPr id="6147" name="Rectangle 3"/>
          <p:cNvSpPr>
            <a:spLocks noGrp="1" noChangeArrowheads="1"/>
          </p:cNvSpPr>
          <p:nvPr>
            <p:ph type="body" sz="half" idx="1"/>
          </p:nvPr>
        </p:nvSpPr>
        <p:spPr/>
        <p:txBody>
          <a:bodyPr>
            <a:normAutofit fontScale="77500" lnSpcReduction="20000"/>
          </a:bodyPr>
          <a:lstStyle/>
          <a:p>
            <a:r>
              <a:rPr lang="en-US" dirty="0" smtClean="0"/>
              <a:t>Joint program of the U.S. Environmental Protection Agency and the U.S. Department of Energy. </a:t>
            </a:r>
          </a:p>
          <a:p>
            <a:endParaRPr lang="en-US" dirty="0" smtClean="0"/>
          </a:p>
          <a:p>
            <a:r>
              <a:rPr lang="en-US" dirty="0" smtClean="0"/>
              <a:t>National symbol for energy efficiency.</a:t>
            </a:r>
          </a:p>
          <a:p>
            <a:endParaRPr lang="en-US" dirty="0" smtClean="0"/>
          </a:p>
          <a:p>
            <a:r>
              <a:rPr lang="en-US" dirty="0" smtClean="0"/>
              <a:t>Products and/or buildings must meet certain standards to display label.</a:t>
            </a:r>
          </a:p>
          <a:p>
            <a:endParaRPr lang="en-US" dirty="0" smtClean="0"/>
          </a:p>
          <a:p>
            <a:r>
              <a:rPr lang="en-US" dirty="0" smtClean="0"/>
              <a:t>For homes &amp; businesses.</a:t>
            </a:r>
          </a:p>
          <a:p>
            <a:endParaRPr lang="en-US" dirty="0" smtClean="0"/>
          </a:p>
        </p:txBody>
      </p:sp>
      <p:pic>
        <p:nvPicPr>
          <p:cNvPr id="6148" name="Picture 4" descr="change_for_the_better_with_energy_star"/>
          <p:cNvPicPr>
            <a:picLocks noGrp="1" noChangeAspect="1" noChangeArrowheads="1"/>
          </p:cNvPicPr>
          <p:nvPr>
            <p:ph sz="half" idx="2"/>
          </p:nvPr>
        </p:nvPicPr>
        <p:blipFill>
          <a:blip r:embed="rId3" cstate="print"/>
          <a:stretch>
            <a:fillRect/>
          </a:stretch>
        </p:blipFill>
        <p:spPr>
          <a:xfrm>
            <a:off x="5405437" y="2182019"/>
            <a:ext cx="2524125" cy="3362325"/>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sz="4800" dirty="0" smtClean="0"/>
              <a:t>Lighting</a:t>
            </a:r>
          </a:p>
          <a:p>
            <a:r>
              <a:rPr lang="en-US" sz="4800" dirty="0" smtClean="0"/>
              <a:t>Water Heating</a:t>
            </a:r>
          </a:p>
          <a:p>
            <a:r>
              <a:rPr lang="en-US" sz="4800" dirty="0" smtClean="0"/>
              <a:t>Cooking</a:t>
            </a:r>
          </a:p>
        </p:txBody>
      </p:sp>
    </p:spTree>
    <p:extLst>
      <p:ext uri="{BB962C8B-B14F-4D97-AF65-F5344CB8AC3E}">
        <p14:creationId xmlns:p14="http://schemas.microsoft.com/office/powerpoint/2010/main" val="108779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ChangeArrowheads="1"/>
          </p:cNvSpPr>
          <p:nvPr/>
        </p:nvSpPr>
        <p:spPr bwMode="auto">
          <a:xfrm>
            <a:off x="533400" y="2133600"/>
            <a:ext cx="8153400" cy="378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pPr>
            <a:r>
              <a:rPr lang="en-US" sz="4800" b="1" dirty="0">
                <a:latin typeface="Arial"/>
                <a:cs typeface="Arial"/>
              </a:rPr>
              <a:t>              </a:t>
            </a:r>
            <a:r>
              <a:rPr lang="en-US" sz="4800" dirty="0">
                <a:latin typeface="Arial"/>
                <a:cs typeface="Arial"/>
              </a:rPr>
              <a:t> are the unit of measure used to compare how much light is produced by different types of light bulbs.</a:t>
            </a:r>
          </a:p>
        </p:txBody>
      </p:sp>
      <p:sp>
        <p:nvSpPr>
          <p:cNvPr id="5" name="Title 4"/>
          <p:cNvSpPr>
            <a:spLocks noGrp="1"/>
          </p:cNvSpPr>
          <p:nvPr>
            <p:ph type="title"/>
          </p:nvPr>
        </p:nvSpPr>
        <p:spPr/>
        <p:txBody>
          <a:bodyPr numCol="1" anchorCtr="0" compatLnSpc="1">
            <a:prstTxWarp prst="textNoShape">
              <a:avLst/>
            </a:prstTxWarp>
          </a:bodyPr>
          <a:lstStyle/>
          <a:p>
            <a:pPr eaLnBrk="1" hangingPunct="1">
              <a:defRPr/>
            </a:pPr>
            <a:r>
              <a:rPr lang="en-US">
                <a:latin typeface="Franklin Gothic Demi" charset="0"/>
                <a:cs typeface="+mj-cs"/>
              </a:rPr>
              <a:t>Take note…</a:t>
            </a:r>
          </a:p>
        </p:txBody>
      </p:sp>
      <p:sp>
        <p:nvSpPr>
          <p:cNvPr id="4" name="TextBox 3"/>
          <p:cNvSpPr txBox="1">
            <a:spLocks noChangeArrowheads="1"/>
          </p:cNvSpPr>
          <p:nvPr/>
        </p:nvSpPr>
        <p:spPr bwMode="auto">
          <a:xfrm>
            <a:off x="533400" y="2133600"/>
            <a:ext cx="25479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4800" b="1" dirty="0"/>
              <a:t>Lumens</a:t>
            </a:r>
            <a:endParaRPr lang="en-US" sz="4800" dirty="0"/>
          </a:p>
        </p:txBody>
      </p:sp>
    </p:spTree>
    <p:extLst>
      <p:ext uri="{BB962C8B-B14F-4D97-AF65-F5344CB8AC3E}">
        <p14:creationId xmlns:p14="http://schemas.microsoft.com/office/powerpoint/2010/main" val="1653508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ChangeArrowheads="1"/>
          </p:cNvSpPr>
          <p:nvPr/>
        </p:nvSpPr>
        <p:spPr bwMode="auto">
          <a:xfrm>
            <a:off x="533400" y="2133600"/>
            <a:ext cx="8153400"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pPr>
            <a:r>
              <a:rPr lang="en-US" sz="4400" b="1" dirty="0">
                <a:latin typeface="Arial"/>
                <a:cs typeface="Arial"/>
              </a:rPr>
              <a:t>                                    load </a:t>
            </a:r>
            <a:r>
              <a:rPr lang="en-US" sz="4400" dirty="0">
                <a:latin typeface="Arial"/>
                <a:cs typeface="Arial"/>
              </a:rPr>
              <a:t>refers to the electricity consumed by an appliance or device that is plugged into an outlet but not currently </a:t>
            </a:r>
            <a:r>
              <a:rPr lang="ja-JP" altLang="en-US" sz="4400" dirty="0">
                <a:latin typeface="Arial"/>
                <a:cs typeface="Arial"/>
              </a:rPr>
              <a:t>“</a:t>
            </a:r>
            <a:r>
              <a:rPr lang="en-US" altLang="ja-JP" sz="4400" dirty="0">
                <a:latin typeface="Arial"/>
                <a:cs typeface="Arial"/>
              </a:rPr>
              <a:t>on</a:t>
            </a:r>
            <a:r>
              <a:rPr lang="ja-JP" altLang="en-US" sz="4400" dirty="0">
                <a:latin typeface="Arial"/>
                <a:cs typeface="Arial"/>
              </a:rPr>
              <a:t>”</a:t>
            </a:r>
            <a:r>
              <a:rPr lang="en-US" altLang="ja-JP" sz="4400" dirty="0">
                <a:latin typeface="Arial"/>
                <a:cs typeface="Arial"/>
              </a:rPr>
              <a:t>.</a:t>
            </a:r>
            <a:endParaRPr lang="en-US" sz="4400" dirty="0">
              <a:latin typeface="Arial"/>
              <a:cs typeface="Arial"/>
            </a:endParaRPr>
          </a:p>
        </p:txBody>
      </p:sp>
      <p:sp>
        <p:nvSpPr>
          <p:cNvPr id="5" name="Title 4"/>
          <p:cNvSpPr>
            <a:spLocks noGrp="1"/>
          </p:cNvSpPr>
          <p:nvPr>
            <p:ph type="title"/>
          </p:nvPr>
        </p:nvSpPr>
        <p:spPr/>
        <p:txBody>
          <a:bodyPr numCol="1" anchorCtr="0" compatLnSpc="1">
            <a:prstTxWarp prst="textNoShape">
              <a:avLst/>
            </a:prstTxWarp>
          </a:bodyPr>
          <a:lstStyle/>
          <a:p>
            <a:pPr eaLnBrk="1" hangingPunct="1">
              <a:defRPr/>
            </a:pPr>
            <a:r>
              <a:rPr lang="en-US">
                <a:latin typeface="Franklin Gothic Demi" charset="0"/>
                <a:cs typeface="+mj-cs"/>
              </a:rPr>
              <a:t>Take note…</a:t>
            </a:r>
          </a:p>
        </p:txBody>
      </p:sp>
      <p:sp>
        <p:nvSpPr>
          <p:cNvPr id="4" name="TextBox 3"/>
          <p:cNvSpPr txBox="1">
            <a:spLocks noChangeArrowheads="1"/>
          </p:cNvSpPr>
          <p:nvPr/>
        </p:nvSpPr>
        <p:spPr bwMode="auto">
          <a:xfrm>
            <a:off x="533400" y="2133600"/>
            <a:ext cx="5643563"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Arial" charset="0"/>
                <a:ea typeface="ＭＳ Ｐゴシック" charset="0"/>
                <a:cs typeface="ＭＳ Ｐゴシック" charset="0"/>
              </a:defRPr>
            </a:lvl1pPr>
            <a:lvl2pPr marL="742950" indent="-285750" eaLnBrk="0" hangingPunct="0">
              <a:defRPr sz="2600">
                <a:solidFill>
                  <a:schemeClr val="tx1"/>
                </a:solidFill>
                <a:latin typeface="Arial" charset="0"/>
                <a:ea typeface="ＭＳ Ｐゴシック" charset="0"/>
              </a:defRPr>
            </a:lvl2pPr>
            <a:lvl3pPr marL="1143000" indent="-228600" eaLnBrk="0" hangingPunct="0">
              <a:defRPr sz="2600">
                <a:solidFill>
                  <a:schemeClr val="tx1"/>
                </a:solidFill>
                <a:latin typeface="Arial" charset="0"/>
                <a:ea typeface="ＭＳ Ｐゴシック" charset="0"/>
              </a:defRPr>
            </a:lvl3pPr>
            <a:lvl4pPr marL="1600200" indent="-228600" eaLnBrk="0" hangingPunct="0">
              <a:defRPr sz="2600">
                <a:solidFill>
                  <a:schemeClr val="tx1"/>
                </a:solidFill>
                <a:latin typeface="Arial" charset="0"/>
                <a:ea typeface="ＭＳ Ｐゴシック" charset="0"/>
              </a:defRPr>
            </a:lvl4pPr>
            <a:lvl5pPr marL="2057400" indent="-228600" eaLnBrk="0" hangingPunct="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r>
              <a:rPr lang="en-US" sz="4400" b="1"/>
              <a:t>Phantom or vampire</a:t>
            </a:r>
            <a:endParaRPr lang="en-US" sz="4400"/>
          </a:p>
        </p:txBody>
      </p:sp>
    </p:spTree>
    <p:extLst>
      <p:ext uri="{BB962C8B-B14F-4D97-AF65-F5344CB8AC3E}">
        <p14:creationId xmlns:p14="http://schemas.microsoft.com/office/powerpoint/2010/main" val="509325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 NEED Proj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NEED Project</Template>
  <TotalTime>47175</TotalTime>
  <Words>1412</Words>
  <Application>Microsoft Office PowerPoint</Application>
  <PresentationFormat>On-screen Show (4:3)</PresentationFormat>
  <Paragraphs>205</Paragraphs>
  <Slides>32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Franklin Gothic Book</vt:lpstr>
      <vt:lpstr>Franklin Gothic Demi</vt:lpstr>
      <vt:lpstr>Tahoma</vt:lpstr>
      <vt:lpstr>Times New Roman</vt:lpstr>
      <vt:lpstr>The NEED Project</vt:lpstr>
      <vt:lpstr>Energy Efficiency</vt:lpstr>
      <vt:lpstr>Energy Hogs</vt:lpstr>
      <vt:lpstr>Energy Efficiency vs. Conservation</vt:lpstr>
      <vt:lpstr>Where does the energy go?</vt:lpstr>
      <vt:lpstr>Heating and Cooling Systems </vt:lpstr>
      <vt:lpstr>Appliances and Machines</vt:lpstr>
      <vt:lpstr>Other considerations…</vt:lpstr>
      <vt:lpstr>Take note…</vt:lpstr>
      <vt:lpstr>Take note…</vt:lpstr>
      <vt:lpstr>Benefits of Energy Efficiency</vt:lpstr>
      <vt:lpstr>How Efficient are U.S. Schools?</vt:lpstr>
      <vt:lpstr>When we look for ways to save energy in a school, we must keep in mind:</vt:lpstr>
      <vt:lpstr>How Does Your School Use Energy?</vt:lpstr>
      <vt:lpstr>The Building Shell</vt:lpstr>
      <vt:lpstr>The Building Shell</vt:lpstr>
      <vt:lpstr>Savings Opportunities: Building Shell</vt:lpstr>
      <vt:lpstr>HVAC</vt:lpstr>
      <vt:lpstr>Building Automation System (BAS)</vt:lpstr>
      <vt:lpstr>Types of Lighting Found in Schools</vt:lpstr>
      <vt:lpstr>Fluorescent</vt:lpstr>
      <vt:lpstr>Ballast</vt:lpstr>
      <vt:lpstr>Compact Fluorescent</vt:lpstr>
      <vt:lpstr>Light Emitting Diodes (LEDs)</vt:lpstr>
      <vt:lpstr>What are the major users of electricity at school?</vt:lpstr>
      <vt:lpstr>Savings Opportunities: Electric Appliances</vt:lpstr>
      <vt:lpstr>Personal Computers Enable Power Management Settings</vt:lpstr>
      <vt:lpstr>Saving with Vending Machines</vt:lpstr>
      <vt:lpstr>Energy Efficiency: The Assessment</vt:lpstr>
      <vt:lpstr>Energy Audit Curriculum</vt:lpstr>
      <vt:lpstr>Energy Efficiency: Take Action</vt:lpstr>
      <vt:lpstr>Awards and Competitions</vt:lpstr>
      <vt:lpstr>Kill-A-Watt Meter</vt:lpstr>
    </vt:vector>
  </TitlesOfParts>
  <Company>CSG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BPI Building Analyst I Training</dc:title>
  <dc:creator>JohnJennings</dc:creator>
  <cp:lastModifiedBy>DaNel Hogan</cp:lastModifiedBy>
  <cp:revision>597</cp:revision>
  <cp:lastPrinted>2007-07-25T15:39:55Z</cp:lastPrinted>
  <dcterms:created xsi:type="dcterms:W3CDTF">2003-01-12T14:28:11Z</dcterms:created>
  <dcterms:modified xsi:type="dcterms:W3CDTF">2015-09-02T23:46:22Z</dcterms:modified>
</cp:coreProperties>
</file>