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10" r:id="rId2"/>
    <p:sldId id="411" r:id="rId3"/>
    <p:sldId id="424" r:id="rId4"/>
    <p:sldId id="425" r:id="rId5"/>
    <p:sldId id="426" r:id="rId6"/>
    <p:sldId id="432" r:id="rId7"/>
    <p:sldId id="431" r:id="rId8"/>
    <p:sldId id="440" r:id="rId9"/>
    <p:sldId id="441" r:id="rId10"/>
  </p:sldIdLst>
  <p:sldSz cx="9144000" cy="6858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610F"/>
    <a:srgbClr val="FF66CC"/>
    <a:srgbClr val="FFD54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howGuides="1">
      <p:cViewPr varScale="1">
        <p:scale>
          <a:sx n="67" d="100"/>
          <a:sy n="67" d="100"/>
        </p:scale>
        <p:origin x="1392" y="60"/>
      </p:cViewPr>
      <p:guideLst>
        <p:guide orient="horz" pos="220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4" d="25"/>
        <a:sy n="24" d="25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3E45-3BD8-4D02-8370-782A61CDD90F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5E54-100A-4888-94BA-24044296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3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3E45-3BD8-4D02-8370-782A61CDD90F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5E54-100A-4888-94BA-24044296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170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3E45-3BD8-4D02-8370-782A61CDD90F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5E54-100A-4888-94BA-24044296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05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3E45-3BD8-4D02-8370-782A61CDD90F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5E54-100A-4888-94BA-24044296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62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3E45-3BD8-4D02-8370-782A61CDD90F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5E54-100A-4888-94BA-24044296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418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3E45-3BD8-4D02-8370-782A61CDD90F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5E54-100A-4888-94BA-24044296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974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3E45-3BD8-4D02-8370-782A61CDD90F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5E54-100A-4888-94BA-24044296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977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3E45-3BD8-4D02-8370-782A61CDD90F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5E54-100A-4888-94BA-24044296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020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3E45-3BD8-4D02-8370-782A61CDD90F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5E54-100A-4888-94BA-24044296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81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3E45-3BD8-4D02-8370-782A61CDD90F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5E54-100A-4888-94BA-24044296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099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3E45-3BD8-4D02-8370-782A61CDD90F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5E54-100A-4888-94BA-24044296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76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93E45-3BD8-4D02-8370-782A61CDD90F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55E54-100A-4888-94BA-24044296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03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rssmars@aol.com" TargetMode="External"/><Relationship Id="rId3" Type="http://schemas.openxmlformats.org/officeDocument/2006/relationships/hyperlink" Target="http://ltrr.arizona.edu/outreach" TargetMode="External"/><Relationship Id="rId7" Type="http://schemas.openxmlformats.org/officeDocument/2006/relationships/hyperlink" Target="mailto:arin@email.arizona.edu" TargetMode="External"/><Relationship Id="rId2" Type="http://schemas.openxmlformats.org/officeDocument/2006/relationships/hyperlink" Target="http://ltrr.arizona.ed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amela@email.arizona.edu" TargetMode="External"/><Relationship Id="rId11" Type="http://schemas.openxmlformats.org/officeDocument/2006/relationships/image" Target="../media/image10.jpg"/><Relationship Id="rId5" Type="http://schemas.openxmlformats.org/officeDocument/2006/relationships/hyperlink" Target="http://goo.gl/2qRGqS" TargetMode="External"/><Relationship Id="rId10" Type="http://schemas.openxmlformats.org/officeDocument/2006/relationships/hyperlink" Target="mailto:jregallagher@hotmail.com" TargetMode="External"/><Relationship Id="rId4" Type="http://schemas.openxmlformats.org/officeDocument/2006/relationships/hyperlink" Target="http://ltrr.arizona.edu/calendar/month" TargetMode="External"/><Relationship Id="rId9" Type="http://schemas.openxmlformats.org/officeDocument/2006/relationships/hyperlink" Target="mailto:wsmalzer@yahoo.co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times.com/2015/04/14/science/californias-history-of-drought-repeats.html?smid=fb-share&amp;_r=0" TargetMode="External"/><Relationship Id="rId2" Type="http://schemas.openxmlformats.org/officeDocument/2006/relationships/hyperlink" Target="http://video.pbs.org/video/2330301577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oo.gl/21vkYx" TargetMode="External"/><Relationship Id="rId4" Type="http://schemas.openxmlformats.org/officeDocument/2006/relationships/hyperlink" Target="http://uanews.org/story/the-art-and-science-of-the-environment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m/news/science-environment-31588671" TargetMode="External"/><Relationship Id="rId7" Type="http://schemas.openxmlformats.org/officeDocument/2006/relationships/hyperlink" Target="http://www.12news.com/story/weather/talking-weather/2015/11/15/treering-time-travel/75837144/" TargetMode="External"/><Relationship Id="rId2" Type="http://schemas.openxmlformats.org/officeDocument/2006/relationships/hyperlink" Target="http://uanews.org/story/the-lord-of-the-tree-ring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pr.org/2012/08/23/159373691/how-the-smokey-bear-effect-led-to-raging-wildfires" TargetMode="External"/><Relationship Id="rId5" Type="http://schemas.openxmlformats.org/officeDocument/2006/relationships/hyperlink" Target="http://video.pbs.org/video/2330301577/" TargetMode="External"/><Relationship Id="rId4" Type="http://schemas.openxmlformats.org/officeDocument/2006/relationships/hyperlink" Target="http://goo.gl/QeIT1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Coring and Sampling Techniques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515350" cy="435133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Stumps/Deadwood, Purposefully Harvested (cross-sections)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Purposefully Harvested, Live Trees (coring)</a:t>
            </a:r>
          </a:p>
          <a:p>
            <a:pPr lvl="1"/>
            <a:r>
              <a:rPr lang="en-US" dirty="0" smtClean="0"/>
              <a:t>Does not kill the tree</a:t>
            </a:r>
          </a:p>
          <a:p>
            <a:pPr lvl="1"/>
            <a:r>
              <a:rPr lang="en-US" dirty="0" smtClean="0"/>
              <a:t>Technique can also be used to sample archaeological specimens, sacred pieces, artwork using different diameters of increment borers or other instrumentation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Research permits and permission to access property are essential so this is a practice that should only be done by forestry officials and permitted researchers!!!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03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5126"/>
            <a:ext cx="8501062" cy="13255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Sample Selection, Preparation &amp; Analysis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644" y="1671642"/>
            <a:ext cx="8443906" cy="511492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Species sampled are identified/selected by research team based on the research question to be answered</a:t>
            </a:r>
          </a:p>
          <a:p>
            <a:pPr lvl="1"/>
            <a:r>
              <a:rPr lang="en-US" dirty="0" smtClean="0"/>
              <a:t>A fire ecologist may want fire scarred samples</a:t>
            </a:r>
          </a:p>
          <a:p>
            <a:pPr lvl="1"/>
            <a:r>
              <a:rPr lang="en-US" dirty="0" smtClean="0"/>
              <a:t>An archaeologist may want structural samples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Samples are cut to the appropriate size, mounted and sanded to expose the best view of the rings</a:t>
            </a:r>
          </a:p>
          <a:p>
            <a:r>
              <a:rPr lang="en-US" dirty="0" smtClean="0"/>
              <a:t>As samples are analyzed, they may require special handling, labelling and re-sanding </a:t>
            </a:r>
          </a:p>
          <a:p>
            <a:r>
              <a:rPr lang="en-US" dirty="0" smtClean="0"/>
              <a:t>Analysis: Human </a:t>
            </a:r>
            <a:r>
              <a:rPr lang="en-US" dirty="0"/>
              <a:t>e</a:t>
            </a:r>
            <a:r>
              <a:rPr lang="en-US" dirty="0" smtClean="0"/>
              <a:t>ye, Microscopes, Scanning, Cell Staining, Cellulose Grinding and Isotope Analysis: </a:t>
            </a:r>
          </a:p>
          <a:p>
            <a:r>
              <a:rPr lang="en-US" dirty="0" smtClean="0"/>
              <a:t>Simple </a:t>
            </a:r>
            <a:r>
              <a:rPr lang="en-US" dirty="0" smtClean="0">
                <a:sym typeface="Wingdings" panose="05000000000000000000" pitchFamily="2" charset="2"/>
              </a:rPr>
              <a:t> Complex based on the needs of the researcher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21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8357"/>
            <a:ext cx="7886700" cy="1325563"/>
          </a:xfrm>
        </p:spPr>
        <p:txBody>
          <a:bodyPr/>
          <a:lstStyle/>
          <a:p>
            <a:r>
              <a:rPr lang="en-US" b="1" dirty="0" smtClean="0"/>
              <a:t>Photographs of Cores and Coring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700" y="1690689"/>
            <a:ext cx="4433888" cy="33211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9661" y="1690689"/>
            <a:ext cx="3886123" cy="18335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9662" y="3877789"/>
            <a:ext cx="3886123" cy="27824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700" y="5162550"/>
            <a:ext cx="4433888" cy="1497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78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Tree-Ring Preparation &amp; Analysis 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86299" y="1588297"/>
            <a:ext cx="3400425" cy="25470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102" y="1595441"/>
            <a:ext cx="3390886" cy="253989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1102" y="4300290"/>
            <a:ext cx="3390886" cy="22593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86299" y="4300290"/>
            <a:ext cx="3438611" cy="225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69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7" y="-257175"/>
            <a:ext cx="7886700" cy="1325563"/>
          </a:xfrm>
        </p:spPr>
        <p:txBody>
          <a:bodyPr/>
          <a:lstStyle/>
          <a:p>
            <a:r>
              <a:rPr lang="en-US" b="1" dirty="0" smtClean="0"/>
              <a:t>Tree-Ring Vocabulary Terms (A-Z)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882" y="885825"/>
            <a:ext cx="8758236" cy="4533901"/>
          </a:xfrm>
        </p:spPr>
        <p:txBody>
          <a:bodyPr numCol="3">
            <a:noAutofit/>
          </a:bodyPr>
          <a:lstStyle/>
          <a:p>
            <a:r>
              <a:rPr lang="en-US" sz="1600" b="1" dirty="0"/>
              <a:t>Annual Ring</a:t>
            </a:r>
          </a:p>
          <a:p>
            <a:r>
              <a:rPr lang="en-US" sz="1600" b="1" dirty="0"/>
              <a:t>Anthropogenic</a:t>
            </a:r>
          </a:p>
          <a:p>
            <a:r>
              <a:rPr lang="en-US" sz="1600" b="1" dirty="0"/>
              <a:t>Bark</a:t>
            </a:r>
          </a:p>
          <a:p>
            <a:r>
              <a:rPr lang="en-US" sz="1600" b="1" dirty="0"/>
              <a:t>Branch</a:t>
            </a:r>
          </a:p>
          <a:p>
            <a:r>
              <a:rPr lang="en-US" sz="1600" b="1" dirty="0"/>
              <a:t>Cambium</a:t>
            </a:r>
          </a:p>
          <a:p>
            <a:r>
              <a:rPr lang="en-US" sz="1600" b="1" dirty="0"/>
              <a:t>Carbon Cycle</a:t>
            </a:r>
          </a:p>
          <a:p>
            <a:r>
              <a:rPr lang="en-US" sz="1600" b="1" dirty="0"/>
              <a:t>Cell</a:t>
            </a:r>
          </a:p>
          <a:p>
            <a:r>
              <a:rPr lang="en-US" sz="1600" b="1" dirty="0"/>
              <a:t>Cellulose</a:t>
            </a:r>
          </a:p>
          <a:p>
            <a:r>
              <a:rPr lang="en-US" sz="1600" b="1" dirty="0"/>
              <a:t>Climate</a:t>
            </a:r>
          </a:p>
          <a:p>
            <a:r>
              <a:rPr lang="en-US" sz="1600" b="1" dirty="0"/>
              <a:t>Core</a:t>
            </a:r>
          </a:p>
          <a:p>
            <a:r>
              <a:rPr lang="en-US" sz="1600" b="1" dirty="0" smtClean="0"/>
              <a:t>Cross-Dating</a:t>
            </a:r>
            <a:endParaRPr lang="en-US" sz="1600" b="1" dirty="0"/>
          </a:p>
          <a:p>
            <a:r>
              <a:rPr lang="en-US" sz="1600" b="1" dirty="0" smtClean="0"/>
              <a:t>Cross-Section</a:t>
            </a:r>
            <a:endParaRPr lang="en-US" sz="1600" b="1" dirty="0"/>
          </a:p>
          <a:p>
            <a:r>
              <a:rPr lang="en-US" sz="1600" b="1" dirty="0"/>
              <a:t>Dendrochronology</a:t>
            </a:r>
          </a:p>
          <a:p>
            <a:r>
              <a:rPr lang="en-US" sz="1600" b="1" dirty="0"/>
              <a:t>Disturbance</a:t>
            </a:r>
          </a:p>
          <a:p>
            <a:r>
              <a:rPr lang="en-US" sz="1600" b="1" dirty="0"/>
              <a:t>Drought</a:t>
            </a:r>
          </a:p>
          <a:p>
            <a:r>
              <a:rPr lang="en-US" sz="1600" b="1" dirty="0"/>
              <a:t>Earlywood</a:t>
            </a:r>
          </a:p>
          <a:p>
            <a:r>
              <a:rPr lang="en-US" sz="1600" b="1" dirty="0"/>
              <a:t>Evapotranspiration</a:t>
            </a:r>
          </a:p>
          <a:p>
            <a:endParaRPr lang="en-US" sz="1600" b="1" dirty="0" smtClean="0"/>
          </a:p>
          <a:p>
            <a:endParaRPr lang="en-US" sz="1600" b="1" dirty="0" smtClean="0"/>
          </a:p>
          <a:p>
            <a:endParaRPr lang="en-US" sz="1600" b="1" dirty="0"/>
          </a:p>
          <a:p>
            <a:r>
              <a:rPr lang="en-US" sz="1600" b="1" dirty="0" smtClean="0"/>
              <a:t>Fire </a:t>
            </a:r>
            <a:r>
              <a:rPr lang="en-US" sz="1600" b="1" dirty="0"/>
              <a:t>Regime</a:t>
            </a:r>
          </a:p>
          <a:p>
            <a:r>
              <a:rPr lang="en-US" sz="1600" b="1" dirty="0"/>
              <a:t>Fire Scar</a:t>
            </a:r>
          </a:p>
          <a:p>
            <a:r>
              <a:rPr lang="en-US" sz="1600" b="1" dirty="0"/>
              <a:t>Fire Severity</a:t>
            </a:r>
          </a:p>
          <a:p>
            <a:r>
              <a:rPr lang="en-US" sz="1600" b="1" dirty="0"/>
              <a:t>Fire Triangle</a:t>
            </a:r>
          </a:p>
          <a:p>
            <a:r>
              <a:rPr lang="en-US" sz="1600" b="1" dirty="0"/>
              <a:t>Geography</a:t>
            </a:r>
          </a:p>
          <a:p>
            <a:r>
              <a:rPr lang="en-US" sz="1600" b="1" dirty="0"/>
              <a:t>Geology</a:t>
            </a:r>
          </a:p>
          <a:p>
            <a:r>
              <a:rPr lang="en-US" sz="1600" b="1" dirty="0"/>
              <a:t>Hardwood</a:t>
            </a:r>
          </a:p>
          <a:p>
            <a:r>
              <a:rPr lang="en-US" sz="1600" b="1" dirty="0"/>
              <a:t>Increment Borer</a:t>
            </a:r>
          </a:p>
          <a:p>
            <a:r>
              <a:rPr lang="en-US" sz="1600" b="1" dirty="0"/>
              <a:t>Insect</a:t>
            </a:r>
          </a:p>
          <a:p>
            <a:r>
              <a:rPr lang="en-US" sz="1600" b="1" dirty="0"/>
              <a:t>Instrumentation</a:t>
            </a:r>
          </a:p>
          <a:p>
            <a:r>
              <a:rPr lang="en-US" sz="1600" b="1" dirty="0"/>
              <a:t>Interdisciplinary</a:t>
            </a:r>
          </a:p>
          <a:p>
            <a:r>
              <a:rPr lang="en-US" sz="1600" b="1" dirty="0"/>
              <a:t>Latewood</a:t>
            </a:r>
          </a:p>
          <a:p>
            <a:r>
              <a:rPr lang="en-US" sz="1600" b="1" dirty="0"/>
              <a:t>Limiting Factor</a:t>
            </a:r>
          </a:p>
          <a:p>
            <a:r>
              <a:rPr lang="en-US" sz="1600" b="1" dirty="0"/>
              <a:t>Master Chronology</a:t>
            </a:r>
          </a:p>
          <a:p>
            <a:r>
              <a:rPr lang="en-US" sz="1600" b="1" dirty="0"/>
              <a:t>Nutrients</a:t>
            </a:r>
          </a:p>
          <a:p>
            <a:r>
              <a:rPr lang="en-US" sz="1600" b="1" dirty="0"/>
              <a:t>Palmer Drought Severity Index (PDSI)</a:t>
            </a:r>
          </a:p>
          <a:p>
            <a:endParaRPr lang="en-US" sz="1600" b="1" dirty="0" smtClean="0"/>
          </a:p>
          <a:p>
            <a:endParaRPr lang="en-US" sz="1600" b="1" dirty="0"/>
          </a:p>
          <a:p>
            <a:endParaRPr lang="en-US" sz="1600" b="1" dirty="0" smtClean="0"/>
          </a:p>
          <a:p>
            <a:r>
              <a:rPr lang="en-US" sz="1600" b="1" dirty="0" smtClean="0"/>
              <a:t>Phenology</a:t>
            </a:r>
            <a:endParaRPr lang="en-US" sz="1600" b="1" dirty="0"/>
          </a:p>
          <a:p>
            <a:r>
              <a:rPr lang="en-US" sz="1600" b="1" dirty="0"/>
              <a:t>Phloem</a:t>
            </a:r>
          </a:p>
          <a:p>
            <a:r>
              <a:rPr lang="en-US" sz="1600" b="1" dirty="0"/>
              <a:t>Photosynthesis</a:t>
            </a:r>
          </a:p>
          <a:p>
            <a:r>
              <a:rPr lang="en-US" sz="1600" b="1" dirty="0"/>
              <a:t>Precipitation</a:t>
            </a:r>
          </a:p>
          <a:p>
            <a:r>
              <a:rPr lang="en-US" sz="1600" b="1" dirty="0"/>
              <a:t>Proxy</a:t>
            </a:r>
          </a:p>
          <a:p>
            <a:r>
              <a:rPr lang="en-US" sz="1600" b="1" dirty="0"/>
              <a:t>Ray</a:t>
            </a:r>
          </a:p>
          <a:p>
            <a:r>
              <a:rPr lang="en-US" sz="1600" b="1" dirty="0"/>
              <a:t>Resin Duct</a:t>
            </a:r>
          </a:p>
          <a:p>
            <a:r>
              <a:rPr lang="en-US" sz="1600" b="1" dirty="0"/>
              <a:t>Sapwood</a:t>
            </a:r>
          </a:p>
          <a:p>
            <a:r>
              <a:rPr lang="en-US" sz="1600" b="1" dirty="0"/>
              <a:t>Signal</a:t>
            </a:r>
          </a:p>
          <a:p>
            <a:r>
              <a:rPr lang="en-US" sz="1600" b="1" dirty="0"/>
              <a:t>Skeleton Plotting</a:t>
            </a:r>
          </a:p>
          <a:p>
            <a:r>
              <a:rPr lang="en-US" sz="1600" b="1" dirty="0"/>
              <a:t>Standardization</a:t>
            </a:r>
          </a:p>
          <a:p>
            <a:r>
              <a:rPr lang="en-US" sz="1600" b="1" dirty="0"/>
              <a:t>Tree-Cookie</a:t>
            </a:r>
          </a:p>
          <a:p>
            <a:r>
              <a:rPr lang="en-US" sz="1600" b="1" dirty="0"/>
              <a:t>Topography</a:t>
            </a:r>
          </a:p>
          <a:p>
            <a:r>
              <a:rPr lang="en-US" sz="1600" b="1" dirty="0"/>
              <a:t>Variability</a:t>
            </a:r>
          </a:p>
          <a:p>
            <a:r>
              <a:rPr lang="en-US" sz="1600" b="1" dirty="0"/>
              <a:t>Vessel </a:t>
            </a:r>
          </a:p>
          <a:p>
            <a:r>
              <a:rPr lang="en-US" sz="1600" b="1" dirty="0"/>
              <a:t>Wildland Urban Interface</a:t>
            </a:r>
          </a:p>
          <a:p>
            <a:r>
              <a:rPr lang="en-US" sz="1600" b="1" dirty="0"/>
              <a:t>Xylem</a:t>
            </a:r>
          </a:p>
          <a:p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0540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Dendrochronology Workshop Kit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568450"/>
            <a:ext cx="86868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Your Dendrochronology </a:t>
            </a:r>
            <a:r>
              <a:rPr lang="en-US" dirty="0"/>
              <a:t>K</a:t>
            </a:r>
            <a:r>
              <a:rPr lang="en-US" dirty="0" smtClean="0"/>
              <a:t>it contains the following items: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600" dirty="0" smtClean="0"/>
              <a:t>Workshop Notebook with lessons and supplementary materials</a:t>
            </a:r>
          </a:p>
          <a:p>
            <a:pPr marL="0" indent="0">
              <a:buNone/>
            </a:pPr>
            <a:r>
              <a:rPr lang="en-US" sz="1600" dirty="0" err="1" smtClean="0"/>
              <a:t>Thumbdrive</a:t>
            </a:r>
            <a:r>
              <a:rPr lang="en-US" sz="1600" dirty="0" smtClean="0"/>
              <a:t> with lesson plans and </a:t>
            </a:r>
            <a:r>
              <a:rPr lang="en-US" sz="1600" dirty="0"/>
              <a:t>supplementary </a:t>
            </a:r>
            <a:r>
              <a:rPr lang="en-US" sz="1600" dirty="0" smtClean="0"/>
              <a:t>materials</a:t>
            </a:r>
          </a:p>
          <a:p>
            <a:pPr marL="0" indent="0">
              <a:buNone/>
            </a:pPr>
            <a:r>
              <a:rPr lang="en-US" sz="1600" dirty="0" smtClean="0"/>
              <a:t>Cross-Sections and Cores</a:t>
            </a:r>
          </a:p>
          <a:p>
            <a:pPr marL="0" indent="0">
              <a:buNone/>
            </a:pPr>
            <a:r>
              <a:rPr lang="en-US" sz="1600" dirty="0" smtClean="0"/>
              <a:t>Re-useable Dry Erase Laminates </a:t>
            </a:r>
          </a:p>
          <a:p>
            <a:pPr marL="0" indent="0">
              <a:buNone/>
            </a:pPr>
            <a:r>
              <a:rPr lang="en-US" sz="1600" dirty="0" err="1" smtClean="0"/>
              <a:t>Macrolenses</a:t>
            </a:r>
            <a:r>
              <a:rPr lang="en-US" sz="1600" dirty="0" smtClean="0"/>
              <a:t> (for use with a cell phone camera for magnification)</a:t>
            </a:r>
          </a:p>
          <a:p>
            <a:pPr marL="0" indent="0">
              <a:buNone/>
            </a:pPr>
            <a:r>
              <a:rPr lang="en-US" sz="1600" dirty="0" smtClean="0"/>
              <a:t>Magnifying Glasses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1147" y="4743450"/>
            <a:ext cx="3602816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58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193676"/>
            <a:ext cx="8515350" cy="1325563"/>
          </a:xfrm>
        </p:spPr>
        <p:txBody>
          <a:bodyPr/>
          <a:lstStyle/>
          <a:p>
            <a:r>
              <a:rPr lang="en-US" b="1" dirty="0" smtClean="0"/>
              <a:t>UA Laboratory of Tree-Ring Research Contact Information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29614" cy="505301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/>
              <a:t>LTRR Main </a:t>
            </a:r>
            <a:r>
              <a:rPr lang="en-US" dirty="0"/>
              <a:t>Website: </a:t>
            </a:r>
            <a:r>
              <a:rPr lang="en-US" dirty="0">
                <a:hlinkClick r:id="rId2"/>
              </a:rPr>
              <a:t>http://ltrr.arizona.edu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LTRR Outreach </a:t>
            </a:r>
            <a:r>
              <a:rPr lang="en-US" dirty="0"/>
              <a:t>Website: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ltrr.arizona.edu/outreach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LTRR Public Calendar </a:t>
            </a:r>
            <a:r>
              <a:rPr lang="en-US" dirty="0"/>
              <a:t>of Events</a:t>
            </a:r>
            <a:r>
              <a:rPr lang="en-US" dirty="0" smtClean="0"/>
              <a:t>: </a:t>
            </a: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ltrr.arizona.edu/calendar/month</a:t>
            </a:r>
            <a:endParaRPr lang="en-US" dirty="0" smtClean="0"/>
          </a:p>
          <a:p>
            <a:pPr marL="0" lvl="0" indent="0">
              <a:lnSpc>
                <a:spcPct val="100000"/>
              </a:lnSpc>
              <a:buNone/>
            </a:pPr>
            <a:r>
              <a:rPr lang="en-US" dirty="0" smtClean="0"/>
              <a:t>LTRR Facebook Page </a:t>
            </a:r>
            <a:r>
              <a:rPr lang="en-US" altLang="en-US" dirty="0" smtClean="0">
                <a:solidFill>
                  <a:srgbClr val="1155CC"/>
                </a:solidFill>
                <a:cs typeface="Arial" panose="020B0604020202020204" pitchFamily="34" charset="0"/>
                <a:hlinkClick r:id="rId5"/>
              </a:rPr>
              <a:t>http</a:t>
            </a:r>
            <a:r>
              <a:rPr lang="en-US" altLang="en-US" dirty="0">
                <a:solidFill>
                  <a:srgbClr val="1155CC"/>
                </a:solidFill>
                <a:cs typeface="Arial" panose="020B0604020202020204" pitchFamily="34" charset="0"/>
                <a:hlinkClick r:id="rId5"/>
              </a:rPr>
              <a:t>://</a:t>
            </a:r>
            <a:r>
              <a:rPr lang="en-US" altLang="en-US" dirty="0" smtClean="0">
                <a:solidFill>
                  <a:srgbClr val="1155CC"/>
                </a:solidFill>
                <a:cs typeface="Arial" panose="020B0604020202020204" pitchFamily="34" charset="0"/>
                <a:hlinkClick r:id="rId5"/>
              </a:rPr>
              <a:t>goo.gl/2qRGqS</a:t>
            </a:r>
            <a:endParaRPr lang="en-US" altLang="en-US" dirty="0" smtClean="0">
              <a:solidFill>
                <a:srgbClr val="1155CC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Pamela Pelletier – Director of Outreach,  Sky Island Science Investigators Program</a:t>
            </a:r>
          </a:p>
          <a:p>
            <a:pPr marL="0" indent="0">
              <a:buNone/>
            </a:pPr>
            <a:r>
              <a:rPr lang="en-US" dirty="0" smtClean="0">
                <a:hlinkClick r:id="rId6"/>
              </a:rPr>
              <a:t>pamela@email.arizona.edu</a:t>
            </a:r>
            <a:r>
              <a:rPr lang="en-US" dirty="0" smtClean="0"/>
              <a:t>  T. 520.248.9933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Arin Haverland – Outreach, Research, and Education </a:t>
            </a:r>
          </a:p>
          <a:p>
            <a:pPr marL="0" indent="0">
              <a:buNone/>
            </a:pPr>
            <a:r>
              <a:rPr lang="en-US" dirty="0" smtClean="0">
                <a:hlinkClick r:id="rId7"/>
              </a:rPr>
              <a:t>arin@email.arizona.edu</a:t>
            </a:r>
            <a:r>
              <a:rPr lang="en-US" dirty="0" smtClean="0"/>
              <a:t> T. 520.248.0714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Randall Smith – Retired Educator and Docent</a:t>
            </a:r>
          </a:p>
          <a:p>
            <a:pPr marL="0" indent="0">
              <a:buNone/>
            </a:pPr>
            <a:r>
              <a:rPr lang="en-US" dirty="0" smtClean="0">
                <a:hlinkClick r:id="rId8"/>
              </a:rPr>
              <a:t>rssmars@aol.com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Will </a:t>
            </a:r>
            <a:r>
              <a:rPr lang="en-US" dirty="0" err="1" smtClean="0"/>
              <a:t>Smalzer</a:t>
            </a:r>
            <a:r>
              <a:rPr lang="en-US" dirty="0" smtClean="0"/>
              <a:t> - Retired Educator </a:t>
            </a:r>
            <a:r>
              <a:rPr lang="en-US" dirty="0"/>
              <a:t>and </a:t>
            </a:r>
            <a:r>
              <a:rPr lang="en-US" dirty="0" smtClean="0"/>
              <a:t>Docent</a:t>
            </a:r>
          </a:p>
          <a:p>
            <a:pPr marL="0" indent="0">
              <a:buNone/>
            </a:pPr>
            <a:r>
              <a:rPr lang="en-US" dirty="0" smtClean="0">
                <a:hlinkClick r:id="rId9"/>
              </a:rPr>
              <a:t>wsmalzer@yahoo.com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Janice Gallagher - Retired Educator </a:t>
            </a:r>
            <a:r>
              <a:rPr lang="en-US" dirty="0"/>
              <a:t>and </a:t>
            </a:r>
            <a:r>
              <a:rPr lang="en-US" dirty="0" smtClean="0"/>
              <a:t>Docent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hlinkClick r:id="rId10"/>
              </a:rPr>
              <a:t>jregallagher@hotmail.com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729" y="4072322"/>
            <a:ext cx="3964946" cy="244792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315075" y="986547"/>
            <a:ext cx="2514600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Free Resources for Educators and Students of any age!</a:t>
            </a:r>
          </a:p>
          <a:p>
            <a:r>
              <a:rPr lang="en-US" dirty="0" smtClean="0"/>
              <a:t>Field trips</a:t>
            </a:r>
          </a:p>
          <a:p>
            <a:r>
              <a:rPr lang="en-US" dirty="0" smtClean="0"/>
              <a:t>Classroom visits</a:t>
            </a:r>
          </a:p>
          <a:p>
            <a:r>
              <a:rPr lang="en-US" dirty="0" smtClean="0"/>
              <a:t>Lesson materials</a:t>
            </a:r>
          </a:p>
          <a:p>
            <a:r>
              <a:rPr lang="en-US" dirty="0" smtClean="0"/>
              <a:t>Lab visits</a:t>
            </a:r>
          </a:p>
          <a:p>
            <a:r>
              <a:rPr lang="en-US" dirty="0" smtClean="0"/>
              <a:t>Specialist talks</a:t>
            </a:r>
          </a:p>
          <a:p>
            <a:r>
              <a:rPr lang="en-US" dirty="0" smtClean="0"/>
              <a:t>Portable </a:t>
            </a:r>
            <a:r>
              <a:rPr lang="en-US" dirty="0" err="1" smtClean="0"/>
              <a:t>Dendro</a:t>
            </a:r>
            <a:r>
              <a:rPr lang="en-US" dirty="0" smtClean="0"/>
              <a:t> Kits</a:t>
            </a:r>
          </a:p>
          <a:p>
            <a:r>
              <a:rPr lang="en-US" dirty="0" smtClean="0"/>
              <a:t>Tucson Festival of Books</a:t>
            </a:r>
          </a:p>
        </p:txBody>
      </p:sp>
    </p:spTree>
    <p:extLst>
      <p:ext uri="{BB962C8B-B14F-4D97-AF65-F5344CB8AC3E}">
        <p14:creationId xmlns:p14="http://schemas.microsoft.com/office/powerpoint/2010/main" val="228788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35730" y="1164134"/>
            <a:ext cx="8629651" cy="569386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lvl="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en-US" sz="1400" dirty="0">
                <a:solidFill>
                  <a:srgbClr val="1155CC"/>
                </a:solidFill>
                <a:cs typeface="Arial" panose="020B0604020202020204" pitchFamily="34" charset="0"/>
              </a:rPr>
              <a:t>http://</a:t>
            </a:r>
            <a:r>
              <a:rPr lang="en-US" altLang="en-US" sz="1400" dirty="0" smtClean="0">
                <a:solidFill>
                  <a:srgbClr val="1155CC"/>
                </a:solidFill>
                <a:cs typeface="Arial" panose="020B0604020202020204" pitchFamily="34" charset="0"/>
              </a:rPr>
              <a:t>ltrr.arizona.edu/outreach/sky-island-science-investigators </a:t>
            </a:r>
            <a:r>
              <a:rPr lang="en-US" altLang="en-US" sz="1400" dirty="0" smtClean="0">
                <a:cs typeface="Arial" panose="020B0604020202020204" pitchFamily="34" charset="0"/>
              </a:rPr>
              <a:t>LTRR info on 4-8th grade field classes</a:t>
            </a:r>
          </a:p>
          <a:p>
            <a:pPr marL="342900" lvl="0" indent="-342900">
              <a:lnSpc>
                <a:spcPct val="100000"/>
              </a:lnSpc>
              <a:buFont typeface="+mj-lt"/>
              <a:buAutoNum type="arabicPeriod"/>
            </a:pPr>
            <a:endParaRPr lang="en-US" altLang="en-US" sz="1400" dirty="0">
              <a:solidFill>
                <a:srgbClr val="1155CC"/>
              </a:solidFill>
              <a:cs typeface="Arial" panose="020B0604020202020204" pitchFamily="34" charset="0"/>
              <a:hlinkClick r:id="rId2"/>
            </a:endParaRPr>
          </a:p>
          <a:p>
            <a:pPr marL="342900" lvl="0" indent="-342900">
              <a:lnSpc>
                <a:spcPct val="100000"/>
              </a:lnSpc>
              <a:buFont typeface="+mj-lt"/>
              <a:buAutoNum type="arabicPeriod"/>
            </a:pPr>
            <a:endParaRPr lang="en-US" altLang="en-US" sz="1400" dirty="0">
              <a:solidFill>
                <a:srgbClr val="1155CC"/>
              </a:solidFill>
              <a:cs typeface="Arial" panose="020B0604020202020204" pitchFamily="34" charset="0"/>
              <a:hlinkClick r:id="rId2"/>
            </a:endParaRPr>
          </a:p>
          <a:p>
            <a:pPr marL="342900" lvl="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en-US" sz="1400" dirty="0">
                <a:solidFill>
                  <a:srgbClr val="1155CC"/>
                </a:solidFill>
                <a:cs typeface="Arial" panose="020B0604020202020204" pitchFamily="34" charset="0"/>
                <a:hlinkClick r:id="rId2"/>
              </a:rPr>
              <a:t>http://</a:t>
            </a:r>
            <a:r>
              <a:rPr lang="en-US" altLang="en-US" sz="1400" dirty="0" smtClean="0">
                <a:solidFill>
                  <a:srgbClr val="1155CC"/>
                </a:solidFill>
                <a:cs typeface="Arial" panose="020B0604020202020204" pitchFamily="34" charset="0"/>
                <a:hlinkClick r:id="rId2"/>
              </a:rPr>
              <a:t>ltrr.arizona.edu/outreach/become-docent </a:t>
            </a:r>
            <a:r>
              <a:rPr lang="en-US" altLang="en-US" sz="1400" dirty="0" smtClean="0">
                <a:cs typeface="Arial" panose="020B0604020202020204" pitchFamily="34" charset="0"/>
              </a:rPr>
              <a:t>LTRR Activities</a:t>
            </a:r>
          </a:p>
          <a:p>
            <a:pPr marL="342900" lvl="0" indent="-342900">
              <a:lnSpc>
                <a:spcPct val="100000"/>
              </a:lnSpc>
              <a:buFont typeface="+mj-lt"/>
              <a:buAutoNum type="arabicPeriod"/>
            </a:pPr>
            <a:endParaRPr lang="en-US" altLang="en-US" sz="1400" dirty="0">
              <a:solidFill>
                <a:srgbClr val="1155CC"/>
              </a:solidFill>
              <a:cs typeface="Arial" panose="020B0604020202020204" pitchFamily="34" charset="0"/>
              <a:hlinkClick r:id="rId2"/>
            </a:endParaRPr>
          </a:p>
          <a:p>
            <a:pPr marL="342900" lvl="0" indent="-342900">
              <a:lnSpc>
                <a:spcPct val="100000"/>
              </a:lnSpc>
              <a:buFont typeface="+mj-lt"/>
              <a:buAutoNum type="arabicPeriod"/>
            </a:pPr>
            <a:endParaRPr lang="en-US" altLang="en-US" sz="1400" dirty="0">
              <a:solidFill>
                <a:srgbClr val="1155CC"/>
              </a:solidFill>
              <a:cs typeface="Arial" panose="020B0604020202020204" pitchFamily="34" charset="0"/>
              <a:hlinkClick r:id="rId2"/>
            </a:endParaRPr>
          </a:p>
          <a:p>
            <a:pPr marL="342900" lvl="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en-US" sz="1400" dirty="0">
                <a:solidFill>
                  <a:srgbClr val="1155CC"/>
                </a:solidFill>
                <a:cs typeface="Arial" panose="020B0604020202020204" pitchFamily="34" charset="0"/>
                <a:hlinkClick r:id="rId2"/>
              </a:rPr>
              <a:t>http://</a:t>
            </a:r>
            <a:r>
              <a:rPr lang="en-US" altLang="en-US" sz="1400" dirty="0" smtClean="0">
                <a:solidFill>
                  <a:srgbClr val="1155CC"/>
                </a:solidFill>
                <a:cs typeface="Arial" panose="020B0604020202020204" pitchFamily="34" charset="0"/>
                <a:hlinkClick r:id="rId2"/>
              </a:rPr>
              <a:t>ltrr.arizona.edu/outreach/tree-ring-open-house-tucson-festival-book </a:t>
            </a:r>
            <a:r>
              <a:rPr lang="en-US" altLang="en-US" sz="1400" dirty="0" smtClean="0">
                <a:cs typeface="Arial" panose="020B0604020202020204" pitchFamily="34" charset="0"/>
              </a:rPr>
              <a:t>LTRR Event Info</a:t>
            </a:r>
          </a:p>
          <a:p>
            <a:pPr marL="342900" lvl="0" indent="-342900">
              <a:lnSpc>
                <a:spcPct val="100000"/>
              </a:lnSpc>
              <a:buFont typeface="+mj-lt"/>
              <a:buAutoNum type="arabicPeriod"/>
            </a:pPr>
            <a:endParaRPr lang="en-US" altLang="en-US" sz="1400" dirty="0">
              <a:solidFill>
                <a:srgbClr val="1155CC"/>
              </a:solidFill>
              <a:cs typeface="Arial" panose="020B0604020202020204" pitchFamily="34" charset="0"/>
              <a:hlinkClick r:id="rId2"/>
            </a:endParaRPr>
          </a:p>
          <a:p>
            <a:pPr marL="342900" lvl="0" indent="-342900">
              <a:lnSpc>
                <a:spcPct val="100000"/>
              </a:lnSpc>
              <a:buFont typeface="+mj-lt"/>
              <a:buAutoNum type="arabicPeriod"/>
            </a:pPr>
            <a:endParaRPr lang="en-US" altLang="en-US" sz="1400" dirty="0">
              <a:solidFill>
                <a:srgbClr val="1155CC"/>
              </a:solidFill>
              <a:cs typeface="Arial" panose="020B0604020202020204" pitchFamily="34" charset="0"/>
              <a:hlinkClick r:id="rId2"/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en-US" sz="1400" dirty="0">
                <a:solidFill>
                  <a:srgbClr val="1155CC"/>
                </a:solidFill>
                <a:cs typeface="Arial" panose="020B0604020202020204" pitchFamily="34" charset="0"/>
                <a:hlinkClick r:id="rId2"/>
              </a:rPr>
              <a:t>http://</a:t>
            </a:r>
            <a:r>
              <a:rPr lang="en-US" altLang="en-US" sz="1400" dirty="0" smtClean="0">
                <a:solidFill>
                  <a:srgbClr val="1155CC"/>
                </a:solidFill>
                <a:cs typeface="Arial" panose="020B0604020202020204" pitchFamily="34" charset="0"/>
                <a:hlinkClick r:id="rId2"/>
              </a:rPr>
              <a:t>ltrr.arizona.edu/content/art-bryant-bannister-tree-ring-building </a:t>
            </a:r>
            <a:r>
              <a:rPr lang="en-US" altLang="en-US" sz="1400" dirty="0">
                <a:cs typeface="Arial" panose="020B0604020202020204" pitchFamily="34" charset="0"/>
              </a:rPr>
              <a:t>LTRR News Story</a:t>
            </a:r>
          </a:p>
          <a:p>
            <a:pPr marL="342900" lvl="0" indent="-342900">
              <a:lnSpc>
                <a:spcPct val="100000"/>
              </a:lnSpc>
              <a:buFont typeface="+mj-lt"/>
              <a:buAutoNum type="arabicPeriod"/>
            </a:pPr>
            <a:endParaRPr lang="en-US" altLang="en-US" sz="1400" dirty="0">
              <a:solidFill>
                <a:srgbClr val="1155CC"/>
              </a:solidFill>
              <a:cs typeface="Arial" panose="020B0604020202020204" pitchFamily="34" charset="0"/>
              <a:hlinkClick r:id="rId2"/>
            </a:endParaRPr>
          </a:p>
          <a:p>
            <a:pPr marL="342900" lvl="0" indent="-342900">
              <a:lnSpc>
                <a:spcPct val="100000"/>
              </a:lnSpc>
              <a:buFont typeface="+mj-lt"/>
              <a:buAutoNum type="arabicPeriod"/>
            </a:pPr>
            <a:endParaRPr lang="en-US" altLang="en-US" sz="1400" dirty="0">
              <a:solidFill>
                <a:srgbClr val="1155CC"/>
              </a:solidFill>
              <a:cs typeface="Arial" panose="020B0604020202020204" pitchFamily="34" charset="0"/>
              <a:hlinkClick r:id="rId2"/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http://video.pbs.org/video/2330301577/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</a:rPr>
              <a:t>    </a:t>
            </a:r>
            <a:r>
              <a:rPr lang="en-US" altLang="en-US" sz="1400" dirty="0" smtClean="0">
                <a:cs typeface="Arial" panose="020B0604020202020204" pitchFamily="34" charset="0"/>
              </a:rPr>
              <a:t>LTRR </a:t>
            </a:r>
            <a:r>
              <a:rPr lang="en-US" altLang="en-US" sz="1400" dirty="0">
                <a:cs typeface="Arial" panose="020B0604020202020204" pitchFamily="34" charset="0"/>
              </a:rPr>
              <a:t>News </a:t>
            </a:r>
            <a:r>
              <a:rPr lang="en-US" altLang="en-US" sz="1400" dirty="0" smtClean="0">
                <a:cs typeface="Arial" panose="020B0604020202020204" pitchFamily="34" charset="0"/>
              </a:rPr>
              <a:t>Story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endParaRPr lang="en-US" altLang="en-US" sz="1400" dirty="0"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buFont typeface="+mj-lt"/>
              <a:buAutoNum type="arabicPeriod"/>
            </a:pPr>
            <a:endParaRPr lang="en-US" altLang="en-US" sz="1400" dirty="0">
              <a:solidFill>
                <a:srgbClr val="1155CC"/>
              </a:solidFill>
              <a:cs typeface="Arial" panose="020B0604020202020204" pitchFamily="34" charset="0"/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en-US" sz="1400" dirty="0" smtClean="0">
                <a:solidFill>
                  <a:srgbClr val="1155CC"/>
                </a:solidFill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400" dirty="0">
                <a:solidFill>
                  <a:srgbClr val="1155CC"/>
                </a:solidFill>
                <a:cs typeface="Arial" panose="020B0604020202020204" pitchFamily="34" charset="0"/>
                <a:hlinkClick r:id="rId3"/>
              </a:rPr>
              <a:t>://www.nytimes.com/2015/04/14/science/californias-history-of-drought-repeats.html?smid=fb-share&amp;_</a:t>
            </a:r>
            <a:r>
              <a:rPr lang="en-US" altLang="en-US" sz="1400" dirty="0" smtClean="0">
                <a:solidFill>
                  <a:srgbClr val="1155CC"/>
                </a:solidFill>
                <a:cs typeface="Arial" panose="020B0604020202020204" pitchFamily="34" charset="0"/>
                <a:hlinkClick r:id="rId3"/>
              </a:rPr>
              <a:t>r=0</a:t>
            </a:r>
            <a:r>
              <a:rPr lang="en-US" altLang="en-US" sz="1400" dirty="0" smtClean="0">
                <a:solidFill>
                  <a:srgbClr val="1155CC"/>
                </a:solidFill>
                <a:cs typeface="Arial" panose="020B0604020202020204" pitchFamily="34" charset="0"/>
              </a:rPr>
              <a:t>  </a:t>
            </a:r>
            <a:r>
              <a:rPr lang="en-US" altLang="en-US" sz="1400" dirty="0" smtClean="0">
                <a:cs typeface="Arial" panose="020B0604020202020204" pitchFamily="34" charset="0"/>
              </a:rPr>
              <a:t>NYT News Story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endParaRPr lang="en-US" altLang="en-US" sz="1400" dirty="0"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buFont typeface="+mj-lt"/>
              <a:buAutoNum type="arabicPeriod"/>
            </a:pPr>
            <a:endParaRPr lang="en-US" altLang="en-US" sz="1400" dirty="0">
              <a:solidFill>
                <a:srgbClr val="1155CC"/>
              </a:solidFill>
              <a:cs typeface="Arial" panose="020B0604020202020204" pitchFamily="34" charset="0"/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en-US" sz="1400" dirty="0">
                <a:solidFill>
                  <a:srgbClr val="1155CC"/>
                </a:solidFill>
                <a:cs typeface="Arial" panose="020B0604020202020204" pitchFamily="34" charset="0"/>
                <a:hlinkClick r:id="rId4"/>
              </a:rPr>
              <a:t>http://</a:t>
            </a:r>
            <a:r>
              <a:rPr lang="en-US" altLang="en-US" sz="1400" dirty="0" smtClean="0">
                <a:solidFill>
                  <a:srgbClr val="1155CC"/>
                </a:solidFill>
                <a:cs typeface="Arial" panose="020B0604020202020204" pitchFamily="34" charset="0"/>
                <a:hlinkClick r:id="rId4"/>
              </a:rPr>
              <a:t>uanews.org/story/the-art-and-science-of-the-environment</a:t>
            </a:r>
            <a:r>
              <a:rPr lang="en-US" altLang="en-US" sz="1400" dirty="0" smtClean="0">
                <a:solidFill>
                  <a:srgbClr val="1155CC"/>
                </a:solidFill>
                <a:cs typeface="Arial" panose="020B0604020202020204" pitchFamily="34" charset="0"/>
              </a:rPr>
              <a:t>   </a:t>
            </a:r>
            <a:r>
              <a:rPr lang="en-US" altLang="en-US" sz="1400" dirty="0">
                <a:cs typeface="Arial" panose="020B0604020202020204" pitchFamily="34" charset="0"/>
              </a:rPr>
              <a:t>UA News </a:t>
            </a:r>
            <a:r>
              <a:rPr lang="en-US" altLang="en-US" sz="1400" dirty="0" smtClean="0">
                <a:cs typeface="Arial" panose="020B0604020202020204" pitchFamily="34" charset="0"/>
              </a:rPr>
              <a:t>Story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endParaRPr lang="en-US" altLang="en-US" sz="1400" dirty="0"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buFont typeface="+mj-lt"/>
              <a:buAutoNum type="arabicPeriod"/>
            </a:pPr>
            <a:endParaRPr lang="en-US" altLang="en-US" sz="1400" dirty="0">
              <a:solidFill>
                <a:srgbClr val="1155CC"/>
              </a:solidFill>
              <a:cs typeface="Arial" panose="020B0604020202020204" pitchFamily="34" charset="0"/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en-US" sz="1400" dirty="0">
                <a:solidFill>
                  <a:srgbClr val="1155CC"/>
                </a:solidFill>
                <a:cs typeface="Arial" panose="020B0604020202020204" pitchFamily="34" charset="0"/>
                <a:hlinkClick r:id="rId5"/>
              </a:rPr>
              <a:t>https://</a:t>
            </a:r>
            <a:r>
              <a:rPr lang="en-US" altLang="en-US" sz="1400" dirty="0" smtClean="0">
                <a:solidFill>
                  <a:srgbClr val="1155CC"/>
                </a:solidFill>
                <a:cs typeface="Arial" panose="020B0604020202020204" pitchFamily="34" charset="0"/>
                <a:hlinkClick r:id="rId5"/>
              </a:rPr>
              <a:t>goo.gl/21vkYx</a:t>
            </a:r>
            <a:r>
              <a:rPr lang="en-US" altLang="en-US" sz="1400" dirty="0" smtClean="0">
                <a:solidFill>
                  <a:srgbClr val="1155CC"/>
                </a:solidFill>
                <a:cs typeface="Arial" panose="020B0604020202020204" pitchFamily="34" charset="0"/>
              </a:rPr>
              <a:t> </a:t>
            </a:r>
            <a:r>
              <a:rPr lang="en-US" altLang="en-US" sz="1400" dirty="0" smtClean="0">
                <a:cs typeface="Arial" panose="020B0604020202020204" pitchFamily="34" charset="0"/>
              </a:rPr>
              <a:t>UA News Story</a:t>
            </a:r>
            <a:endParaRPr lang="en-US" altLang="en-US" sz="1400" dirty="0">
              <a:cs typeface="Arial" panose="020B0604020202020204" pitchFamily="34" charset="0"/>
            </a:endParaRPr>
          </a:p>
          <a:p>
            <a:pPr marL="0" lvl="0" indent="0">
              <a:lnSpc>
                <a:spcPct val="100000"/>
              </a:lnSpc>
              <a:buNone/>
            </a:pPr>
            <a:endParaRPr lang="en-US" altLang="en-US" sz="1400" dirty="0">
              <a:solidFill>
                <a:srgbClr val="1155CC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35730" y="0"/>
            <a:ext cx="8872539" cy="1325563"/>
          </a:xfrm>
        </p:spPr>
        <p:txBody>
          <a:bodyPr/>
          <a:lstStyle/>
          <a:p>
            <a:r>
              <a:rPr lang="en-US" b="1" dirty="0" smtClean="0"/>
              <a:t>Online Resources: Readings &amp; Videos 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5520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35730" y="1325563"/>
            <a:ext cx="8872539" cy="461664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en-US" sz="1400" dirty="0">
                <a:hlinkClick r:id="rId2"/>
              </a:rPr>
              <a:t>http://</a:t>
            </a:r>
            <a:r>
              <a:rPr lang="en-US" altLang="en-US" sz="1400" dirty="0" smtClean="0">
                <a:hlinkClick r:id="rId2"/>
              </a:rPr>
              <a:t>uanews.org/story/the-lord-of-the-tree-rings</a:t>
            </a:r>
            <a:r>
              <a:rPr lang="en-US" altLang="en-US" sz="1400" dirty="0" smtClean="0"/>
              <a:t>  UA News Story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endParaRPr lang="en-US" altLang="en-US" sz="1400" dirty="0" smtClean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endParaRPr lang="en-US" altLang="en-US" sz="1400" dirty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en-US" sz="1400" dirty="0">
                <a:hlinkClick r:id="rId3"/>
              </a:rPr>
              <a:t>http://</a:t>
            </a:r>
            <a:r>
              <a:rPr lang="en-US" altLang="en-US" sz="1400" dirty="0" smtClean="0">
                <a:hlinkClick r:id="rId3"/>
              </a:rPr>
              <a:t>www.bbc.com/news/science-environment-31588671</a:t>
            </a:r>
            <a:r>
              <a:rPr lang="en-US" altLang="en-US" sz="1400" dirty="0" smtClean="0"/>
              <a:t> BBC News Story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endParaRPr lang="en-US" altLang="en-US" sz="1400" dirty="0" smtClean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endParaRPr lang="en-US" altLang="en-US" sz="1400" dirty="0"/>
          </a:p>
          <a:p>
            <a:pPr marL="342900" lvl="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en-US" sz="1400" dirty="0">
                <a:solidFill>
                  <a:srgbClr val="1155CC"/>
                </a:solidFill>
                <a:cs typeface="Arial" panose="020B0604020202020204" pitchFamily="34" charset="0"/>
                <a:hlinkClick r:id="rId4"/>
              </a:rPr>
              <a:t>http://goo.gl/QeIT1x</a:t>
            </a:r>
            <a:r>
              <a:rPr lang="en-US" altLang="en-US" sz="1400" dirty="0">
                <a:solidFill>
                  <a:srgbClr val="1155CC"/>
                </a:solidFill>
                <a:cs typeface="Arial" panose="020B0604020202020204" pitchFamily="34" charset="0"/>
              </a:rPr>
              <a:t>    </a:t>
            </a:r>
            <a:r>
              <a:rPr lang="en-US" altLang="en-US" sz="1400" dirty="0" smtClean="0">
                <a:cs typeface="Arial" panose="020B0604020202020204" pitchFamily="34" charset="0"/>
              </a:rPr>
              <a:t>video</a:t>
            </a:r>
          </a:p>
          <a:p>
            <a:pPr marL="342900" lvl="0" indent="-342900">
              <a:lnSpc>
                <a:spcPct val="100000"/>
              </a:lnSpc>
              <a:buFont typeface="+mj-lt"/>
              <a:buAutoNum type="arabicPeriod"/>
            </a:pPr>
            <a:endParaRPr lang="en-US" altLang="en-US" sz="1400" dirty="0"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buFont typeface="+mj-lt"/>
              <a:buAutoNum type="arabicPeriod"/>
            </a:pPr>
            <a:endParaRPr lang="en-US" altLang="en-US" sz="1400" dirty="0">
              <a:solidFill>
                <a:srgbClr val="1155CC"/>
              </a:solidFill>
              <a:cs typeface="Arial" panose="020B0604020202020204" pitchFamily="34" charset="0"/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en-US" sz="1400" dirty="0">
                <a:solidFill>
                  <a:srgbClr val="1155CC"/>
                </a:solidFill>
                <a:cs typeface="Arial" panose="020B0604020202020204" pitchFamily="34" charset="0"/>
                <a:hlinkClick r:id="rId5"/>
              </a:rPr>
              <a:t>http://video.pbs.org/video/2330301577/</a:t>
            </a:r>
            <a:r>
              <a:rPr lang="en-US" altLang="en-US" sz="1400" dirty="0">
                <a:solidFill>
                  <a:srgbClr val="1155CC"/>
                </a:solidFill>
                <a:cs typeface="Arial" panose="020B0604020202020204" pitchFamily="34" charset="0"/>
              </a:rPr>
              <a:t>  </a:t>
            </a:r>
            <a:r>
              <a:rPr lang="en-US" altLang="en-US" sz="1400" dirty="0" smtClean="0">
                <a:cs typeface="Arial" panose="020B0604020202020204" pitchFamily="34" charset="0"/>
              </a:rPr>
              <a:t>video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endParaRPr lang="en-US" altLang="en-US" sz="1400" dirty="0">
              <a:cs typeface="Arial" panose="020B0604020202020204" pitchFamily="34" charset="0"/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endParaRPr lang="en-US" altLang="en-US" sz="1400" dirty="0"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en-US" sz="1400" dirty="0">
                <a:solidFill>
                  <a:srgbClr val="1155CC"/>
                </a:solidFill>
                <a:cs typeface="Arial" panose="020B0604020202020204" pitchFamily="34" charset="0"/>
                <a:hlinkClick r:id="rId6"/>
              </a:rPr>
              <a:t>http://</a:t>
            </a:r>
            <a:r>
              <a:rPr lang="en-US" altLang="en-US" sz="1400" dirty="0" smtClean="0">
                <a:solidFill>
                  <a:srgbClr val="1155CC"/>
                </a:solidFill>
                <a:cs typeface="Arial" panose="020B0604020202020204" pitchFamily="34" charset="0"/>
                <a:hlinkClick r:id="rId6"/>
              </a:rPr>
              <a:t>www.npr.org/2012/08/23/159373691/how-the-smokey-bear-effect-led-to-raging-wildfires</a:t>
            </a:r>
            <a:r>
              <a:rPr lang="en-US" altLang="en-US" sz="1400" dirty="0" smtClean="0">
                <a:solidFill>
                  <a:srgbClr val="1155CC"/>
                </a:solidFill>
                <a:cs typeface="Arial" panose="020B0604020202020204" pitchFamily="34" charset="0"/>
              </a:rPr>
              <a:t> </a:t>
            </a:r>
            <a:r>
              <a:rPr lang="en-US" altLang="en-US" sz="1400" dirty="0" smtClean="0">
                <a:cs typeface="Arial" panose="020B0604020202020204" pitchFamily="34" charset="0"/>
              </a:rPr>
              <a:t>NPR video</a:t>
            </a:r>
          </a:p>
          <a:p>
            <a:pPr marL="342900" lvl="0" indent="-342900">
              <a:lnSpc>
                <a:spcPct val="100000"/>
              </a:lnSpc>
              <a:buFont typeface="+mj-lt"/>
              <a:buAutoNum type="arabicPeriod"/>
            </a:pPr>
            <a:endParaRPr lang="en-US" altLang="en-US" sz="1400" dirty="0">
              <a:cs typeface="Arial" panose="020B0604020202020204" pitchFamily="34" charset="0"/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endParaRPr lang="en-US" altLang="en-US" sz="1400" dirty="0">
              <a:cs typeface="Arial" panose="020B0604020202020204" pitchFamily="34" charset="0"/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en-US" sz="1400" dirty="0">
                <a:hlinkClick r:id="rId7"/>
              </a:rPr>
              <a:t>http://</a:t>
            </a:r>
            <a:r>
              <a:rPr lang="en-US" altLang="en-US" sz="1400" dirty="0" smtClean="0">
                <a:hlinkClick r:id="rId7"/>
              </a:rPr>
              <a:t>www.12news.com/story/weather/talking-weather/2015/11/15/treering-time-travel/75837144/</a:t>
            </a:r>
            <a:r>
              <a:rPr lang="en-US" altLang="en-US" sz="1400" dirty="0" smtClean="0"/>
              <a:t>  LTRR </a:t>
            </a:r>
            <a:r>
              <a:rPr lang="en-US" altLang="en-US" sz="1400" dirty="0"/>
              <a:t>on ABC News Phoenix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en-US" sz="1400" dirty="0" smtClean="0"/>
          </a:p>
          <a:p>
            <a:pPr marL="0" indent="0">
              <a:lnSpc>
                <a:spcPct val="100000"/>
              </a:lnSpc>
              <a:buNone/>
            </a:pPr>
            <a:endParaRPr lang="en-US" altLang="en-US" sz="1400" dirty="0"/>
          </a:p>
          <a:p>
            <a:pPr marL="0" indent="0">
              <a:lnSpc>
                <a:spcPct val="100000"/>
              </a:lnSpc>
              <a:buNone/>
            </a:pPr>
            <a:endParaRPr lang="en-US" altLang="en-US" sz="1400" dirty="0" smtClean="0"/>
          </a:p>
          <a:p>
            <a:pPr marL="0" indent="0">
              <a:lnSpc>
                <a:spcPct val="100000"/>
              </a:lnSpc>
              <a:buNone/>
            </a:pP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35730" y="0"/>
            <a:ext cx="8872539" cy="1325563"/>
          </a:xfrm>
        </p:spPr>
        <p:txBody>
          <a:bodyPr/>
          <a:lstStyle/>
          <a:p>
            <a:r>
              <a:rPr lang="en-US" b="1" dirty="0" smtClean="0"/>
              <a:t>Online Resources: Readings &amp; Videos II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77863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8119</TotalTime>
  <Words>519</Words>
  <Application>Microsoft Office PowerPoint</Application>
  <PresentationFormat>Letter Paper (8.5x11 in)</PresentationFormat>
  <Paragraphs>156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Coring and Sampling Techniques</vt:lpstr>
      <vt:lpstr>Sample Selection, Preparation &amp; Analysis</vt:lpstr>
      <vt:lpstr>Photographs of Cores and Coring</vt:lpstr>
      <vt:lpstr>Tree-Ring Preparation &amp; Analysis </vt:lpstr>
      <vt:lpstr>Tree-Ring Vocabulary Terms (A-Z)</vt:lpstr>
      <vt:lpstr>Dendrochronology Workshop Kit </vt:lpstr>
      <vt:lpstr>UA Laboratory of Tree-Ring Research Contact Information </vt:lpstr>
      <vt:lpstr>Online Resources: Readings &amp; Videos I</vt:lpstr>
      <vt:lpstr>Online Resources: Readings &amp; Videos II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Branching Out</dc:title>
  <dc:creator>Arin Haverland</dc:creator>
  <cp:lastModifiedBy>Arin Haverland</cp:lastModifiedBy>
  <cp:revision>321</cp:revision>
  <cp:lastPrinted>2015-12-08T16:38:51Z</cp:lastPrinted>
  <dcterms:created xsi:type="dcterms:W3CDTF">2015-10-26T18:38:28Z</dcterms:created>
  <dcterms:modified xsi:type="dcterms:W3CDTF">2015-12-19T04:03:07Z</dcterms:modified>
</cp:coreProperties>
</file>