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3"/>
  </p:notesMasterIdLst>
  <p:sldIdLst>
    <p:sldId id="257" r:id="rId3"/>
    <p:sldId id="259" r:id="rId4"/>
    <p:sldId id="260" r:id="rId5"/>
    <p:sldId id="261" r:id="rId6"/>
    <p:sldId id="264" r:id="rId7"/>
    <p:sldId id="262" r:id="rId8"/>
    <p:sldId id="263" r:id="rId9"/>
    <p:sldId id="268" r:id="rId10"/>
    <p:sldId id="265" r:id="rId11"/>
    <p:sldId id="266" r:id="rId12"/>
    <p:sldId id="293" r:id="rId13"/>
    <p:sldId id="303" r:id="rId14"/>
    <p:sldId id="307" r:id="rId15"/>
    <p:sldId id="270" r:id="rId16"/>
    <p:sldId id="271" r:id="rId17"/>
    <p:sldId id="272" r:id="rId18"/>
    <p:sldId id="273" r:id="rId19"/>
    <p:sldId id="274" r:id="rId20"/>
    <p:sldId id="278" r:id="rId21"/>
    <p:sldId id="275" r:id="rId22"/>
    <p:sldId id="276" r:id="rId23"/>
    <p:sldId id="277" r:id="rId24"/>
    <p:sldId id="279" r:id="rId25"/>
    <p:sldId id="301" r:id="rId26"/>
    <p:sldId id="280" r:id="rId27"/>
    <p:sldId id="304" r:id="rId28"/>
    <p:sldId id="305" r:id="rId29"/>
    <p:sldId id="306" r:id="rId30"/>
    <p:sldId id="281" r:id="rId31"/>
    <p:sldId id="282" r:id="rId32"/>
    <p:sldId id="283"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299" r:id="rId46"/>
    <p:sldId id="300" r:id="rId47"/>
    <p:sldId id="284" r:id="rId48"/>
    <p:sldId id="285" r:id="rId49"/>
    <p:sldId id="286" r:id="rId50"/>
    <p:sldId id="302" r:id="rId51"/>
    <p:sldId id="287" r:id="rId52"/>
    <p:sldId id="288" r:id="rId53"/>
    <p:sldId id="289" r:id="rId54"/>
    <p:sldId id="290" r:id="rId55"/>
    <p:sldId id="321" r:id="rId56"/>
    <p:sldId id="291" r:id="rId57"/>
    <p:sldId id="292" r:id="rId58"/>
    <p:sldId id="294" r:id="rId59"/>
    <p:sldId id="295" r:id="rId60"/>
    <p:sldId id="298" r:id="rId61"/>
    <p:sldId id="320"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190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D48FAF-C487-854B-8D8F-97621F85D9A4}" type="datetimeFigureOut">
              <a:rPr lang="en-US" smtClean="0"/>
              <a:pPr/>
              <a:t>11/21/15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4010D-7AC4-6745-BDFE-51857419EFAB}" type="slidenum">
              <a:rPr lang="en-US" smtClean="0"/>
              <a:pPr/>
              <a:t>‹#›</a:t>
            </a:fld>
            <a:endParaRPr lang="en-US"/>
          </a:p>
        </p:txBody>
      </p:sp>
    </p:spTree>
    <p:extLst>
      <p:ext uri="{BB962C8B-B14F-4D97-AF65-F5344CB8AC3E}">
        <p14:creationId xmlns:p14="http://schemas.microsoft.com/office/powerpoint/2010/main" val="26510424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One of the things that you will want to do is to help students and parents find fun and enjoy science. This project is a great way to do this.</a:t>
            </a:r>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D601C8-1153-CB44-B120-C57532842DB3}"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As the teacher you will want to decide how far you develop variables such as dependent and independent ones.</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679E71-A753-4A4C-9D41-E641B7CD56A5}" type="slidenum">
              <a:rPr lang="en-US" smtClean="0"/>
              <a:pPr/>
              <a:t>31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direct</a:t>
            </a:r>
            <a:r>
              <a:rPr lang="en-US" baseline="0" dirty="0" smtClean="0"/>
              <a:t> relationship is one in which an increase in the independent variable causes an increase in the dependent variable or a decrease in the independent causes a decrease in the dependent.</a:t>
            </a:r>
          </a:p>
          <a:p>
            <a:r>
              <a:rPr lang="en-US" baseline="0" dirty="0" smtClean="0"/>
              <a:t>An indirect relationship (not to be called inverse as this has a specific mathematical meaning) is one in which an increase in the independent variable causes a decrease in the dependent or vice versa.</a:t>
            </a:r>
          </a:p>
          <a:p>
            <a:r>
              <a:rPr lang="en-US" baseline="0" dirty="0" smtClean="0"/>
              <a:t>No correlation means changing the independent variable seems to have no impact on the value of the dependent variable.</a:t>
            </a:r>
          </a:p>
          <a:p>
            <a:endParaRPr lang="en-US" dirty="0"/>
          </a:p>
        </p:txBody>
      </p:sp>
      <p:sp>
        <p:nvSpPr>
          <p:cNvPr id="4" name="Slide Number Placeholder 3"/>
          <p:cNvSpPr>
            <a:spLocks noGrp="1"/>
          </p:cNvSpPr>
          <p:nvPr>
            <p:ph type="sldNum" sz="quarter" idx="10"/>
          </p:nvPr>
        </p:nvSpPr>
        <p:spPr/>
        <p:txBody>
          <a:bodyPr/>
          <a:lstStyle/>
          <a:p>
            <a:fld id="{C4606D94-9FE2-4208-8CF0-D8DCD939BE57}" type="slidenum">
              <a:rPr lang="en-US" smtClean="0"/>
              <a:pPr/>
              <a:t>42</a:t>
            </a:fld>
            <a:endParaRPr lang="en-US"/>
          </a:p>
        </p:txBody>
      </p:sp>
    </p:spTree>
    <p:extLst>
      <p:ext uri="{BB962C8B-B14F-4D97-AF65-F5344CB8AC3E}">
        <p14:creationId xmlns:p14="http://schemas.microsoft.com/office/powerpoint/2010/main" val="3321521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Hand Gesture:  Pouring liquid into test tubes</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BB22EE-824A-AB4A-B262-8770A1D4B8D9}" type="slidenum">
              <a:rPr lang="en-US" smtClean="0"/>
              <a:pPr/>
              <a:t>44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Hand Gesture:  Act like writing on one hand with a pen.</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CF6BA3-0CA9-BC4A-BC75-3BEDFA38421A}" type="slidenum">
              <a:rPr lang="en-US" smtClean="0"/>
              <a:pPr/>
              <a:t>45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2CAC35-F629-6547-B715-B467184B3E63}" type="slidenum">
              <a:rPr lang="en-US" smtClean="0"/>
              <a:pPr/>
              <a:t>46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solidFill>
                  <a:srgbClr val="000000"/>
                </a:solidFill>
              </a:rPr>
              <a:t>If your hypothesis is not correct, explain why.</a:t>
            </a:r>
          </a:p>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C9094F-EA3D-FF41-9AA8-5C9A6DF882BC}" type="slidenum">
              <a:rPr lang="en-US" smtClean="0"/>
              <a:pPr/>
              <a:t>47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Hand Gesture:  Hands talking</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4FDF1E-A260-2648-81AF-9FAF6385BF4D}" type="slidenum">
              <a:rPr lang="en-US" smtClean="0"/>
              <a:pPr/>
              <a:t>51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What are the things that this person did well with this project?</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66397F-725A-9B4F-B240-F33BC9B6BB82}" type="slidenum">
              <a:rPr lang="en-US" smtClean="0"/>
              <a:pPr/>
              <a:t>52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7</a:t>
            </a:r>
            <a:r>
              <a:rPr lang="en-US" baseline="30000" smtClean="0"/>
              <a:t>th</a:t>
            </a:r>
            <a:r>
              <a:rPr lang="en-US" smtClean="0"/>
              <a:t> grader who one 1</a:t>
            </a:r>
            <a:r>
              <a:rPr lang="en-US" baseline="30000" smtClean="0"/>
              <a:t>st</a:t>
            </a:r>
            <a:r>
              <a:rPr lang="en-US" smtClean="0"/>
              <a:t> place, however, her board is in need of help.</a:t>
            </a:r>
          </a:p>
          <a:p>
            <a:pPr eaLnBrk="1" hangingPunct="1">
              <a:spcBef>
                <a:spcPct val="0"/>
              </a:spcBef>
            </a:pPr>
            <a:r>
              <a:rPr lang="en-US" smtClean="0"/>
              <a:t>She offered for us to use this as a “what not to do” example.</a:t>
            </a:r>
          </a:p>
          <a:p>
            <a:pPr eaLnBrk="1" hangingPunct="1">
              <a:spcBef>
                <a:spcPct val="0"/>
              </a:spcBef>
            </a:pPr>
            <a:r>
              <a:rPr lang="en-US" smtClean="0"/>
              <a:t>Share with one another what needs to be improved/what were her mistakes. </a:t>
            </a:r>
          </a:p>
          <a:p>
            <a:pPr eaLnBrk="1" hangingPunct="1">
              <a:spcBef>
                <a:spcPct val="0"/>
              </a:spcBef>
            </a:pPr>
            <a:r>
              <a:rPr lang="en-US" smtClean="0"/>
              <a:t>What kinds of things would you do differently?</a:t>
            </a:r>
          </a:p>
          <a:p>
            <a:pPr eaLnBrk="1" hangingPunct="1">
              <a:spcBef>
                <a:spcPct val="0"/>
              </a:spcBef>
            </a:pPr>
            <a:r>
              <a:rPr lang="en-US" smtClean="0"/>
              <a:t>Share with class.</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940C3F-9C76-7845-A8D2-AE6A953F9572}" type="slidenum">
              <a:rPr lang="en-US" smtClean="0"/>
              <a:pPr/>
              <a:t>53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44010D-7AC4-6745-BDFE-51857419EFAB}" type="slidenum">
              <a:rPr lang="en-US" smtClean="0"/>
              <a:pPr/>
              <a:t>54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24BA90-E0FA-5441-9463-9A18EE9DA195}" type="slidenum">
              <a:rPr lang="en-US" smtClean="0"/>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Only 1 hour</a:t>
            </a:r>
          </a:p>
          <a:p>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8C41EE-7332-7D4A-88E5-A4DE83647927}" type="slidenum">
              <a:rPr lang="en-US" smtClean="0"/>
              <a:pPr/>
              <a:t>56</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past year, 2014, SARSEF gave away over $70,000 in prizes thanks to our donors and sponsors here in Southern Arizona.</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E9FEEB-45C9-C641-9616-C377C297BB9C}" type="slidenum">
              <a:rPr lang="en-US" smtClean="0"/>
              <a:pPr/>
              <a:t>58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44010D-7AC4-6745-BDFE-51857419EFAB}"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Hand Gesture:  Thinking motion, tap head</a:t>
            </a:r>
          </a:p>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959331-4A5B-F94B-825A-EAC13E6A9E47}" type="slidenum">
              <a:rPr lang="en-US" smtClean="0"/>
              <a:pPr/>
              <a:t>14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Take each question, answer questions with partner</a:t>
            </a:r>
          </a:p>
          <a:p>
            <a:r>
              <a:rPr lang="en-US" smtClean="0"/>
              <a:t>Share out</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3B1D0D-9C7E-6249-AEDD-3A0E5B8CAB14}" type="slidenum">
              <a:rPr lang="en-US" smtClean="0"/>
              <a:pPr/>
              <a:t>15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Your students may have grand ideas.  Help them to bring the large idea to a manageable size that is both possible and affordable.</a:t>
            </a:r>
          </a:p>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6A0F70-1C55-C14E-8505-EF6EE441D7B4}" type="slidenum">
              <a:rPr lang="en-US" smtClean="0"/>
              <a:pPr/>
              <a:t>16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F38B21-284C-7C42-B58C-E4EDD1F580B2}" type="slidenum">
              <a:rPr lang="en-US" smtClean="0"/>
              <a:pPr/>
              <a:t>23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Hand Gesture:  Fold hands like reading a book</a:t>
            </a:r>
          </a:p>
          <a:p>
            <a:r>
              <a:rPr lang="en-US" smtClean="0"/>
              <a:t>Share why research is fundamental</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F7ECBB-62D2-0B4E-BD2D-0B69805C4001}" type="slidenum">
              <a:rPr lang="en-US" smtClean="0"/>
              <a:pPr/>
              <a:t>25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054030-2A60-3D42-A6E0-AC6E465F82D2}" type="slidenum">
              <a:rPr lang="en-US" smtClean="0"/>
              <a:pPr/>
              <a:t>30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17EF57-1E25-F444-9B60-D5190D0147CD}" type="datetimeFigureOut">
              <a:rPr lang="en-US" smtClean="0"/>
              <a:pPr/>
              <a:t>11/21/15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BD140-DF3E-1943-848F-E693575C14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7EF57-1E25-F444-9B60-D5190D0147CD}" type="datetimeFigureOut">
              <a:rPr lang="en-US" smtClean="0"/>
              <a:pPr/>
              <a:t>11/21/15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BD140-DF3E-1943-848F-E693575C14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7EF57-1E25-F444-9B60-D5190D0147CD}" type="datetimeFigureOut">
              <a:rPr lang="en-US" smtClean="0"/>
              <a:pPr/>
              <a:t>11/21/15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BD140-DF3E-1943-848F-E693575C14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F5B055B-7377-CD44-9CB5-FD87EF016E72}" type="slidenum">
              <a:rPr lang="es-ES"/>
              <a:pPr>
                <a:defRPr/>
              </a:pPr>
              <a:t>‹#›</a:t>
            </a:fld>
            <a:endParaRPr lang="es-ES"/>
          </a:p>
        </p:txBody>
      </p:sp>
    </p:spTree>
  </p:cSld>
  <p:clrMapOvr>
    <a:masterClrMapping/>
  </p:clrMapOvr>
  <p:transition xmlns:p14="http://schemas.microsoft.com/office/powerpoint/2010/mai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B7CF354-023F-C84B-8728-C6034C5AF573}" type="slidenum">
              <a:rPr lang="es-ES"/>
              <a:pPr>
                <a:defRPr/>
              </a:pPr>
              <a:t>‹#›</a:t>
            </a:fld>
            <a:endParaRPr lang="es-ES"/>
          </a:p>
        </p:txBody>
      </p:sp>
    </p:spTree>
  </p:cSld>
  <p:clrMapOvr>
    <a:masterClrMapping/>
  </p:clrMapOvr>
  <p:transition xmlns:p14="http://schemas.microsoft.com/office/powerpoint/2010/mai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7CC0FED-F34D-3A47-A21F-3D803135CF4B}" type="slidenum">
              <a:rPr lang="es-ES"/>
              <a:pPr>
                <a:defRPr/>
              </a:pPr>
              <a:t>‹#›</a:t>
            </a:fld>
            <a:endParaRPr lang="es-ES"/>
          </a:p>
        </p:txBody>
      </p:sp>
    </p:spTree>
  </p:cSld>
  <p:clrMapOvr>
    <a:masterClrMapping/>
  </p:clrMapOvr>
  <p:transition xmlns:p14="http://schemas.microsoft.com/office/powerpoint/2010/mai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F7917A8-9DE6-7F4F-A119-E9B31C517BB1}" type="slidenum">
              <a:rPr lang="es-ES"/>
              <a:pPr>
                <a:defRPr/>
              </a:pPr>
              <a:t>‹#›</a:t>
            </a:fld>
            <a:endParaRPr lang="es-ES"/>
          </a:p>
        </p:txBody>
      </p:sp>
    </p:spTree>
  </p:cSld>
  <p:clrMapOvr>
    <a:masterClrMapping/>
  </p:clrMapOvr>
  <p:transition xmlns:p14="http://schemas.microsoft.com/office/powerpoint/2010/mai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A223184-A1B0-8E49-B180-9631424D25AF}" type="slidenum">
              <a:rPr lang="es-ES"/>
              <a:pPr>
                <a:defRPr/>
              </a:pPr>
              <a:t>‹#›</a:t>
            </a:fld>
            <a:endParaRPr lang="es-ES"/>
          </a:p>
        </p:txBody>
      </p:sp>
    </p:spTree>
  </p:cSld>
  <p:clrMapOvr>
    <a:masterClrMapping/>
  </p:clrMapOvr>
  <p:transition xmlns:p14="http://schemas.microsoft.com/office/powerpoint/2010/mai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290E743-C099-9740-B192-302908AA5BF5}" type="slidenum">
              <a:rPr lang="es-ES"/>
              <a:pPr>
                <a:defRPr/>
              </a:pPr>
              <a:t>‹#›</a:t>
            </a:fld>
            <a:endParaRPr lang="es-ES"/>
          </a:p>
        </p:txBody>
      </p:sp>
    </p:spTree>
  </p:cSld>
  <p:clrMapOvr>
    <a:masterClrMapping/>
  </p:clrMapOvr>
  <p:transition xmlns:p14="http://schemas.microsoft.com/office/powerpoint/2010/mai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6068A4A5-0BF4-7642-80F1-D4333A0702A1}" type="slidenum">
              <a:rPr lang="es-ES"/>
              <a:pPr>
                <a:defRPr/>
              </a:pPr>
              <a:t>‹#›</a:t>
            </a:fld>
            <a:endParaRPr lang="es-ES"/>
          </a:p>
        </p:txBody>
      </p:sp>
    </p:spTree>
  </p:cSld>
  <p:clrMapOvr>
    <a:masterClrMapping/>
  </p:clrMapOvr>
  <p:transition xmlns:p14="http://schemas.microsoft.com/office/powerpoint/2010/mai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7118E36-EA4B-5844-814D-F7890CD90265}" type="slidenum">
              <a:rPr lang="es-ES"/>
              <a:pPr>
                <a:defRPr/>
              </a:pPr>
              <a:t>‹#›</a:t>
            </a:fld>
            <a:endParaRPr lang="es-ES"/>
          </a:p>
        </p:txBody>
      </p:sp>
    </p:spTree>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7EF57-1E25-F444-9B60-D5190D0147CD}" type="datetimeFigureOut">
              <a:rPr lang="en-US" smtClean="0"/>
              <a:pPr/>
              <a:t>11/21/15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BD140-DF3E-1943-848F-E693575C144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F778C67-92D0-E649-9FEC-10623AF52D4C}" type="slidenum">
              <a:rPr lang="es-ES"/>
              <a:pPr>
                <a:defRPr/>
              </a:pPr>
              <a:t>‹#›</a:t>
            </a:fld>
            <a:endParaRPr lang="es-ES"/>
          </a:p>
        </p:txBody>
      </p:sp>
    </p:spTree>
  </p:cSld>
  <p:clrMapOvr>
    <a:masterClrMapping/>
  </p:clrMapOvr>
  <p:transition xmlns:p14="http://schemas.microsoft.com/office/powerpoint/2010/mai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AD5D5F6-B524-E44D-9E8F-64D35B9057CF}" type="slidenum">
              <a:rPr lang="es-ES"/>
              <a:pPr>
                <a:defRPr/>
              </a:pPr>
              <a:t>‹#›</a:t>
            </a:fld>
            <a:endParaRPr lang="es-ES"/>
          </a:p>
        </p:txBody>
      </p:sp>
    </p:spTree>
  </p:cSld>
  <p:clrMapOvr>
    <a:masterClrMapping/>
  </p:clrMapOvr>
  <p:transition xmlns:p14="http://schemas.microsoft.com/office/powerpoint/2010/mai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73D80FC-45A3-9041-86AB-C78DE0A1544B}" type="slidenum">
              <a:rPr lang="es-ES"/>
              <a:pPr>
                <a:defRPr/>
              </a:pPr>
              <a:t>‹#›</a:t>
            </a:fld>
            <a:endParaRPr lang="es-ES"/>
          </a:p>
        </p:txBody>
      </p:sp>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17EF57-1E25-F444-9B60-D5190D0147CD}" type="datetimeFigureOut">
              <a:rPr lang="en-US" smtClean="0"/>
              <a:pPr/>
              <a:t>11/21/15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BD140-DF3E-1943-848F-E693575C14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17EF57-1E25-F444-9B60-D5190D0147CD}" type="datetimeFigureOut">
              <a:rPr lang="en-US" smtClean="0"/>
              <a:pPr/>
              <a:t>11/21/15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BD140-DF3E-1943-848F-E693575C14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17EF57-1E25-F444-9B60-D5190D0147CD}" type="datetimeFigureOut">
              <a:rPr lang="en-US" smtClean="0"/>
              <a:pPr/>
              <a:t>11/21/15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DBD140-DF3E-1943-848F-E693575C14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17EF57-1E25-F444-9B60-D5190D0147CD}" type="datetimeFigureOut">
              <a:rPr lang="en-US" smtClean="0"/>
              <a:pPr/>
              <a:t>11/21/15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DBD140-DF3E-1943-848F-E693575C14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7EF57-1E25-F444-9B60-D5190D0147CD}" type="datetimeFigureOut">
              <a:rPr lang="en-US" smtClean="0"/>
              <a:pPr/>
              <a:t>11/21/15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DBD140-DF3E-1943-848F-E693575C14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7EF57-1E25-F444-9B60-D5190D0147CD}" type="datetimeFigureOut">
              <a:rPr lang="en-US" smtClean="0"/>
              <a:pPr/>
              <a:t>11/21/15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BD140-DF3E-1943-848F-E693575C14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7EF57-1E25-F444-9B60-D5190D0147CD}" type="datetimeFigureOut">
              <a:rPr lang="en-US" smtClean="0"/>
              <a:pPr/>
              <a:t>11/21/15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BD140-DF3E-1943-848F-E693575C14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7EF57-1E25-F444-9B60-D5190D0147CD}" type="datetimeFigureOut">
              <a:rPr lang="en-US" smtClean="0"/>
              <a:pPr/>
              <a:t>11/21/15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BD140-DF3E-1943-848F-E693575C14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AA923B2-387F-CC4E-854B-DEDC39FE7F3B}"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 charset="0"/>
          <a:ea typeface="Arial" pitchFamily="1" charset="0"/>
          <a:cs typeface="Arial" pitchFamily="1" charset="0"/>
        </a:defRPr>
      </a:lvl2pPr>
      <a:lvl3pPr algn="ctr" rtl="0" eaLnBrk="0" fontAlgn="base" hangingPunct="0">
        <a:spcBef>
          <a:spcPct val="0"/>
        </a:spcBef>
        <a:spcAft>
          <a:spcPct val="0"/>
        </a:spcAft>
        <a:defRPr sz="4400">
          <a:solidFill>
            <a:schemeClr val="tx2"/>
          </a:solidFill>
          <a:latin typeface="Arial" pitchFamily="1" charset="0"/>
          <a:ea typeface="Arial" pitchFamily="1" charset="0"/>
          <a:cs typeface="Arial" pitchFamily="1" charset="0"/>
        </a:defRPr>
      </a:lvl3pPr>
      <a:lvl4pPr algn="ctr" rtl="0" eaLnBrk="0" fontAlgn="base" hangingPunct="0">
        <a:spcBef>
          <a:spcPct val="0"/>
        </a:spcBef>
        <a:spcAft>
          <a:spcPct val="0"/>
        </a:spcAft>
        <a:defRPr sz="4400">
          <a:solidFill>
            <a:schemeClr val="tx2"/>
          </a:solidFill>
          <a:latin typeface="Arial" pitchFamily="1" charset="0"/>
          <a:ea typeface="Arial" pitchFamily="1" charset="0"/>
          <a:cs typeface="Arial" pitchFamily="1" charset="0"/>
        </a:defRPr>
      </a:lvl4pPr>
      <a:lvl5pPr algn="ctr" rtl="0" eaLnBrk="0" fontAlgn="base" hangingPunct="0">
        <a:spcBef>
          <a:spcPct val="0"/>
        </a:spcBef>
        <a:spcAft>
          <a:spcPct val="0"/>
        </a:spcAft>
        <a:defRPr sz="4400">
          <a:solidFill>
            <a:schemeClr val="tx2"/>
          </a:solidFill>
          <a:latin typeface="Arial" pitchFamily="1" charset="0"/>
          <a:ea typeface="Arial" pitchFamily="1" charset="0"/>
          <a:cs typeface="Arial" pitchFamily="1" charset="0"/>
        </a:defRPr>
      </a:lvl5pPr>
      <a:lvl6pPr marL="457200" algn="ctr" rtl="0" fontAlgn="base">
        <a:spcBef>
          <a:spcPct val="0"/>
        </a:spcBef>
        <a:spcAft>
          <a:spcPct val="0"/>
        </a:spcAft>
        <a:defRPr sz="4400">
          <a:solidFill>
            <a:schemeClr val="tx2"/>
          </a:solidFill>
          <a:latin typeface="Arial" pitchFamily="1" charset="0"/>
          <a:ea typeface="Arial" pitchFamily="1" charset="0"/>
          <a:cs typeface="Arial" pitchFamily="1" charset="0"/>
        </a:defRPr>
      </a:lvl6pPr>
      <a:lvl7pPr marL="914400" algn="ctr" rtl="0" fontAlgn="base">
        <a:spcBef>
          <a:spcPct val="0"/>
        </a:spcBef>
        <a:spcAft>
          <a:spcPct val="0"/>
        </a:spcAft>
        <a:defRPr sz="4400">
          <a:solidFill>
            <a:schemeClr val="tx2"/>
          </a:solidFill>
          <a:latin typeface="Arial" pitchFamily="1" charset="0"/>
          <a:ea typeface="Arial" pitchFamily="1" charset="0"/>
          <a:cs typeface="Arial" pitchFamily="1" charset="0"/>
        </a:defRPr>
      </a:lvl7pPr>
      <a:lvl8pPr marL="1371600" algn="ctr" rtl="0" fontAlgn="base">
        <a:spcBef>
          <a:spcPct val="0"/>
        </a:spcBef>
        <a:spcAft>
          <a:spcPct val="0"/>
        </a:spcAft>
        <a:defRPr sz="4400">
          <a:solidFill>
            <a:schemeClr val="tx2"/>
          </a:solidFill>
          <a:latin typeface="Arial" pitchFamily="1" charset="0"/>
          <a:ea typeface="Arial" pitchFamily="1" charset="0"/>
          <a:cs typeface="Arial" pitchFamily="1" charset="0"/>
        </a:defRPr>
      </a:lvl8pPr>
      <a:lvl9pPr marL="1828800" algn="ctr" rtl="0" fontAlgn="base">
        <a:spcBef>
          <a:spcPct val="0"/>
        </a:spcBef>
        <a:spcAft>
          <a:spcPct val="0"/>
        </a:spcAft>
        <a:defRPr sz="4400">
          <a:solidFill>
            <a:schemeClr val="tx2"/>
          </a:solidFill>
          <a:latin typeface="Arial" pitchFamily="1" charset="0"/>
          <a:ea typeface="Arial" pitchFamily="1" charset="0"/>
          <a:cs typeface="Arial"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png"/><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png"/><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6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6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5.jpeg"/></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9.png"/><Relationship Id="rId3" Type="http://schemas.openxmlformats.org/officeDocument/2006/relationships/image" Target="../media/image7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150"/>
          <p:cNvSpPr>
            <a:spLocks noGrp="1" noChangeArrowheads="1"/>
          </p:cNvSpPr>
          <p:nvPr>
            <p:ph type="ctrTitle"/>
          </p:nvPr>
        </p:nvSpPr>
        <p:spPr>
          <a:xfrm>
            <a:off x="2743200" y="3810000"/>
            <a:ext cx="6061075" cy="1665288"/>
          </a:xfrm>
        </p:spPr>
        <p:txBody>
          <a:bodyPr>
            <a:normAutofit fontScale="90000"/>
          </a:bodyPr>
          <a:lstStyle/>
          <a:p>
            <a:pPr algn="r" eaLnBrk="1" hangingPunct="1"/>
            <a:r>
              <a:rPr lang="en-US" sz="8800" smtClean="0">
                <a:solidFill>
                  <a:srgbClr val="FFFF00"/>
                </a:solidFill>
              </a:rPr>
              <a:t>SARSEF</a:t>
            </a:r>
            <a:r>
              <a:rPr lang="en-US" sz="2400" smtClean="0">
                <a:solidFill>
                  <a:srgbClr val="FFFF00"/>
                </a:solidFill>
              </a:rPr>
              <a:t/>
            </a:r>
            <a:br>
              <a:rPr lang="en-US" sz="2400" smtClean="0">
                <a:solidFill>
                  <a:srgbClr val="FFFF00"/>
                </a:solidFill>
              </a:rPr>
            </a:br>
            <a:endParaRPr lang="es-ES" sz="2400" b="1" smtClean="0">
              <a:solidFill>
                <a:srgbClr val="FFFF00"/>
              </a:solidFill>
            </a:endParaRPr>
          </a:p>
        </p:txBody>
      </p:sp>
      <p:sp>
        <p:nvSpPr>
          <p:cNvPr id="14339" name="Rectangle 171"/>
          <p:cNvSpPr>
            <a:spLocks noChangeArrowheads="1"/>
          </p:cNvSpPr>
          <p:nvPr/>
        </p:nvSpPr>
        <p:spPr bwMode="auto">
          <a:xfrm>
            <a:off x="3276600" y="5181600"/>
            <a:ext cx="5472113" cy="647700"/>
          </a:xfrm>
          <a:prstGeom prst="rect">
            <a:avLst/>
          </a:prstGeom>
          <a:noFill/>
          <a:ln w="9525">
            <a:noFill/>
            <a:miter lim="800000"/>
            <a:headEnd/>
            <a:tailEnd/>
          </a:ln>
        </p:spPr>
        <p:txBody>
          <a:bodyPr anchor="ctr">
            <a:prstTxWarp prst="textNoShape">
              <a:avLst/>
            </a:prstTxWarp>
          </a:bodyPr>
          <a:lstStyle/>
          <a:p>
            <a:pPr algn="r"/>
            <a:r>
              <a:rPr lang="en-US" sz="2000">
                <a:solidFill>
                  <a:srgbClr val="FFFF00"/>
                </a:solidFill>
              </a:rPr>
              <a:t>Southern Arizona Research, Science </a:t>
            </a:r>
            <a:br>
              <a:rPr lang="en-US" sz="2000">
                <a:solidFill>
                  <a:srgbClr val="FFFF00"/>
                </a:solidFill>
              </a:rPr>
            </a:br>
            <a:r>
              <a:rPr lang="en-US" sz="2000">
                <a:solidFill>
                  <a:srgbClr val="FFFF00"/>
                </a:solidFill>
              </a:rPr>
              <a:t>&amp; Engineering Fair</a:t>
            </a:r>
            <a:endParaRPr lang="es-ES" sz="2200" b="1">
              <a:solidFill>
                <a:srgbClr val="FFFF00"/>
              </a:solidFill>
            </a:endParaRPr>
          </a:p>
        </p:txBody>
      </p:sp>
      <p:pic>
        <p:nvPicPr>
          <p:cNvPr id="2" name="Picture 1" descr="SARSEF.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68016" y="116416"/>
            <a:ext cx="2427527" cy="3128433"/>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But, What Do I Really Have </a:t>
            </a:r>
            <a:br>
              <a:rPr lang="en-US" dirty="0" smtClean="0"/>
            </a:br>
            <a:r>
              <a:rPr lang="en-US" dirty="0" smtClean="0"/>
              <a:t>To Do?</a:t>
            </a:r>
            <a:endParaRPr lang="en-US" dirty="0"/>
          </a:p>
        </p:txBody>
      </p:sp>
      <p:sp>
        <p:nvSpPr>
          <p:cNvPr id="3" name="Content Placeholder 2"/>
          <p:cNvSpPr>
            <a:spLocks noGrp="1"/>
          </p:cNvSpPr>
          <p:nvPr>
            <p:ph idx="1"/>
          </p:nvPr>
        </p:nvSpPr>
        <p:spPr>
          <a:xfrm>
            <a:off x="0" y="1600200"/>
            <a:ext cx="8686800" cy="4525963"/>
          </a:xfrm>
        </p:spPr>
        <p:txBody>
          <a:bodyPr/>
          <a:lstStyle/>
          <a:p>
            <a:pPr marL="514350" indent="-514350">
              <a:buFont typeface="+mj-lt"/>
              <a:buAutoNum type="arabicPeriod"/>
            </a:pPr>
            <a:r>
              <a:rPr lang="en-US" dirty="0" smtClean="0">
                <a:solidFill>
                  <a:srgbClr val="FFFF00"/>
                </a:solidFill>
              </a:rPr>
              <a:t>Decide your commitment, time frame, support and determination for the process.</a:t>
            </a:r>
          </a:p>
          <a:p>
            <a:pPr marL="514350" indent="-514350">
              <a:buFont typeface="+mj-lt"/>
              <a:buAutoNum type="arabicPeriod"/>
            </a:pPr>
            <a:r>
              <a:rPr lang="en-US" dirty="0" smtClean="0">
                <a:solidFill>
                  <a:srgbClr val="FFFF00"/>
                </a:solidFill>
              </a:rPr>
              <a:t>Determine how doing this can support your standards, curriculum/school requirements.</a:t>
            </a:r>
          </a:p>
          <a:p>
            <a:pPr marL="514350" indent="-514350">
              <a:buFont typeface="+mj-lt"/>
              <a:buAutoNum type="arabicPeriod"/>
            </a:pPr>
            <a:r>
              <a:rPr lang="en-US" dirty="0" smtClean="0">
                <a:solidFill>
                  <a:srgbClr val="FFFF00"/>
                </a:solidFill>
              </a:rPr>
              <a:t>Talk to your students -</a:t>
            </a:r>
          </a:p>
          <a:p>
            <a:pPr marL="914400" lvl="1" indent="-514350">
              <a:buFont typeface="+mj-lt"/>
              <a:buAutoNum type="arabicPeriod"/>
            </a:pPr>
            <a:r>
              <a:rPr lang="en-US" dirty="0" smtClean="0">
                <a:solidFill>
                  <a:srgbClr val="FFFF00"/>
                </a:solidFill>
              </a:rPr>
              <a:t>What are they interested in?</a:t>
            </a:r>
          </a:p>
          <a:p>
            <a:pPr marL="914400" lvl="1" indent="-514350">
              <a:buFont typeface="+mj-lt"/>
              <a:buAutoNum type="arabicPeriod"/>
            </a:pPr>
            <a:r>
              <a:rPr lang="en-US" dirty="0" smtClean="0">
                <a:solidFill>
                  <a:srgbClr val="FFFF00"/>
                </a:solidFill>
              </a:rPr>
              <a:t>Gain their “buy in” to the process.</a:t>
            </a:r>
          </a:p>
          <a:p>
            <a:pPr marL="914400" lvl="1" indent="-514350">
              <a:buFont typeface="+mj-lt"/>
              <a:buAutoNum type="arabicPeriod"/>
            </a:pPr>
            <a:r>
              <a:rPr lang="en-US" dirty="0" smtClean="0">
                <a:solidFill>
                  <a:srgbClr val="FFFF00"/>
                </a:solidFill>
              </a:rPr>
              <a:t>Commit to science or engineering practices.</a:t>
            </a:r>
            <a:endParaRPr lang="en-US" dirty="0">
              <a:solidFill>
                <a:srgbClr val="FFFF00"/>
              </a:solidFill>
            </a:endParaRPr>
          </a:p>
        </p:txBody>
      </p:sp>
      <p:pic>
        <p:nvPicPr>
          <p:cNvPr id="4" name="Picture 3"/>
          <p:cNvPicPr>
            <a:picLocks noChangeAspect="1"/>
          </p:cNvPicPr>
          <p:nvPr/>
        </p:nvPicPr>
        <p:blipFill>
          <a:blip r:embed="rId2"/>
          <a:stretch>
            <a:fillRect/>
          </a:stretch>
        </p:blipFill>
        <p:spPr>
          <a:xfrm>
            <a:off x="6825404" y="3870977"/>
            <a:ext cx="2318596" cy="1647424"/>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More specifically….</a:t>
            </a:r>
            <a:endParaRPr lang="en-US" dirty="0"/>
          </a:p>
        </p:txBody>
      </p:sp>
      <p:sp>
        <p:nvSpPr>
          <p:cNvPr id="3" name="Content Placeholder 2"/>
          <p:cNvSpPr>
            <a:spLocks noGrp="1"/>
          </p:cNvSpPr>
          <p:nvPr>
            <p:ph idx="1"/>
          </p:nvPr>
        </p:nvSpPr>
        <p:spPr/>
        <p:txBody>
          <a:bodyPr/>
          <a:lstStyle/>
          <a:p>
            <a:r>
              <a:rPr lang="en-US" sz="2200" dirty="0" smtClean="0">
                <a:solidFill>
                  <a:srgbClr val="FFFF00"/>
                </a:solidFill>
              </a:rPr>
              <a:t>Determine your goals for students.</a:t>
            </a:r>
          </a:p>
          <a:p>
            <a:r>
              <a:rPr lang="en-US" sz="2200" dirty="0" smtClean="0">
                <a:solidFill>
                  <a:srgbClr val="FFFF00"/>
                </a:solidFill>
              </a:rPr>
              <a:t>What science, math, and ELA Standards do I want or can I address?</a:t>
            </a:r>
          </a:p>
          <a:p>
            <a:r>
              <a:rPr lang="en-US" sz="2200" dirty="0" smtClean="0">
                <a:solidFill>
                  <a:srgbClr val="FFFF00"/>
                </a:solidFill>
              </a:rPr>
              <a:t>Determine the configuration for completing investigations within your own confines. Problem solve expected challenges.</a:t>
            </a:r>
          </a:p>
          <a:p>
            <a:r>
              <a:rPr lang="en-US" sz="2200" dirty="0" smtClean="0">
                <a:solidFill>
                  <a:srgbClr val="FFFF00"/>
                </a:solidFill>
              </a:rPr>
              <a:t>What resources will you need? How will you get them? What supports with you need from school/administration?</a:t>
            </a:r>
          </a:p>
          <a:p>
            <a:r>
              <a:rPr lang="en-US" sz="2200" dirty="0" smtClean="0">
                <a:solidFill>
                  <a:srgbClr val="FFFF00"/>
                </a:solidFill>
              </a:rPr>
              <a:t>Determine your timeline. What check points will you require?</a:t>
            </a:r>
          </a:p>
          <a:p>
            <a:r>
              <a:rPr lang="en-US" sz="2200" dirty="0" smtClean="0">
                <a:solidFill>
                  <a:srgbClr val="FFFF00"/>
                </a:solidFill>
              </a:rPr>
              <a:t>Work time into your schedule.</a:t>
            </a:r>
          </a:p>
          <a:p>
            <a:r>
              <a:rPr lang="en-US" sz="2200" dirty="0" smtClean="0">
                <a:solidFill>
                  <a:srgbClr val="FFFF00"/>
                </a:solidFill>
              </a:rPr>
              <a:t>How will you configure/manage this within the classroom?</a:t>
            </a:r>
          </a:p>
          <a:p>
            <a:r>
              <a:rPr lang="en-US" sz="2200" dirty="0" smtClean="0">
                <a:solidFill>
                  <a:srgbClr val="FFFF00"/>
                </a:solidFill>
              </a:rPr>
              <a:t>Will projects be completed in or out of school? How will you check in with those that are completing them at home?</a:t>
            </a:r>
          </a:p>
          <a:p>
            <a:endParaRPr lang="en-US" sz="1400" dirty="0" smtClean="0">
              <a:solidFill>
                <a:srgbClr val="FFFF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Then, Just Get Started!</a:t>
            </a:r>
            <a:endParaRPr lang="en-US" b="1" dirty="0"/>
          </a:p>
        </p:txBody>
      </p:sp>
      <p:pic>
        <p:nvPicPr>
          <p:cNvPr id="4" name="Content Placeholder 3"/>
          <p:cNvPicPr>
            <a:picLocks noGrp="1"/>
          </p:cNvPicPr>
          <p:nvPr>
            <p:ph idx="1"/>
          </p:nvPr>
        </p:nvPicPr>
        <p:blipFill>
          <a:blip r:embed="rId2" cstate="screen">
            <a:extLst>
              <a:ext uri="{28A0092B-C50C-407E-A947-70E740481C1C}">
                <a14:useLocalDpi xmlns:a14="http://schemas.microsoft.com/office/drawing/2010/main"/>
              </a:ext>
            </a:extLst>
          </a:blip>
          <a:srcRect l="-40915" r="-40915"/>
          <a:stretch>
            <a:fillRect/>
          </a:stretch>
        </p:blipFill>
        <p:spPr bwMode="auto">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and Share</a:t>
            </a:r>
            <a:endParaRPr lang="en-US" dirty="0"/>
          </a:p>
        </p:txBody>
      </p:sp>
      <p:sp>
        <p:nvSpPr>
          <p:cNvPr id="3" name="Content Placeholder 2"/>
          <p:cNvSpPr>
            <a:spLocks noGrp="1"/>
          </p:cNvSpPr>
          <p:nvPr>
            <p:ph idx="1"/>
          </p:nvPr>
        </p:nvSpPr>
        <p:spPr>
          <a:xfrm>
            <a:off x="457200" y="1417638"/>
            <a:ext cx="8229600" cy="4708525"/>
          </a:xfrm>
        </p:spPr>
        <p:txBody>
          <a:bodyPr/>
          <a:lstStyle/>
          <a:p>
            <a:pPr algn="ctr">
              <a:buNone/>
            </a:pPr>
            <a:endParaRPr lang="en-US" dirty="0" smtClean="0">
              <a:solidFill>
                <a:srgbClr val="FFFF00"/>
              </a:solidFill>
            </a:endParaRPr>
          </a:p>
          <a:p>
            <a:pPr algn="ctr">
              <a:buNone/>
            </a:pPr>
            <a:r>
              <a:rPr lang="en-US" dirty="0" smtClean="0">
                <a:solidFill>
                  <a:srgbClr val="FFFF00"/>
                </a:solidFill>
              </a:rPr>
              <a:t>Reflect on your own for 2 minutes, then…With the others at your table, </a:t>
            </a:r>
          </a:p>
          <a:p>
            <a:pPr algn="ctr">
              <a:buNone/>
            </a:pPr>
            <a:r>
              <a:rPr lang="en-US" dirty="0" smtClean="0">
                <a:solidFill>
                  <a:srgbClr val="FFFF00"/>
                </a:solidFill>
              </a:rPr>
              <a:t>share where you are at this time in the process.</a:t>
            </a:r>
          </a:p>
          <a:p>
            <a:pPr>
              <a:buNone/>
            </a:pPr>
            <a:r>
              <a:rPr lang="en-US" dirty="0" smtClean="0">
                <a:solidFill>
                  <a:srgbClr val="FFFF00"/>
                </a:solidFill>
              </a:rPr>
              <a:t>Talk about getting started, share the ideas and concerns that you are facing right now as you move your students towards their science and engineering projects.</a:t>
            </a:r>
            <a:endParaRPr lang="en-US" dirty="0">
              <a:solidFill>
                <a:srgbClr val="FFFF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143000"/>
          </a:xfrm>
        </p:spPr>
        <p:txBody>
          <a:bodyPr/>
          <a:lstStyle/>
          <a:p>
            <a:pPr eaLnBrk="1" hangingPunct="1"/>
            <a:r>
              <a:rPr lang="en-US" smtClean="0"/>
              <a:t>Scientific Practices:  Step 1</a:t>
            </a:r>
          </a:p>
        </p:txBody>
      </p:sp>
      <p:sp>
        <p:nvSpPr>
          <p:cNvPr id="23555" name="Content Placeholder 2"/>
          <p:cNvSpPr>
            <a:spLocks noGrp="1"/>
          </p:cNvSpPr>
          <p:nvPr>
            <p:ph idx="1"/>
          </p:nvPr>
        </p:nvSpPr>
        <p:spPr>
          <a:xfrm>
            <a:off x="457200" y="1219200"/>
            <a:ext cx="8229600" cy="4525963"/>
          </a:xfrm>
        </p:spPr>
        <p:txBody>
          <a:bodyPr/>
          <a:lstStyle/>
          <a:p>
            <a:pPr algn="ctr" eaLnBrk="1" hangingPunct="1">
              <a:buFontTx/>
              <a:buNone/>
            </a:pPr>
            <a:r>
              <a:rPr lang="en-US" sz="4400" b="1" smtClean="0">
                <a:solidFill>
                  <a:srgbClr val="FFFF00"/>
                </a:solidFill>
              </a:rPr>
              <a:t>Get an Idea - Ask a Question</a:t>
            </a:r>
          </a:p>
          <a:p>
            <a:pPr algn="ctr" eaLnBrk="1" hangingPunct="1">
              <a:buFontTx/>
              <a:buNone/>
            </a:pPr>
            <a:r>
              <a:rPr lang="en-US" sz="4400" b="1" smtClean="0">
                <a:solidFill>
                  <a:srgbClr val="FFFF00"/>
                </a:solidFill>
              </a:rPr>
              <a:t>Or Determine a Problem</a:t>
            </a:r>
            <a:endParaRPr lang="en-US" sz="2400" smtClean="0">
              <a:solidFill>
                <a:srgbClr val="FFFF00"/>
              </a:solidFill>
            </a:endParaRPr>
          </a:p>
          <a:p>
            <a:pPr algn="ctr" eaLnBrk="1" hangingPunct="1">
              <a:buFontTx/>
              <a:buNone/>
            </a:pPr>
            <a:r>
              <a:rPr lang="en-US" sz="2400" smtClean="0">
                <a:solidFill>
                  <a:srgbClr val="FFFF00"/>
                </a:solidFill>
              </a:rPr>
              <a:t>					Science Project ideas come from your students’ minds; from what they like to do </a:t>
            </a:r>
          </a:p>
          <a:p>
            <a:pPr algn="ctr" eaLnBrk="1" hangingPunct="1">
              <a:buFontTx/>
              <a:buNone/>
            </a:pPr>
            <a:endParaRPr lang="en-US" sz="1600" smtClean="0">
              <a:solidFill>
                <a:srgbClr val="FFFF00"/>
              </a:solidFill>
            </a:endParaRPr>
          </a:p>
          <a:p>
            <a:pPr algn="ctr" eaLnBrk="1" hangingPunct="1">
              <a:buFontTx/>
              <a:buNone/>
            </a:pPr>
            <a:r>
              <a:rPr lang="en-US" sz="2400" smtClean="0">
                <a:solidFill>
                  <a:srgbClr val="FFFF00"/>
                </a:solidFill>
              </a:rPr>
              <a:t>Not an book or the internet.</a:t>
            </a:r>
          </a:p>
          <a:p>
            <a:pPr algn="ctr" eaLnBrk="1" hangingPunct="1">
              <a:buFontTx/>
              <a:buNone/>
            </a:pPr>
            <a:r>
              <a:rPr lang="en-US" sz="2400" smtClean="0">
                <a:solidFill>
                  <a:srgbClr val="FFFF00"/>
                </a:solidFill>
              </a:rPr>
              <a:t>They will have fun, </a:t>
            </a:r>
          </a:p>
          <a:p>
            <a:pPr algn="ctr" eaLnBrk="1" hangingPunct="1">
              <a:buFontTx/>
              <a:buNone/>
            </a:pPr>
            <a:r>
              <a:rPr lang="en-US" sz="2400" smtClean="0">
                <a:solidFill>
                  <a:srgbClr val="FFFF00"/>
                </a:solidFill>
              </a:rPr>
              <a:t>                 want to do their projects and </a:t>
            </a:r>
          </a:p>
          <a:p>
            <a:pPr algn="ctr" eaLnBrk="1" hangingPunct="1">
              <a:buFontTx/>
              <a:buNone/>
            </a:pPr>
            <a:r>
              <a:rPr lang="en-US" sz="2400" smtClean="0">
                <a:solidFill>
                  <a:srgbClr val="FFFF00"/>
                </a:solidFill>
              </a:rPr>
              <a:t>          learn more if they pick something that </a:t>
            </a:r>
          </a:p>
          <a:p>
            <a:pPr algn="ctr" eaLnBrk="1" hangingPunct="1">
              <a:buFontTx/>
              <a:buNone/>
            </a:pPr>
            <a:r>
              <a:rPr lang="en-US" sz="2400" smtClean="0">
                <a:solidFill>
                  <a:srgbClr val="FFFF00"/>
                </a:solidFill>
              </a:rPr>
              <a:t> interests THE STUDENT!</a:t>
            </a:r>
          </a:p>
          <a:p>
            <a:pPr algn="ctr" eaLnBrk="1" hangingPunct="1">
              <a:buFontTx/>
              <a:buNone/>
            </a:pPr>
            <a:endParaRPr lang="en-US" sz="2400" smtClean="0"/>
          </a:p>
        </p:txBody>
      </p:sp>
      <p:pic>
        <p:nvPicPr>
          <p:cNvPr id="23556" name="Picture 4"/>
          <p:cNvPicPr>
            <a:picLocks noChangeAspect="1"/>
          </p:cNvPicPr>
          <p:nvPr/>
        </p:nvPicPr>
        <p:blipFill>
          <a:blip r:embed="rId3"/>
          <a:srcRect/>
          <a:stretch>
            <a:fillRect/>
          </a:stretch>
        </p:blipFill>
        <p:spPr bwMode="auto">
          <a:xfrm>
            <a:off x="7391400" y="3581400"/>
            <a:ext cx="1752600" cy="1574800"/>
          </a:xfrm>
          <a:prstGeom prst="rect">
            <a:avLst/>
          </a:prstGeom>
          <a:noFill/>
          <a:ln w="9525">
            <a:noFill/>
            <a:miter lim="800000"/>
            <a:headEnd/>
            <a:tailEnd/>
          </a:ln>
        </p:spPr>
      </p:pic>
      <p:pic>
        <p:nvPicPr>
          <p:cNvPr id="23557" name="Picture 5"/>
          <p:cNvPicPr>
            <a:picLocks noChangeAspect="1"/>
          </p:cNvPicPr>
          <p:nvPr/>
        </p:nvPicPr>
        <p:blipFill>
          <a:blip r:embed="rId4"/>
          <a:srcRect/>
          <a:stretch>
            <a:fillRect/>
          </a:stretch>
        </p:blipFill>
        <p:spPr bwMode="auto">
          <a:xfrm>
            <a:off x="457200" y="3962400"/>
            <a:ext cx="1831975" cy="12192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143000"/>
          </a:xfrm>
        </p:spPr>
        <p:txBody>
          <a:bodyPr/>
          <a:lstStyle/>
          <a:p>
            <a:r>
              <a:rPr lang="en-US" dirty="0" smtClean="0"/>
              <a:t>More On Brainstorm Ideas</a:t>
            </a:r>
          </a:p>
        </p:txBody>
      </p:sp>
      <p:sp>
        <p:nvSpPr>
          <p:cNvPr id="25603" name="Content Placeholder 2"/>
          <p:cNvSpPr>
            <a:spLocks noGrp="1"/>
          </p:cNvSpPr>
          <p:nvPr>
            <p:ph idx="1"/>
          </p:nvPr>
        </p:nvSpPr>
        <p:spPr>
          <a:xfrm>
            <a:off x="457200" y="1219200"/>
            <a:ext cx="8229600" cy="5040603"/>
          </a:xfrm>
        </p:spPr>
        <p:txBody>
          <a:bodyPr anchor="ctr"/>
          <a:lstStyle/>
          <a:p>
            <a:r>
              <a:rPr lang="en-US" sz="2400" dirty="0" smtClean="0">
                <a:solidFill>
                  <a:srgbClr val="FFFF00"/>
                </a:solidFill>
              </a:rPr>
              <a:t>This is the time to use “creative teaching” to guide students where they need to go in terms of standards/curriculum. Or open the doors to their choices depending on your design of projects.</a:t>
            </a:r>
          </a:p>
          <a:p>
            <a:r>
              <a:rPr lang="en-US" sz="2400" dirty="0" smtClean="0">
                <a:solidFill>
                  <a:srgbClr val="FFFF00"/>
                </a:solidFill>
              </a:rPr>
              <a:t>Take time to go through brainstorming:  </a:t>
            </a:r>
          </a:p>
          <a:p>
            <a:pPr>
              <a:buNone/>
            </a:pPr>
            <a:r>
              <a:rPr lang="en-US" sz="2400" dirty="0" smtClean="0">
                <a:solidFill>
                  <a:srgbClr val="FFFF00"/>
                </a:solidFill>
              </a:rPr>
              <a:t>Ask your students:</a:t>
            </a:r>
          </a:p>
          <a:p>
            <a:pPr lvl="1"/>
            <a:r>
              <a:rPr lang="en-US" sz="2000" dirty="0" smtClean="0">
                <a:solidFill>
                  <a:srgbClr val="FFFF00"/>
                </a:solidFill>
              </a:rPr>
              <a:t>What do you think about when not in school?</a:t>
            </a:r>
          </a:p>
          <a:p>
            <a:pPr lvl="1"/>
            <a:r>
              <a:rPr lang="en-US" sz="2000" dirty="0" smtClean="0">
                <a:solidFill>
                  <a:srgbClr val="FFFF00"/>
                </a:solidFill>
              </a:rPr>
              <a:t>What do you do in your free time?</a:t>
            </a:r>
          </a:p>
          <a:p>
            <a:pPr lvl="1"/>
            <a:r>
              <a:rPr lang="en-US" sz="2000" dirty="0" smtClean="0">
                <a:solidFill>
                  <a:srgbClr val="FFFF00"/>
                </a:solidFill>
              </a:rPr>
              <a:t>What did you do last weekend?</a:t>
            </a:r>
          </a:p>
          <a:p>
            <a:pPr lvl="1"/>
            <a:r>
              <a:rPr lang="en-US" sz="2000" dirty="0" smtClean="0">
                <a:solidFill>
                  <a:srgbClr val="FFFF00"/>
                </a:solidFill>
              </a:rPr>
              <a:t>What do you like to read or watch on TV?</a:t>
            </a:r>
          </a:p>
          <a:p>
            <a:pPr algn="ctr">
              <a:buFontTx/>
              <a:buNone/>
            </a:pPr>
            <a:endParaRPr lang="en-US" sz="400" b="1" dirty="0" smtClean="0">
              <a:solidFill>
                <a:srgbClr val="FFFF00"/>
              </a:solidFill>
            </a:endParaRPr>
          </a:p>
          <a:p>
            <a:pPr algn="ctr">
              <a:buFontTx/>
              <a:buNone/>
            </a:pPr>
            <a:r>
              <a:rPr lang="en-US" sz="2800" b="1" dirty="0" smtClean="0">
                <a:solidFill>
                  <a:srgbClr val="FFFF00"/>
                </a:solidFill>
              </a:rPr>
              <a:t>THE ANSWERS TO THESE QUESTIONS IS WHERE YOU WILL START ON PROJECTS!</a:t>
            </a:r>
          </a:p>
        </p:txBody>
      </p:sp>
      <p:pic>
        <p:nvPicPr>
          <p:cNvPr id="4" name="Picture 3"/>
          <p:cNvPicPr>
            <a:picLocks noChangeAspect="1"/>
          </p:cNvPicPr>
          <p:nvPr/>
        </p:nvPicPr>
        <p:blipFill>
          <a:blip r:embed="rId3"/>
          <a:stretch>
            <a:fillRect/>
          </a:stretch>
        </p:blipFill>
        <p:spPr>
          <a:xfrm>
            <a:off x="6987624" y="2948459"/>
            <a:ext cx="1699176" cy="211340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0"/>
            <a:ext cx="8229600" cy="1143000"/>
          </a:xfrm>
        </p:spPr>
        <p:txBody>
          <a:bodyPr/>
          <a:lstStyle/>
          <a:p>
            <a:r>
              <a:rPr lang="en-US" b="1" dirty="0" smtClean="0"/>
              <a:t>Do What Students Care About and is Reasonable</a:t>
            </a:r>
          </a:p>
        </p:txBody>
      </p:sp>
      <p:sp>
        <p:nvSpPr>
          <p:cNvPr id="26627" name="Content Placeholder 2"/>
          <p:cNvSpPr>
            <a:spLocks noGrp="1"/>
          </p:cNvSpPr>
          <p:nvPr>
            <p:ph idx="1"/>
          </p:nvPr>
        </p:nvSpPr>
        <p:spPr>
          <a:xfrm>
            <a:off x="457200" y="1142999"/>
            <a:ext cx="8229600" cy="4595153"/>
          </a:xfrm>
        </p:spPr>
        <p:txBody>
          <a:bodyPr anchor="ctr"/>
          <a:lstStyle/>
          <a:p>
            <a:pPr>
              <a:buFontTx/>
              <a:buNone/>
            </a:pPr>
            <a:r>
              <a:rPr lang="en-US" dirty="0" smtClean="0">
                <a:solidFill>
                  <a:srgbClr val="FFFF00"/>
                </a:solidFill>
              </a:rPr>
              <a:t>You will want to have the conversation</a:t>
            </a:r>
          </a:p>
          <a:p>
            <a:pPr>
              <a:buFontTx/>
              <a:buNone/>
            </a:pPr>
            <a:r>
              <a:rPr lang="en-US" dirty="0" smtClean="0">
                <a:solidFill>
                  <a:srgbClr val="FFFF00"/>
                </a:solidFill>
              </a:rPr>
              <a:t>about whether or not the idea</a:t>
            </a:r>
          </a:p>
          <a:p>
            <a:pPr>
              <a:buFontTx/>
              <a:buNone/>
            </a:pPr>
            <a:endParaRPr lang="en-US" dirty="0" smtClean="0">
              <a:solidFill>
                <a:srgbClr val="FFFF00"/>
              </a:solidFill>
            </a:endParaRPr>
          </a:p>
          <a:p>
            <a:pPr>
              <a:buFontTx/>
              <a:buNone/>
            </a:pPr>
            <a:endParaRPr lang="en-US" dirty="0" smtClean="0">
              <a:solidFill>
                <a:srgbClr val="FFFF00"/>
              </a:solidFill>
            </a:endParaRPr>
          </a:p>
          <a:p>
            <a:pPr>
              <a:buFontTx/>
              <a:buNone/>
            </a:pPr>
            <a:r>
              <a:rPr lang="en-US" dirty="0" smtClean="0">
                <a:solidFill>
                  <a:srgbClr val="FFFF00"/>
                </a:solidFill>
              </a:rPr>
              <a:t>          Is </a:t>
            </a:r>
            <a:r>
              <a:rPr lang="en-US" b="1" dirty="0" smtClean="0">
                <a:solidFill>
                  <a:srgbClr val="FFFF00"/>
                </a:solidFill>
              </a:rPr>
              <a:t>POSSIBLE</a:t>
            </a:r>
            <a:r>
              <a:rPr lang="en-US" dirty="0" smtClean="0">
                <a:solidFill>
                  <a:srgbClr val="FFFF00"/>
                </a:solidFill>
              </a:rPr>
              <a:t> or </a:t>
            </a:r>
          </a:p>
          <a:p>
            <a:pPr>
              <a:buFontTx/>
              <a:buNone/>
            </a:pPr>
            <a:r>
              <a:rPr lang="en-US" b="1" dirty="0" smtClean="0">
                <a:solidFill>
                  <a:srgbClr val="FFFF00"/>
                </a:solidFill>
              </a:rPr>
              <a:t>                 AFFORDABLE</a:t>
            </a:r>
          </a:p>
        </p:txBody>
      </p:sp>
      <p:pic>
        <p:nvPicPr>
          <p:cNvPr id="5" name="Picture 4"/>
          <p:cNvPicPr/>
          <p:nvPr/>
        </p:nvPicPr>
        <p:blipFill>
          <a:blip r:embed="rId3"/>
          <a:srcRect/>
          <a:stretch>
            <a:fillRect/>
          </a:stretch>
        </p:blipFill>
        <p:spPr bwMode="auto">
          <a:xfrm>
            <a:off x="6090961" y="2767627"/>
            <a:ext cx="3053039" cy="3521614"/>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anim calcmode="lin" valueType="num">
                                      <p:cBhvr additive="base">
                                        <p:cTn id="19"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5" end="5"/>
                                            </p:txEl>
                                          </p:spTgt>
                                        </p:tgtEl>
                                        <p:attrNameLst>
                                          <p:attrName>style.visibility</p:attrName>
                                        </p:attrNameLst>
                                      </p:cBhvr>
                                      <p:to>
                                        <p:strVal val="visible"/>
                                      </p:to>
                                    </p:set>
                                    <p:anim calcmode="lin" valueType="num">
                                      <p:cBhvr additive="base">
                                        <p:cTn id="25"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0"/>
            <a:ext cx="8229600" cy="1143000"/>
          </a:xfrm>
        </p:spPr>
        <p:txBody>
          <a:bodyPr/>
          <a:lstStyle/>
          <a:p>
            <a:r>
              <a:rPr lang="en-US" dirty="0" smtClean="0"/>
              <a:t>Continue The Discussions</a:t>
            </a:r>
          </a:p>
        </p:txBody>
      </p:sp>
      <p:sp>
        <p:nvSpPr>
          <p:cNvPr id="31747" name="Content Placeholder 2"/>
          <p:cNvSpPr>
            <a:spLocks noGrp="1"/>
          </p:cNvSpPr>
          <p:nvPr>
            <p:ph idx="1"/>
          </p:nvPr>
        </p:nvSpPr>
        <p:spPr/>
        <p:txBody>
          <a:bodyPr anchor="ctr"/>
          <a:lstStyle/>
          <a:p>
            <a:pPr>
              <a:buFontTx/>
              <a:buNone/>
            </a:pPr>
            <a:endParaRPr lang="en-US" smtClean="0">
              <a:solidFill>
                <a:srgbClr val="FFFF00"/>
              </a:solidFill>
            </a:endParaRPr>
          </a:p>
          <a:p>
            <a:pPr>
              <a:buFontTx/>
              <a:buNone/>
            </a:pPr>
            <a:endParaRPr lang="en-US" smtClean="0">
              <a:solidFill>
                <a:srgbClr val="FFFF00"/>
              </a:solidFill>
            </a:endParaRPr>
          </a:p>
          <a:p>
            <a:pPr>
              <a:buFontTx/>
              <a:buNone/>
            </a:pPr>
            <a:endParaRPr lang="en-US" smtClean="0">
              <a:solidFill>
                <a:srgbClr val="FFFF00"/>
              </a:solidFill>
            </a:endParaRPr>
          </a:p>
          <a:p>
            <a:pPr>
              <a:buFontTx/>
              <a:buNone/>
            </a:pPr>
            <a:endParaRPr lang="en-US" smtClean="0">
              <a:solidFill>
                <a:srgbClr val="FFFF00"/>
              </a:solidFill>
            </a:endParaRPr>
          </a:p>
          <a:p>
            <a:pPr>
              <a:buFontTx/>
              <a:buNone/>
            </a:pPr>
            <a:endParaRPr lang="en-US" smtClean="0">
              <a:solidFill>
                <a:srgbClr val="FFFF00"/>
              </a:solidFill>
            </a:endParaRPr>
          </a:p>
          <a:p>
            <a:pPr>
              <a:buFontTx/>
              <a:buNone/>
            </a:pPr>
            <a:r>
              <a:rPr lang="en-US" b="1" smtClean="0">
                <a:solidFill>
                  <a:srgbClr val="FFFF00"/>
                </a:solidFill>
              </a:rPr>
              <a:t>Science</a:t>
            </a:r>
            <a:r>
              <a:rPr lang="en-US" smtClean="0">
                <a:solidFill>
                  <a:srgbClr val="FFFF00"/>
                </a:solidFill>
              </a:rPr>
              <a:t>: What exists? What happens? Why does it happen? How does one know?</a:t>
            </a:r>
          </a:p>
          <a:p>
            <a:pPr>
              <a:buFontTx/>
              <a:buNone/>
            </a:pPr>
            <a:r>
              <a:rPr lang="en-US" b="1" smtClean="0">
                <a:solidFill>
                  <a:srgbClr val="FFFF00"/>
                </a:solidFill>
              </a:rPr>
              <a:t>Engineering</a:t>
            </a:r>
            <a:r>
              <a:rPr lang="en-US" smtClean="0">
                <a:solidFill>
                  <a:srgbClr val="FFFF00"/>
                </a:solidFill>
              </a:rPr>
              <a:t>: What can be done to address a particular need? What tools and technologies are available, could be developed to address the problem?</a:t>
            </a:r>
          </a:p>
          <a:p>
            <a:pPr>
              <a:buFontTx/>
              <a:buNone/>
            </a:pPr>
            <a:endParaRPr lang="en-US" smtClean="0">
              <a:solidFill>
                <a:srgbClr val="FFFF00"/>
              </a:solidFill>
            </a:endParaRPr>
          </a:p>
          <a:p>
            <a:pPr>
              <a:buFontTx/>
              <a:buNone/>
            </a:pPr>
            <a:endParaRPr lang="en-US" smtClean="0">
              <a:solidFill>
                <a:srgbClr val="FFFF00"/>
              </a:solidFill>
            </a:endParaRPr>
          </a:p>
        </p:txBody>
      </p:sp>
      <p:pic>
        <p:nvPicPr>
          <p:cNvPr id="31748" name="Picture 3"/>
          <p:cNvPicPr>
            <a:picLocks noChangeAspect="1"/>
          </p:cNvPicPr>
          <p:nvPr/>
        </p:nvPicPr>
        <p:blipFill>
          <a:blip r:embed="rId2"/>
          <a:srcRect/>
          <a:stretch>
            <a:fillRect/>
          </a:stretch>
        </p:blipFill>
        <p:spPr bwMode="auto">
          <a:xfrm>
            <a:off x="3276600" y="1295400"/>
            <a:ext cx="2916238" cy="17526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1143000"/>
          </a:xfrm>
        </p:spPr>
        <p:txBody>
          <a:bodyPr/>
          <a:lstStyle/>
          <a:p>
            <a:r>
              <a:rPr lang="en-US" smtClean="0"/>
              <a:t>Make Sure Safety is Considered</a:t>
            </a:r>
            <a:br>
              <a:rPr lang="en-US" smtClean="0"/>
            </a:br>
            <a:r>
              <a:rPr lang="en-US" smtClean="0"/>
              <a:t>For Both Students and Subjects</a:t>
            </a:r>
          </a:p>
        </p:txBody>
      </p:sp>
      <p:sp>
        <p:nvSpPr>
          <p:cNvPr id="32771" name="Content Placeholder 2"/>
          <p:cNvSpPr>
            <a:spLocks noGrp="1"/>
          </p:cNvSpPr>
          <p:nvPr>
            <p:ph idx="1"/>
          </p:nvPr>
        </p:nvSpPr>
        <p:spPr>
          <a:xfrm>
            <a:off x="457200" y="1295400"/>
            <a:ext cx="8229600" cy="5029200"/>
          </a:xfrm>
        </p:spPr>
        <p:txBody>
          <a:bodyPr/>
          <a:lstStyle/>
          <a:p>
            <a:pPr algn="just"/>
            <a:r>
              <a:rPr lang="en-US" sz="2400" b="1" dirty="0" smtClean="0">
                <a:solidFill>
                  <a:srgbClr val="FFFF00"/>
                </a:solidFill>
                <a:ea typeface="ＭＳ Ｐゴシック" pitchFamily="1" charset="-128"/>
                <a:cs typeface="ＭＳ Ｐゴシック" pitchFamily="1" charset="-128"/>
              </a:rPr>
              <a:t>Projects that MUST have permission before starting:</a:t>
            </a:r>
          </a:p>
          <a:p>
            <a:pPr algn="just"/>
            <a:r>
              <a:rPr lang="en-US" sz="2000" dirty="0" smtClean="0">
                <a:solidFill>
                  <a:srgbClr val="FFFF00"/>
                </a:solidFill>
                <a:ea typeface="ＭＳ Ｐゴシック" pitchFamily="1" charset="-128"/>
                <a:cs typeface="ＭＳ Ｐゴシック" pitchFamily="1" charset="-128"/>
              </a:rPr>
              <a:t>Human Subjects</a:t>
            </a:r>
          </a:p>
          <a:p>
            <a:r>
              <a:rPr lang="en-US" sz="2000" dirty="0" smtClean="0">
                <a:solidFill>
                  <a:srgbClr val="FFFF00"/>
                </a:solidFill>
                <a:ea typeface="ＭＳ Ｐゴシック" pitchFamily="1" charset="-128"/>
                <a:cs typeface="ＭＳ Ｐゴシック" pitchFamily="1" charset="-128"/>
              </a:rPr>
              <a:t>Vertebrate Animals</a:t>
            </a:r>
          </a:p>
          <a:p>
            <a:endParaRPr lang="en-US" sz="1000" dirty="0" smtClean="0">
              <a:solidFill>
                <a:srgbClr val="FFFF00"/>
              </a:solidFill>
              <a:ea typeface="ＭＳ Ｐゴシック" pitchFamily="1" charset="-128"/>
              <a:cs typeface="ＭＳ Ｐゴシック" pitchFamily="1" charset="-128"/>
            </a:endParaRPr>
          </a:p>
          <a:p>
            <a:r>
              <a:rPr lang="en-US" sz="2400" b="1" dirty="0" smtClean="0">
                <a:solidFill>
                  <a:srgbClr val="FFFF00"/>
                </a:solidFill>
                <a:ea typeface="ＭＳ Ｐゴシック" pitchFamily="1" charset="-128"/>
                <a:cs typeface="ＭＳ Ｐゴシック" pitchFamily="1" charset="-128"/>
              </a:rPr>
              <a:t>Must have Adult Supervision if:</a:t>
            </a:r>
          </a:p>
          <a:p>
            <a:pPr algn="just"/>
            <a:r>
              <a:rPr lang="en-US" sz="2000" dirty="0" smtClean="0">
                <a:solidFill>
                  <a:srgbClr val="FFFF00"/>
                </a:solidFill>
                <a:ea typeface="ＭＳ Ｐゴシック" pitchFamily="1" charset="-128"/>
                <a:cs typeface="ＭＳ Ｐゴシック" pitchFamily="1" charset="-128"/>
              </a:rPr>
              <a:t>Growing mold, bacteria</a:t>
            </a:r>
          </a:p>
          <a:p>
            <a:pPr algn="just"/>
            <a:r>
              <a:rPr lang="en-US" sz="2000" dirty="0" smtClean="0">
                <a:solidFill>
                  <a:srgbClr val="FFFF00"/>
                </a:solidFill>
                <a:ea typeface="ＭＳ Ｐゴシック" pitchFamily="1" charset="-128"/>
                <a:cs typeface="ＭＳ Ｐゴシック" pitchFamily="1" charset="-128"/>
              </a:rPr>
              <a:t>Certain activities</a:t>
            </a:r>
          </a:p>
          <a:p>
            <a:pPr algn="just"/>
            <a:r>
              <a:rPr lang="en-US" sz="2000" dirty="0" smtClean="0">
                <a:solidFill>
                  <a:srgbClr val="FFFF00"/>
                </a:solidFill>
                <a:ea typeface="ＭＳ Ｐゴシック" pitchFamily="1" charset="-128"/>
                <a:cs typeface="ＭＳ Ｐゴシック" pitchFamily="1" charset="-128"/>
              </a:rPr>
              <a:t>Possibly dangerous tools and chemicals</a:t>
            </a:r>
          </a:p>
          <a:p>
            <a:pPr algn="just"/>
            <a:endParaRPr lang="en-US" sz="1000" dirty="0" smtClean="0">
              <a:solidFill>
                <a:srgbClr val="FFFF00"/>
              </a:solidFill>
              <a:ea typeface="ＭＳ Ｐゴシック" pitchFamily="1" charset="-128"/>
              <a:cs typeface="ＭＳ Ｐゴシック" pitchFamily="1" charset="-128"/>
            </a:endParaRPr>
          </a:p>
          <a:p>
            <a:pPr algn="just"/>
            <a:r>
              <a:rPr lang="en-US" sz="2400" b="1" dirty="0" smtClean="0">
                <a:solidFill>
                  <a:srgbClr val="FFFF00"/>
                </a:solidFill>
                <a:ea typeface="ＭＳ Ｐゴシック" pitchFamily="1" charset="-128"/>
                <a:cs typeface="ＭＳ Ｐゴシック" pitchFamily="1" charset="-128"/>
              </a:rPr>
              <a:t>Do you need special permission:</a:t>
            </a:r>
          </a:p>
          <a:p>
            <a:r>
              <a:rPr lang="en-US" sz="2000" dirty="0" smtClean="0">
                <a:solidFill>
                  <a:srgbClr val="FFFF00"/>
                </a:solidFill>
                <a:latin typeface="Arial Narrow" pitchFamily="1" charset="0"/>
                <a:ea typeface="ＭＳ Ｐゴシック" pitchFamily="1" charset="-128"/>
                <a:cs typeface="ＭＳ Ｐゴシック" pitchFamily="1" charset="-128"/>
              </a:rPr>
              <a:t>If you are just observing (watching) you do not </a:t>
            </a:r>
          </a:p>
          <a:p>
            <a:pPr>
              <a:buFontTx/>
              <a:buNone/>
            </a:pPr>
            <a:r>
              <a:rPr lang="en-US" sz="2000" dirty="0" smtClean="0">
                <a:solidFill>
                  <a:srgbClr val="FFFF00"/>
                </a:solidFill>
                <a:latin typeface="Arial Narrow" pitchFamily="1" charset="0"/>
                <a:ea typeface="ＭＳ Ｐゴシック" pitchFamily="1" charset="-128"/>
                <a:cs typeface="ＭＳ Ｐゴシック" pitchFamily="1" charset="-128"/>
              </a:rPr>
              <a:t>     need special permission before starting your project</a:t>
            </a:r>
          </a:p>
          <a:p>
            <a:pPr algn="ctr">
              <a:buFontTx/>
              <a:buNone/>
            </a:pPr>
            <a:endParaRPr lang="en-US" sz="1000" dirty="0" smtClean="0">
              <a:solidFill>
                <a:srgbClr val="FFFF00"/>
              </a:solidFill>
              <a:latin typeface="Arial Narrow" pitchFamily="1" charset="0"/>
              <a:ea typeface="ＭＳ Ｐゴシック" pitchFamily="1" charset="-128"/>
              <a:cs typeface="ＭＳ Ｐゴシック" pitchFamily="1" charset="-128"/>
            </a:endParaRPr>
          </a:p>
          <a:p>
            <a:pPr algn="ctr">
              <a:buFontTx/>
              <a:buNone/>
            </a:pPr>
            <a:r>
              <a:rPr lang="en-US" sz="2400" dirty="0" smtClean="0">
                <a:solidFill>
                  <a:srgbClr val="FFFF00"/>
                </a:solidFill>
                <a:ea typeface="ＭＳ Ｐゴシック" pitchFamily="1" charset="-128"/>
                <a:cs typeface="ＭＳ Ｐゴシック" pitchFamily="1" charset="-128"/>
              </a:rPr>
              <a:t>SCIENTIFIC REVIEW COMMITTEE</a:t>
            </a:r>
          </a:p>
          <a:p>
            <a:pPr algn="just"/>
            <a:endParaRPr lang="en-US" sz="2000" dirty="0" smtClean="0">
              <a:solidFill>
                <a:srgbClr val="FFFF00"/>
              </a:solidFill>
              <a:ea typeface="ＭＳ Ｐゴシック" pitchFamily="1" charset="-128"/>
              <a:cs typeface="ＭＳ Ｐゴシック" pitchFamily="1" charset="-128"/>
            </a:endParaRPr>
          </a:p>
          <a:p>
            <a:pPr algn="just"/>
            <a:endParaRPr lang="en-US" sz="2000" dirty="0" smtClean="0">
              <a:solidFill>
                <a:srgbClr val="FFFF00"/>
              </a:solidFill>
              <a:ea typeface="ＭＳ Ｐゴシック" pitchFamily="1" charset="-128"/>
              <a:cs typeface="ＭＳ Ｐゴシック" pitchFamily="1" charset="-128"/>
            </a:endParaRPr>
          </a:p>
        </p:txBody>
      </p:sp>
      <p:pic>
        <p:nvPicPr>
          <p:cNvPr id="32772" name="Picture 3"/>
          <p:cNvPicPr>
            <a:picLocks noChangeAspect="1"/>
          </p:cNvPicPr>
          <p:nvPr/>
        </p:nvPicPr>
        <p:blipFill>
          <a:blip r:embed="rId2"/>
          <a:srcRect/>
          <a:stretch>
            <a:fillRect/>
          </a:stretch>
        </p:blipFill>
        <p:spPr bwMode="auto">
          <a:xfrm>
            <a:off x="9906998" y="3452018"/>
            <a:ext cx="2162175" cy="1630363"/>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6109369" y="2743199"/>
            <a:ext cx="3034631" cy="2754119"/>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1143000"/>
          </a:xfrm>
        </p:spPr>
        <p:txBody>
          <a:bodyPr/>
          <a:lstStyle/>
          <a:p>
            <a:r>
              <a:rPr lang="en-US" smtClean="0"/>
              <a:t>Scientific Review Committee</a:t>
            </a:r>
            <a:br>
              <a:rPr lang="en-US" smtClean="0"/>
            </a:br>
            <a:r>
              <a:rPr lang="en-US" smtClean="0"/>
              <a:t>SRC Paperwork</a:t>
            </a:r>
          </a:p>
        </p:txBody>
      </p:sp>
      <p:sp>
        <p:nvSpPr>
          <p:cNvPr id="33795" name="Content Placeholder 2"/>
          <p:cNvSpPr>
            <a:spLocks noGrp="1"/>
          </p:cNvSpPr>
          <p:nvPr>
            <p:ph idx="1"/>
          </p:nvPr>
        </p:nvSpPr>
        <p:spPr>
          <a:xfrm>
            <a:off x="457200" y="-304800"/>
            <a:ext cx="8229600" cy="6629400"/>
          </a:xfrm>
        </p:spPr>
        <p:txBody>
          <a:bodyPr anchor="ctr"/>
          <a:lstStyle/>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r>
              <a:rPr lang="en-US" sz="1800" b="1" smtClean="0">
                <a:solidFill>
                  <a:srgbClr val="FFFF00"/>
                </a:solidFill>
                <a:latin typeface="Arial Narrow" pitchFamily="1" charset="0"/>
                <a:ea typeface="ＭＳ Ｐゴシック" pitchFamily="1" charset="-128"/>
                <a:cs typeface="ＭＳ Ｐゴシック" pitchFamily="1" charset="-128"/>
              </a:rPr>
              <a:t>It is crucial that all projects that involve non-human vertebrate animals, animal or human tissue, recombinant DNA, pathogens, human subjects, controlled substances, or hazardous devices obtain SRC approval.  Any survey or interaction with humans other than pure observation must be reviewed. This needs to be done prior to starting the project!</a:t>
            </a: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r>
              <a:rPr lang="en-US" sz="1800" b="1" smtClean="0">
                <a:solidFill>
                  <a:srgbClr val="FFFF00"/>
                </a:solidFill>
                <a:latin typeface="Arial Narrow" pitchFamily="1" charset="0"/>
                <a:ea typeface="ＭＳ Ｐゴシック" pitchFamily="1" charset="-128"/>
                <a:cs typeface="ＭＳ Ｐゴシック" pitchFamily="1" charset="-128"/>
              </a:rPr>
              <a:t>What is SRC approval?</a:t>
            </a:r>
          </a:p>
          <a:p>
            <a:pPr>
              <a:buFontTx/>
              <a:buNone/>
            </a:pPr>
            <a:r>
              <a:rPr lang="en-US" sz="1800" b="1" smtClean="0">
                <a:solidFill>
                  <a:srgbClr val="FFFF00"/>
                </a:solidFill>
                <a:latin typeface="Arial Narrow" pitchFamily="1" charset="0"/>
                <a:ea typeface="ＭＳ Ｐゴシック" pitchFamily="1" charset="-128"/>
                <a:cs typeface="ＭＳ Ｐゴシック" pitchFamily="1" charset="-128"/>
              </a:rPr>
              <a:t>Process of filling out SRC Approval Form that will be reviewed by your school committee to ensure safety for all. It does not need to be submitted for approval to SARSEF. It will need to be available for view at SARSEF in March.</a:t>
            </a:r>
          </a:p>
          <a:p>
            <a:pPr>
              <a:buFontTx/>
              <a:buNone/>
            </a:pPr>
            <a:endParaRPr lang="en-US" sz="1800" b="1" smtClean="0">
              <a:solidFill>
                <a:srgbClr val="FFFF00"/>
              </a:solidFill>
              <a:latin typeface="Arial Narrow" pitchFamily="1" charset="0"/>
              <a:ea typeface="ＭＳ Ｐゴシック" pitchFamily="1" charset="-128"/>
              <a:cs typeface="ＭＳ Ｐゴシック" pitchFamily="1" charset="-128"/>
            </a:endParaRPr>
          </a:p>
          <a:p>
            <a:pPr>
              <a:buFontTx/>
              <a:buNone/>
            </a:pPr>
            <a:r>
              <a:rPr lang="en-US" sz="1800" b="1" smtClean="0">
                <a:solidFill>
                  <a:srgbClr val="FFFF00"/>
                </a:solidFill>
                <a:latin typeface="Arial Narrow" pitchFamily="1" charset="0"/>
                <a:ea typeface="ＭＳ Ｐゴシック" pitchFamily="1" charset="-128"/>
                <a:cs typeface="ＭＳ Ｐゴシック" pitchFamily="1" charset="-128"/>
              </a:rPr>
              <a:t>How do I get SRC approval?</a:t>
            </a:r>
          </a:p>
          <a:p>
            <a:pPr>
              <a:buFontTx/>
              <a:buNone/>
            </a:pPr>
            <a:r>
              <a:rPr lang="en-US" sz="1800" b="1" smtClean="0">
                <a:solidFill>
                  <a:srgbClr val="FFFF00"/>
                </a:solidFill>
                <a:latin typeface="Arial Narrow" pitchFamily="1" charset="0"/>
                <a:ea typeface="ＭＳ Ｐゴシック" pitchFamily="1" charset="-128"/>
                <a:cs typeface="ＭＳ Ｐゴシック" pitchFamily="1" charset="-128"/>
              </a:rPr>
              <a:t>This is a committee of generally 3 people from your school. They usually consist of the science teacher, administrator and health personnel from the school.  The project is reviewed for safety concerns.</a:t>
            </a:r>
          </a:p>
          <a:p>
            <a:pPr algn="ctr">
              <a:buFontTx/>
              <a:buNone/>
            </a:pPr>
            <a:r>
              <a:rPr lang="en-US" sz="2800" smtClean="0">
                <a:solidFill>
                  <a:srgbClr val="FFFF00"/>
                </a:solidFill>
                <a:latin typeface="Arial Narrow" pitchFamily="1" charset="0"/>
                <a:ea typeface="ＭＳ Ｐゴシック" pitchFamily="1" charset="-128"/>
                <a:cs typeface="ＭＳ Ｐゴシック" pitchFamily="1" charset="-128"/>
              </a:rPr>
              <a:t>PLEASE SEE:  www. sarsef.org for specific guidelines.</a:t>
            </a:r>
            <a:endParaRPr lang="en-US" sz="2800" b="1" smtClean="0">
              <a:solidFill>
                <a:srgbClr val="FFFF00"/>
              </a:solidFill>
              <a:ea typeface="ＭＳ Ｐゴシック" pitchFamily="1" charset="-128"/>
              <a:cs typeface="ＭＳ Ｐゴシック" pitchFamily="1" charset="-128"/>
            </a:endParaRPr>
          </a:p>
          <a:p>
            <a:pPr>
              <a:buFontTx/>
              <a:buNone/>
            </a:pPr>
            <a:endParaRPr lang="en-US"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b="1" smtClean="0">
              <a:solidFill>
                <a:srgbClr val="FFFF00"/>
              </a:solidFill>
              <a:latin typeface="Arial Narrow" pitchFamily="1" charset="0"/>
              <a:ea typeface="ＭＳ Ｐゴシック" pitchFamily="1" charset="-128"/>
              <a:cs typeface="ＭＳ Ｐゴシック" pitchFamily="1" charset="-128"/>
            </a:endParaRPr>
          </a:p>
          <a:p>
            <a:pPr>
              <a:buFontTx/>
              <a:buNone/>
            </a:pPr>
            <a:endParaRPr lang="en-US" b="1" smtClean="0">
              <a:solidFill>
                <a:srgbClr val="FFFF00"/>
              </a:solidFill>
              <a:latin typeface="Arial Narrow" pitchFamily="1" charset="0"/>
              <a:ea typeface="ＭＳ Ｐゴシック" pitchFamily="1" charset="-128"/>
              <a:cs typeface="ＭＳ Ｐゴシック" pitchFamily="1" charset="-128"/>
            </a:endParaRPr>
          </a:p>
          <a:p>
            <a:pPr algn="ctr">
              <a:buFontTx/>
              <a:buNone/>
            </a:pPr>
            <a:r>
              <a:rPr lang="en-US" b="1" smtClean="0">
                <a:solidFill>
                  <a:srgbClr val="FFFF00"/>
                </a:solidFill>
                <a:latin typeface="Arial Narrow" pitchFamily="1" charset="0"/>
                <a:ea typeface="ＭＳ Ｐゴシック" pitchFamily="1" charset="-128"/>
                <a:cs typeface="ＭＳ Ｐゴシック" pitchFamily="1" charset="-128"/>
              </a:rPr>
              <a:t>WHEN IN DOUBT, FILL IT OUT!!</a:t>
            </a:r>
            <a:endParaRPr lang="en-US" b="1" smtClean="0">
              <a:solidFill>
                <a:srgbClr val="FFFF00"/>
              </a:solidFill>
              <a:ea typeface="ＭＳ Ｐゴシック" pitchFamily="1" charset="-128"/>
              <a:cs typeface="ＭＳ Ｐゴシック" pitchFamily="1" charset="-128"/>
            </a:endParaRPr>
          </a:p>
          <a:p>
            <a:endParaRPr lang="en-US" smtClean="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143000"/>
          </a:xfrm>
        </p:spPr>
        <p:txBody>
          <a:bodyPr/>
          <a:lstStyle/>
          <a:p>
            <a:r>
              <a:rPr lang="en-US" dirty="0" smtClean="0"/>
              <a:t>Research and Explore This!</a:t>
            </a:r>
          </a:p>
        </p:txBody>
      </p:sp>
      <p:sp>
        <p:nvSpPr>
          <p:cNvPr id="15363" name="Content Placeholder 2"/>
          <p:cNvSpPr>
            <a:spLocks noGrp="1"/>
          </p:cNvSpPr>
          <p:nvPr>
            <p:ph idx="1"/>
          </p:nvPr>
        </p:nvSpPr>
        <p:spPr>
          <a:xfrm>
            <a:off x="533400" y="1447800"/>
            <a:ext cx="8229600" cy="4830763"/>
          </a:xfrm>
        </p:spPr>
        <p:txBody>
          <a:bodyPr/>
          <a:lstStyle/>
          <a:p>
            <a:pPr algn="ctr">
              <a:buFontTx/>
              <a:buNone/>
            </a:pPr>
            <a:endParaRPr lang="en-US" sz="1000" b="1" dirty="0" smtClean="0"/>
          </a:p>
          <a:p>
            <a:pPr algn="ctr">
              <a:buFontTx/>
              <a:buNone/>
            </a:pPr>
            <a:endParaRPr lang="en-US" sz="3600" b="1" dirty="0" smtClean="0"/>
          </a:p>
          <a:p>
            <a:pPr>
              <a:buFontTx/>
              <a:buNone/>
            </a:pPr>
            <a:r>
              <a:rPr lang="en-US" sz="3600" b="1" dirty="0" smtClean="0"/>
              <a:t>    			</a:t>
            </a:r>
            <a:r>
              <a:rPr lang="en-US" sz="3600" b="1" dirty="0" smtClean="0">
                <a:solidFill>
                  <a:srgbClr val="FFFF00"/>
                </a:solidFill>
              </a:rPr>
              <a:t>HAVE FUN WITH SCIENCE and ENGINEERING COMPETITIONS AS YOU HELP YOUR STUDENTS CREATE THEIR</a:t>
            </a:r>
          </a:p>
          <a:p>
            <a:pPr>
              <a:buFontTx/>
              <a:buNone/>
            </a:pPr>
            <a:r>
              <a:rPr lang="en-US" sz="3600" b="1" dirty="0" smtClean="0">
                <a:solidFill>
                  <a:srgbClr val="FFFF00"/>
                </a:solidFill>
              </a:rPr>
              <a:t>				PROJECTS!</a:t>
            </a:r>
          </a:p>
          <a:p>
            <a:pPr algn="ctr">
              <a:buFontTx/>
              <a:buNone/>
            </a:pPr>
            <a:endParaRPr lang="en-US" sz="3600" b="1" dirty="0" smtClean="0"/>
          </a:p>
          <a:p>
            <a:pPr>
              <a:buFontTx/>
              <a:buNone/>
            </a:pPr>
            <a:r>
              <a:rPr lang="en-US" sz="3600" b="1" dirty="0" smtClean="0"/>
              <a:t>    </a:t>
            </a:r>
          </a:p>
          <a:p>
            <a:pPr algn="ctr">
              <a:buFontTx/>
              <a:buNone/>
            </a:pPr>
            <a:endParaRPr lang="en-US" sz="3600" dirty="0" smtClean="0"/>
          </a:p>
        </p:txBody>
      </p:sp>
      <p:pic>
        <p:nvPicPr>
          <p:cNvPr id="15364" name="Picture 3"/>
          <p:cNvPicPr>
            <a:picLocks noChangeAspect="1"/>
          </p:cNvPicPr>
          <p:nvPr/>
        </p:nvPicPr>
        <p:blipFill>
          <a:blip r:embed="rId3"/>
          <a:srcRect/>
          <a:stretch>
            <a:fillRect/>
          </a:stretch>
        </p:blipFill>
        <p:spPr bwMode="auto">
          <a:xfrm>
            <a:off x="7596378" y="4981875"/>
            <a:ext cx="1338071" cy="1296687"/>
          </a:xfrm>
          <a:prstGeom prst="rect">
            <a:avLst/>
          </a:prstGeom>
          <a:noFill/>
          <a:ln w="9525">
            <a:noFill/>
            <a:miter lim="800000"/>
            <a:headEnd/>
            <a:tailEnd/>
          </a:ln>
        </p:spPr>
      </p:pic>
      <p:pic>
        <p:nvPicPr>
          <p:cNvPr id="15365" name="Picture 4"/>
          <p:cNvPicPr>
            <a:picLocks noChangeAspect="1"/>
          </p:cNvPicPr>
          <p:nvPr/>
        </p:nvPicPr>
        <p:blipFill>
          <a:blip r:embed="rId4"/>
          <a:srcRect/>
          <a:stretch>
            <a:fillRect/>
          </a:stretch>
        </p:blipFill>
        <p:spPr bwMode="auto">
          <a:xfrm>
            <a:off x="533400" y="1295400"/>
            <a:ext cx="1743075" cy="13716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Sarsef.org</a:t>
            </a:r>
            <a:endParaRPr lang="en-US" dirty="0"/>
          </a:p>
        </p:txBody>
      </p:sp>
      <p:pic>
        <p:nvPicPr>
          <p:cNvPr id="4" name="Picture 3"/>
          <p:cNvPicPr>
            <a:picLocks noChangeAspect="1"/>
          </p:cNvPicPr>
          <p:nvPr/>
        </p:nvPicPr>
        <p:blipFill>
          <a:blip r:embed="rId2"/>
          <a:stretch>
            <a:fillRect/>
          </a:stretch>
        </p:blipFill>
        <p:spPr>
          <a:xfrm>
            <a:off x="1006800" y="1417638"/>
            <a:ext cx="7680000" cy="502217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Tab</a:t>
            </a:r>
            <a:endParaRPr lang="en-US" dirty="0"/>
          </a:p>
        </p:txBody>
      </p:sp>
      <p:pic>
        <p:nvPicPr>
          <p:cNvPr id="5" name="Picture 4"/>
          <p:cNvPicPr>
            <a:picLocks noChangeAspect="1"/>
          </p:cNvPicPr>
          <p:nvPr/>
        </p:nvPicPr>
        <p:blipFill>
          <a:blip r:embed="rId2"/>
          <a:stretch>
            <a:fillRect/>
          </a:stretch>
        </p:blipFill>
        <p:spPr>
          <a:xfrm>
            <a:off x="1043085" y="1321503"/>
            <a:ext cx="7097514" cy="4869746"/>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 Before Experiment</a:t>
            </a:r>
            <a:endParaRPr lang="en-US" dirty="0"/>
          </a:p>
        </p:txBody>
      </p:sp>
      <p:pic>
        <p:nvPicPr>
          <p:cNvPr id="5" name="Picture 4"/>
          <p:cNvPicPr>
            <a:picLocks noChangeAspect="1"/>
          </p:cNvPicPr>
          <p:nvPr/>
        </p:nvPicPr>
        <p:blipFill>
          <a:blip r:embed="rId2"/>
          <a:stretch>
            <a:fillRect/>
          </a:stretch>
        </p:blipFill>
        <p:spPr>
          <a:xfrm>
            <a:off x="867348" y="1417639"/>
            <a:ext cx="7819452" cy="4887158"/>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3400" y="0"/>
            <a:ext cx="8229600" cy="1143000"/>
          </a:xfrm>
        </p:spPr>
        <p:txBody>
          <a:bodyPr/>
          <a:lstStyle/>
          <a:p>
            <a:pPr algn="l"/>
            <a:r>
              <a:rPr lang="en-US" smtClean="0"/>
              <a:t>    </a:t>
            </a:r>
            <a:r>
              <a:rPr lang="en-US" b="1" smtClean="0"/>
              <a:t>Create Lab Books</a:t>
            </a:r>
          </a:p>
        </p:txBody>
      </p:sp>
      <p:sp>
        <p:nvSpPr>
          <p:cNvPr id="34819" name="Content Placeholder 2"/>
          <p:cNvSpPr>
            <a:spLocks noGrp="1"/>
          </p:cNvSpPr>
          <p:nvPr>
            <p:ph idx="1"/>
          </p:nvPr>
        </p:nvSpPr>
        <p:spPr>
          <a:xfrm>
            <a:off x="457200" y="1219200"/>
            <a:ext cx="8229600" cy="4525963"/>
          </a:xfrm>
        </p:spPr>
        <p:txBody>
          <a:bodyPr/>
          <a:lstStyle/>
          <a:p>
            <a:pPr>
              <a:buFontTx/>
              <a:buNone/>
            </a:pPr>
            <a:r>
              <a:rPr lang="en-US" sz="2400" smtClean="0">
                <a:solidFill>
                  <a:srgbClr val="FFFF00"/>
                </a:solidFill>
              </a:rPr>
              <a:t>As soon as students start thinking about their topic it is time to start keeping track of their project in a lab book. This is students’ first form of data collection!</a:t>
            </a:r>
          </a:p>
          <a:p>
            <a:pPr>
              <a:buFontTx/>
              <a:buAutoNum type="arabicPeriod"/>
            </a:pPr>
            <a:r>
              <a:rPr lang="en-US" sz="2400" smtClean="0">
                <a:solidFill>
                  <a:srgbClr val="FFFF00"/>
                </a:solidFill>
              </a:rPr>
              <a:t>Ideas</a:t>
            </a:r>
          </a:p>
          <a:p>
            <a:pPr>
              <a:buFontTx/>
              <a:buAutoNum type="arabicPeriod"/>
            </a:pPr>
            <a:r>
              <a:rPr lang="en-US" sz="2400" smtClean="0">
                <a:solidFill>
                  <a:srgbClr val="FFFF00"/>
                </a:solidFill>
              </a:rPr>
              <a:t>Research</a:t>
            </a:r>
          </a:p>
          <a:p>
            <a:pPr>
              <a:buFontTx/>
              <a:buAutoNum type="arabicPeriod"/>
            </a:pPr>
            <a:r>
              <a:rPr lang="en-US" sz="2400" smtClean="0">
                <a:solidFill>
                  <a:srgbClr val="FFFF00"/>
                </a:solidFill>
              </a:rPr>
              <a:t>Materials</a:t>
            </a:r>
          </a:p>
          <a:p>
            <a:pPr>
              <a:buFontTx/>
              <a:buAutoNum type="arabicPeriod"/>
            </a:pPr>
            <a:r>
              <a:rPr lang="en-US" sz="2400" smtClean="0">
                <a:solidFill>
                  <a:srgbClr val="FFFF00"/>
                </a:solidFill>
              </a:rPr>
              <a:t>Experiment Set Up</a:t>
            </a:r>
          </a:p>
          <a:p>
            <a:pPr>
              <a:buFontTx/>
              <a:buAutoNum type="arabicPeriod"/>
            </a:pPr>
            <a:r>
              <a:rPr lang="en-US" sz="2400" smtClean="0">
                <a:solidFill>
                  <a:srgbClr val="FFFF00"/>
                </a:solidFill>
              </a:rPr>
              <a:t>Data &amp; Results</a:t>
            </a:r>
          </a:p>
          <a:p>
            <a:pPr>
              <a:buFontTx/>
              <a:buAutoNum type="arabicPeriod"/>
            </a:pPr>
            <a:r>
              <a:rPr lang="en-US" sz="2400" smtClean="0">
                <a:solidFill>
                  <a:srgbClr val="FFFF00"/>
                </a:solidFill>
              </a:rPr>
              <a:t>Data Analysis </a:t>
            </a:r>
          </a:p>
          <a:p>
            <a:pPr>
              <a:buFontTx/>
              <a:buAutoNum type="arabicPeriod"/>
            </a:pPr>
            <a:r>
              <a:rPr lang="en-US" sz="2400" smtClean="0">
                <a:solidFill>
                  <a:srgbClr val="FFFF00"/>
                </a:solidFill>
              </a:rPr>
              <a:t>Conclusions</a:t>
            </a:r>
          </a:p>
          <a:p>
            <a:pPr>
              <a:buFontTx/>
              <a:buNone/>
            </a:pPr>
            <a:r>
              <a:rPr lang="en-US" sz="2400" smtClean="0">
                <a:solidFill>
                  <a:srgbClr val="FFFF00"/>
                </a:solidFill>
              </a:rPr>
              <a:t>Write an entry for each day students work on their projects.  Date it!</a:t>
            </a:r>
          </a:p>
        </p:txBody>
      </p:sp>
      <p:pic>
        <p:nvPicPr>
          <p:cNvPr id="34820" name="Picture 3"/>
          <p:cNvPicPr>
            <a:picLocks noChangeAspect="1"/>
          </p:cNvPicPr>
          <p:nvPr/>
        </p:nvPicPr>
        <p:blipFill>
          <a:blip r:embed="rId3"/>
          <a:srcRect/>
          <a:stretch>
            <a:fillRect/>
          </a:stretch>
        </p:blipFill>
        <p:spPr bwMode="auto">
          <a:xfrm>
            <a:off x="7239000" y="0"/>
            <a:ext cx="1905000" cy="1196975"/>
          </a:xfrm>
          <a:prstGeom prst="rect">
            <a:avLst/>
          </a:prstGeom>
          <a:noFill/>
          <a:ln w="9525">
            <a:noFill/>
            <a:miter lim="800000"/>
            <a:headEnd/>
            <a:tailEnd/>
          </a:ln>
        </p:spPr>
      </p:pic>
      <p:pic>
        <p:nvPicPr>
          <p:cNvPr id="34821" name="Picture 4"/>
          <p:cNvPicPr>
            <a:picLocks noChangeAspect="1"/>
          </p:cNvPicPr>
          <p:nvPr/>
        </p:nvPicPr>
        <p:blipFill>
          <a:blip r:embed="rId4"/>
          <a:srcRect/>
          <a:stretch>
            <a:fillRect/>
          </a:stretch>
        </p:blipFill>
        <p:spPr bwMode="auto">
          <a:xfrm>
            <a:off x="4648200" y="2971800"/>
            <a:ext cx="3224213" cy="215265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Sample Lab Journals and</a:t>
            </a:r>
            <a:br>
              <a:rPr lang="en-US" dirty="0" smtClean="0"/>
            </a:br>
            <a:r>
              <a:rPr lang="en-US" dirty="0" smtClean="0"/>
              <a:t>Engineering Design Briefs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312728"/>
            <a:ext cx="1712565" cy="2438400"/>
          </a:xfrm>
          <a:prstGeom prst="rect">
            <a:avLst/>
          </a:prstGeom>
        </p:spPr>
      </p:pic>
      <p:pic>
        <p:nvPicPr>
          <p:cNvPr id="5" name="Picture 4"/>
          <p:cNvPicPr>
            <a:picLocks noChangeAspect="1"/>
          </p:cNvPicPr>
          <p:nvPr/>
        </p:nvPicPr>
        <p:blipFill>
          <a:blip r:embed="rId3"/>
          <a:stretch>
            <a:fillRect/>
          </a:stretch>
        </p:blipFill>
        <p:spPr>
          <a:xfrm>
            <a:off x="6913815" y="3751128"/>
            <a:ext cx="2390797" cy="2599750"/>
          </a:xfrm>
          <a:prstGeom prst="rect">
            <a:avLst/>
          </a:prstGeom>
        </p:spPr>
      </p:pic>
      <p:pic>
        <p:nvPicPr>
          <p:cNvPr id="6" name="Picture 5"/>
          <p:cNvPicPr>
            <a:picLocks noChangeAspect="1"/>
          </p:cNvPicPr>
          <p:nvPr/>
        </p:nvPicPr>
        <p:blipFill>
          <a:blip r:embed="rId4"/>
          <a:stretch>
            <a:fillRect/>
          </a:stretch>
        </p:blipFill>
        <p:spPr>
          <a:xfrm>
            <a:off x="1712565" y="1312728"/>
            <a:ext cx="3251200" cy="2438400"/>
          </a:xfrm>
          <a:prstGeom prst="rect">
            <a:avLst/>
          </a:prstGeom>
        </p:spPr>
      </p:pic>
      <p:pic>
        <p:nvPicPr>
          <p:cNvPr id="7" name="Picture 6"/>
          <p:cNvPicPr>
            <a:picLocks noChangeAspect="1"/>
          </p:cNvPicPr>
          <p:nvPr/>
        </p:nvPicPr>
        <p:blipFill>
          <a:blip r:embed="rId5"/>
          <a:stretch>
            <a:fillRect/>
          </a:stretch>
        </p:blipFill>
        <p:spPr>
          <a:xfrm>
            <a:off x="4963765" y="1312728"/>
            <a:ext cx="1396633" cy="2438400"/>
          </a:xfrm>
          <a:prstGeom prst="rect">
            <a:avLst/>
          </a:prstGeom>
        </p:spPr>
      </p:pic>
      <p:pic>
        <p:nvPicPr>
          <p:cNvPr id="9" name="Picture 8"/>
          <p:cNvPicPr>
            <a:picLocks noChangeAspect="1"/>
          </p:cNvPicPr>
          <p:nvPr/>
        </p:nvPicPr>
        <p:blipFill>
          <a:blip r:embed="rId6"/>
          <a:stretch>
            <a:fillRect/>
          </a:stretch>
        </p:blipFill>
        <p:spPr>
          <a:xfrm>
            <a:off x="0" y="3751128"/>
            <a:ext cx="3403600" cy="2663250"/>
          </a:xfrm>
          <a:prstGeom prst="rect">
            <a:avLst/>
          </a:prstGeom>
        </p:spPr>
      </p:pic>
      <p:pic>
        <p:nvPicPr>
          <p:cNvPr id="10" name="Picture 9"/>
          <p:cNvPicPr>
            <a:picLocks noChangeAspect="1"/>
          </p:cNvPicPr>
          <p:nvPr/>
        </p:nvPicPr>
        <p:blipFill>
          <a:blip r:embed="rId7"/>
          <a:stretch>
            <a:fillRect/>
          </a:stretch>
        </p:blipFill>
        <p:spPr>
          <a:xfrm>
            <a:off x="6318250" y="1312728"/>
            <a:ext cx="2986362" cy="2438400"/>
          </a:xfrm>
          <a:prstGeom prst="rect">
            <a:avLst/>
          </a:prstGeom>
        </p:spPr>
      </p:pic>
      <p:pic>
        <p:nvPicPr>
          <p:cNvPr id="12" name="Picture 11"/>
          <p:cNvPicPr>
            <a:picLocks noChangeAspect="1"/>
          </p:cNvPicPr>
          <p:nvPr/>
        </p:nvPicPr>
        <p:blipFill>
          <a:blip r:embed="rId8"/>
          <a:stretch>
            <a:fillRect/>
          </a:stretch>
        </p:blipFill>
        <p:spPr>
          <a:xfrm>
            <a:off x="3472115" y="3751128"/>
            <a:ext cx="3441700" cy="259975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0"/>
            <a:ext cx="8229600" cy="1143000"/>
          </a:xfrm>
        </p:spPr>
        <p:txBody>
          <a:bodyPr/>
          <a:lstStyle/>
          <a:p>
            <a:r>
              <a:rPr lang="en-US" b="1" smtClean="0"/>
              <a:t>Scientific Practices:  Step 2</a:t>
            </a:r>
          </a:p>
        </p:txBody>
      </p:sp>
      <p:sp>
        <p:nvSpPr>
          <p:cNvPr id="36867" name="Content Placeholder 2"/>
          <p:cNvSpPr>
            <a:spLocks noGrp="1"/>
          </p:cNvSpPr>
          <p:nvPr>
            <p:ph idx="1"/>
          </p:nvPr>
        </p:nvSpPr>
        <p:spPr>
          <a:xfrm>
            <a:off x="457200" y="838200"/>
            <a:ext cx="8229600" cy="5368228"/>
          </a:xfrm>
        </p:spPr>
        <p:txBody>
          <a:bodyPr/>
          <a:lstStyle/>
          <a:p>
            <a:pPr algn="ctr">
              <a:buFontTx/>
              <a:buNone/>
            </a:pPr>
            <a:endParaRPr lang="en-US" sz="2400" b="1" dirty="0" smtClean="0"/>
          </a:p>
          <a:p>
            <a:pPr algn="ctr">
              <a:buFontTx/>
              <a:buNone/>
            </a:pPr>
            <a:r>
              <a:rPr lang="en-US" sz="2800" b="1" dirty="0" smtClean="0">
                <a:solidFill>
                  <a:srgbClr val="FFFF00"/>
                </a:solidFill>
              </a:rPr>
              <a:t>Research</a:t>
            </a:r>
          </a:p>
          <a:p>
            <a:pPr algn="ctr">
              <a:buFontTx/>
              <a:buNone/>
            </a:pPr>
            <a:endParaRPr lang="en-US" sz="2400" dirty="0" smtClean="0">
              <a:solidFill>
                <a:srgbClr val="FFFF00"/>
              </a:solidFill>
            </a:endParaRPr>
          </a:p>
          <a:p>
            <a:pPr algn="ctr">
              <a:buFontTx/>
              <a:buNone/>
            </a:pPr>
            <a:endParaRPr lang="en-US" sz="2400" dirty="0" smtClean="0">
              <a:solidFill>
                <a:srgbClr val="FFFF00"/>
              </a:solidFill>
            </a:endParaRPr>
          </a:p>
          <a:p>
            <a:pPr algn="ctr">
              <a:buFontTx/>
              <a:buNone/>
            </a:pPr>
            <a:r>
              <a:rPr lang="en-US" sz="2400" dirty="0" smtClean="0">
                <a:solidFill>
                  <a:srgbClr val="FFFF00"/>
                </a:solidFill>
              </a:rPr>
              <a:t>You will need to decide what is required for your students.</a:t>
            </a:r>
          </a:p>
          <a:p>
            <a:pPr algn="ctr">
              <a:buFontTx/>
              <a:buNone/>
            </a:pPr>
            <a:r>
              <a:rPr lang="en-US" sz="2400" dirty="0" smtClean="0">
                <a:solidFill>
                  <a:srgbClr val="FFFF00"/>
                </a:solidFill>
              </a:rPr>
              <a:t>At the very least students will want to find out:</a:t>
            </a:r>
          </a:p>
          <a:p>
            <a:pPr algn="r"/>
            <a:r>
              <a:rPr lang="en-US" sz="2400" dirty="0" smtClean="0">
                <a:solidFill>
                  <a:srgbClr val="FFFF00"/>
                </a:solidFill>
              </a:rPr>
              <a:t>What others already know about their question or</a:t>
            </a:r>
          </a:p>
          <a:p>
            <a:pPr algn="r">
              <a:buNone/>
            </a:pPr>
            <a:r>
              <a:rPr lang="en-US" sz="2400" dirty="0" smtClean="0">
                <a:solidFill>
                  <a:srgbClr val="FFFF00"/>
                </a:solidFill>
              </a:rPr>
              <a:t>problem?</a:t>
            </a:r>
          </a:p>
          <a:p>
            <a:pPr algn="r"/>
            <a:r>
              <a:rPr lang="en-US" sz="2400" dirty="0" smtClean="0">
                <a:solidFill>
                  <a:srgbClr val="FFFF00"/>
                </a:solidFill>
              </a:rPr>
              <a:t>What have others already done?</a:t>
            </a:r>
          </a:p>
          <a:p>
            <a:pPr algn="r"/>
            <a:r>
              <a:rPr lang="en-US" sz="2400" dirty="0" smtClean="0">
                <a:solidFill>
                  <a:srgbClr val="FFFF00"/>
                </a:solidFill>
              </a:rPr>
              <a:t>What questions are still being asked?</a:t>
            </a:r>
          </a:p>
          <a:p>
            <a:pPr algn="r"/>
            <a:r>
              <a:rPr lang="en-US" sz="2400" dirty="0" smtClean="0">
                <a:solidFill>
                  <a:srgbClr val="FFFF00"/>
                </a:solidFill>
              </a:rPr>
              <a:t>Have students think– why, when,</a:t>
            </a:r>
          </a:p>
          <a:p>
            <a:pPr algn="r">
              <a:buNone/>
            </a:pPr>
            <a:r>
              <a:rPr lang="en-US" sz="2400" dirty="0" smtClean="0">
                <a:solidFill>
                  <a:srgbClr val="FFFF00"/>
                </a:solidFill>
              </a:rPr>
              <a:t>    where, which, how????</a:t>
            </a:r>
          </a:p>
        </p:txBody>
      </p:sp>
      <p:pic>
        <p:nvPicPr>
          <p:cNvPr id="36868" name="Picture 4"/>
          <p:cNvPicPr>
            <a:picLocks noChangeAspect="1"/>
          </p:cNvPicPr>
          <p:nvPr/>
        </p:nvPicPr>
        <p:blipFill>
          <a:blip r:embed="rId3"/>
          <a:srcRect/>
          <a:stretch>
            <a:fillRect/>
          </a:stretch>
        </p:blipFill>
        <p:spPr bwMode="auto">
          <a:xfrm>
            <a:off x="5638800" y="1143000"/>
            <a:ext cx="3505200" cy="1463675"/>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457200" y="4181692"/>
            <a:ext cx="2531398" cy="168453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1"/>
            <a:ext cx="8382000" cy="1189923"/>
          </a:xfrm>
        </p:spPr>
        <p:txBody>
          <a:bodyPr/>
          <a:lstStyle/>
          <a:p>
            <a:pPr eaLnBrk="1" hangingPunct="1"/>
            <a:r>
              <a:rPr lang="en-US" sz="4000" dirty="0" smtClean="0">
                <a:ea typeface="ＭＳ Ｐゴシック" pitchFamily="1" charset="-128"/>
                <a:cs typeface="ＭＳ Ｐゴシック" pitchFamily="1" charset="-128"/>
              </a:rPr>
              <a:t>WORKING WITH PARENTS - </a:t>
            </a:r>
            <a:br>
              <a:rPr lang="en-US" sz="4000" dirty="0" smtClean="0">
                <a:ea typeface="ＭＳ Ｐゴシック" pitchFamily="1" charset="-128"/>
                <a:cs typeface="ＭＳ Ｐゴシック" pitchFamily="1" charset="-128"/>
              </a:rPr>
            </a:br>
            <a:r>
              <a:rPr lang="en-US" sz="4000" dirty="0" smtClean="0">
                <a:ea typeface="ＭＳ Ｐゴシック" pitchFamily="1" charset="-128"/>
                <a:cs typeface="ＭＳ Ｐゴシック" pitchFamily="1" charset="-128"/>
              </a:rPr>
              <a:t>The Not So Happy One</a:t>
            </a:r>
          </a:p>
        </p:txBody>
      </p:sp>
      <p:sp>
        <p:nvSpPr>
          <p:cNvPr id="15363" name="TextBox 4"/>
          <p:cNvSpPr txBox="1">
            <a:spLocks noChangeArrowheads="1"/>
          </p:cNvSpPr>
          <p:nvPr/>
        </p:nvSpPr>
        <p:spPr bwMode="auto">
          <a:xfrm>
            <a:off x="3335404" y="1481540"/>
            <a:ext cx="5427596" cy="1938992"/>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FFFF00"/>
                </a:solidFill>
              </a:rPr>
              <a:t>There is the parent who just heard that their </a:t>
            </a:r>
            <a:r>
              <a:rPr lang="en-US" sz="2400" dirty="0">
                <a:solidFill>
                  <a:srgbClr val="FFFF00"/>
                </a:solidFill>
              </a:rPr>
              <a:t>child will have to do a Science Fair project in school and</a:t>
            </a:r>
            <a:r>
              <a:rPr lang="en-US" sz="2400" dirty="0" smtClean="0">
                <a:solidFill>
                  <a:srgbClr val="FFFF00"/>
                </a:solidFill>
              </a:rPr>
              <a:t> wants  </a:t>
            </a:r>
            <a:r>
              <a:rPr lang="en-US" sz="2400" dirty="0">
                <a:solidFill>
                  <a:srgbClr val="FFFF00"/>
                </a:solidFill>
              </a:rPr>
              <a:t>to find out how much work this will be for</a:t>
            </a:r>
            <a:r>
              <a:rPr lang="en-US" sz="2400" dirty="0" smtClean="0">
                <a:solidFill>
                  <a:srgbClr val="FFFF00"/>
                </a:solidFill>
              </a:rPr>
              <a:t> THEM – they are NOT happy.</a:t>
            </a:r>
            <a:endParaRPr lang="en-US" sz="2400" dirty="0">
              <a:solidFill>
                <a:srgbClr val="FFFF00"/>
              </a:solidFill>
            </a:endParaRPr>
          </a:p>
        </p:txBody>
      </p:sp>
      <p:pic>
        <p:nvPicPr>
          <p:cNvPr id="15364" name="Picture 5"/>
          <p:cNvPicPr>
            <a:picLocks noChangeAspect="1"/>
          </p:cNvPicPr>
          <p:nvPr/>
        </p:nvPicPr>
        <p:blipFill>
          <a:blip r:embed="rId2"/>
          <a:srcRect/>
          <a:stretch>
            <a:fillRect/>
          </a:stretch>
        </p:blipFill>
        <p:spPr bwMode="auto">
          <a:xfrm>
            <a:off x="0" y="1189922"/>
            <a:ext cx="2603500" cy="3124200"/>
          </a:xfrm>
          <a:prstGeom prst="rect">
            <a:avLst/>
          </a:prstGeom>
          <a:noFill/>
          <a:ln w="9525">
            <a:noFill/>
            <a:miter lim="800000"/>
            <a:headEnd/>
            <a:tailEnd/>
          </a:ln>
        </p:spPr>
      </p:pic>
      <p:pic>
        <p:nvPicPr>
          <p:cNvPr id="15366" name="Picture 7"/>
          <p:cNvPicPr>
            <a:picLocks noChangeAspect="1"/>
          </p:cNvPicPr>
          <p:nvPr/>
        </p:nvPicPr>
        <p:blipFill>
          <a:blip r:embed="rId3"/>
          <a:srcRect/>
          <a:stretch>
            <a:fillRect/>
          </a:stretch>
        </p:blipFill>
        <p:spPr bwMode="auto">
          <a:xfrm>
            <a:off x="3688554" y="3927293"/>
            <a:ext cx="3302000" cy="24638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1"/>
            <a:ext cx="8382000" cy="1179383"/>
          </a:xfrm>
        </p:spPr>
        <p:txBody>
          <a:bodyPr/>
          <a:lstStyle/>
          <a:p>
            <a:pPr eaLnBrk="1" hangingPunct="1"/>
            <a:r>
              <a:rPr lang="en-US" dirty="0" smtClean="0">
                <a:ea typeface="ＭＳ Ｐゴシック" pitchFamily="1" charset="-128"/>
                <a:cs typeface="ＭＳ Ｐゴシック" pitchFamily="1" charset="-128"/>
              </a:rPr>
              <a:t>Working with Parents –</a:t>
            </a:r>
            <a:br>
              <a:rPr lang="en-US" dirty="0" smtClean="0">
                <a:ea typeface="ＭＳ Ｐゴシック" pitchFamily="1" charset="-128"/>
                <a:cs typeface="ＭＳ Ｐゴシック" pitchFamily="1" charset="-128"/>
              </a:rPr>
            </a:br>
            <a:r>
              <a:rPr lang="en-US" dirty="0" smtClean="0">
                <a:ea typeface="ＭＳ Ｐゴシック" pitchFamily="1" charset="-128"/>
                <a:cs typeface="ＭＳ Ｐゴシック" pitchFamily="1" charset="-128"/>
              </a:rPr>
              <a:t>The Over Zealous One</a:t>
            </a:r>
          </a:p>
        </p:txBody>
      </p:sp>
      <p:sp>
        <p:nvSpPr>
          <p:cNvPr id="16387" name="TextBox 4"/>
          <p:cNvSpPr txBox="1">
            <a:spLocks noChangeArrowheads="1"/>
          </p:cNvSpPr>
          <p:nvPr/>
        </p:nvSpPr>
        <p:spPr bwMode="auto">
          <a:xfrm>
            <a:off x="1371600" y="1524000"/>
            <a:ext cx="6781800" cy="1569660"/>
          </a:xfrm>
          <a:prstGeom prst="rect">
            <a:avLst/>
          </a:prstGeom>
          <a:noFill/>
          <a:ln w="9525">
            <a:noFill/>
            <a:miter lim="800000"/>
            <a:headEnd/>
            <a:tailEnd/>
          </a:ln>
        </p:spPr>
        <p:txBody>
          <a:bodyPr>
            <a:prstTxWarp prst="textNoShape">
              <a:avLst/>
            </a:prstTxWarp>
            <a:spAutoFit/>
          </a:bodyPr>
          <a:lstStyle/>
          <a:p>
            <a:r>
              <a:rPr lang="en-US" sz="2400" dirty="0" smtClean="0">
                <a:solidFill>
                  <a:srgbClr val="FFFF00"/>
                </a:solidFill>
              </a:rPr>
              <a:t>The parent just heard </a:t>
            </a:r>
            <a:r>
              <a:rPr lang="en-US" sz="2400" dirty="0">
                <a:solidFill>
                  <a:srgbClr val="FFFF00"/>
                </a:solidFill>
              </a:rPr>
              <a:t>that</a:t>
            </a:r>
            <a:r>
              <a:rPr lang="en-US" sz="2400" dirty="0" smtClean="0">
                <a:solidFill>
                  <a:srgbClr val="FFFF00"/>
                </a:solidFill>
              </a:rPr>
              <a:t> their </a:t>
            </a:r>
            <a:r>
              <a:rPr lang="en-US" sz="2400" dirty="0">
                <a:solidFill>
                  <a:srgbClr val="FFFF00"/>
                </a:solidFill>
              </a:rPr>
              <a:t>child will have to do a Science Fair project in school and</a:t>
            </a:r>
            <a:r>
              <a:rPr lang="en-US" sz="2400" dirty="0" smtClean="0">
                <a:solidFill>
                  <a:srgbClr val="FFFF00"/>
                </a:solidFill>
              </a:rPr>
              <a:t> can’t </a:t>
            </a:r>
            <a:r>
              <a:rPr lang="en-US" sz="2400" dirty="0">
                <a:solidFill>
                  <a:srgbClr val="FFFF00"/>
                </a:solidFill>
              </a:rPr>
              <a:t>wait to get started on</a:t>
            </a:r>
            <a:r>
              <a:rPr lang="en-US" sz="2400" dirty="0" smtClean="0">
                <a:solidFill>
                  <a:srgbClr val="FFFF00"/>
                </a:solidFill>
              </a:rPr>
              <a:t> THEIR </a:t>
            </a:r>
            <a:r>
              <a:rPr lang="en-US" sz="2400" dirty="0">
                <a:solidFill>
                  <a:srgbClr val="FFFF00"/>
                </a:solidFill>
              </a:rPr>
              <a:t>idea for this year’s project.</a:t>
            </a:r>
          </a:p>
        </p:txBody>
      </p:sp>
      <p:pic>
        <p:nvPicPr>
          <p:cNvPr id="16388" name="Picture 9"/>
          <p:cNvPicPr>
            <a:picLocks noChangeAspect="1"/>
          </p:cNvPicPr>
          <p:nvPr/>
        </p:nvPicPr>
        <p:blipFill>
          <a:blip r:embed="rId2"/>
          <a:srcRect/>
          <a:stretch>
            <a:fillRect/>
          </a:stretch>
        </p:blipFill>
        <p:spPr bwMode="auto">
          <a:xfrm>
            <a:off x="3429000" y="2862263"/>
            <a:ext cx="2895600" cy="343535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0"/>
            <a:ext cx="8382000" cy="1156703"/>
          </a:xfrm>
        </p:spPr>
        <p:txBody>
          <a:bodyPr/>
          <a:lstStyle/>
          <a:p>
            <a:pPr eaLnBrk="1" hangingPunct="1"/>
            <a:r>
              <a:rPr lang="en-US" dirty="0" smtClean="0">
                <a:ea typeface="ＭＳ Ｐゴシック" pitchFamily="1" charset="-128"/>
                <a:cs typeface="ＭＳ Ｐゴシック" pitchFamily="1" charset="-128"/>
              </a:rPr>
              <a:t>Working with Parents – </a:t>
            </a:r>
            <a:br>
              <a:rPr lang="en-US" dirty="0" smtClean="0">
                <a:ea typeface="ＭＳ Ｐゴシック" pitchFamily="1" charset="-128"/>
                <a:cs typeface="ＭＳ Ｐゴシック" pitchFamily="1" charset="-128"/>
              </a:rPr>
            </a:br>
            <a:r>
              <a:rPr lang="en-US" dirty="0" smtClean="0">
                <a:ea typeface="ＭＳ Ｐゴシック" pitchFamily="1" charset="-128"/>
                <a:cs typeface="ＭＳ Ｐゴシック" pitchFamily="1" charset="-128"/>
              </a:rPr>
              <a:t>The kind you are hoping for!</a:t>
            </a:r>
          </a:p>
        </p:txBody>
      </p:sp>
      <p:sp>
        <p:nvSpPr>
          <p:cNvPr id="17411" name="TextBox 4"/>
          <p:cNvSpPr txBox="1">
            <a:spLocks noChangeArrowheads="1"/>
          </p:cNvSpPr>
          <p:nvPr/>
        </p:nvSpPr>
        <p:spPr bwMode="auto">
          <a:xfrm>
            <a:off x="1371600" y="1524000"/>
            <a:ext cx="6781800" cy="1938992"/>
          </a:xfrm>
          <a:prstGeom prst="rect">
            <a:avLst/>
          </a:prstGeom>
          <a:noFill/>
          <a:ln w="9525">
            <a:noFill/>
            <a:miter lim="800000"/>
            <a:headEnd/>
            <a:tailEnd/>
          </a:ln>
        </p:spPr>
        <p:txBody>
          <a:bodyPr>
            <a:prstTxWarp prst="textNoShape">
              <a:avLst/>
            </a:prstTxWarp>
            <a:spAutoFit/>
          </a:bodyPr>
          <a:lstStyle/>
          <a:p>
            <a:r>
              <a:rPr lang="en-US" sz="2400" dirty="0" smtClean="0">
                <a:solidFill>
                  <a:srgbClr val="FFFF00"/>
                </a:solidFill>
              </a:rPr>
              <a:t>The parent just heard </a:t>
            </a:r>
            <a:r>
              <a:rPr lang="en-US" sz="2400" dirty="0">
                <a:solidFill>
                  <a:srgbClr val="FFFF00"/>
                </a:solidFill>
              </a:rPr>
              <a:t>that</a:t>
            </a:r>
            <a:r>
              <a:rPr lang="en-US" sz="2400" dirty="0" smtClean="0">
                <a:solidFill>
                  <a:srgbClr val="FFFF00"/>
                </a:solidFill>
              </a:rPr>
              <a:t> their </a:t>
            </a:r>
            <a:r>
              <a:rPr lang="en-US" sz="2400" dirty="0">
                <a:solidFill>
                  <a:srgbClr val="FFFF00"/>
                </a:solidFill>
              </a:rPr>
              <a:t>child will have to do a Science Fair project in school and</a:t>
            </a:r>
            <a:r>
              <a:rPr lang="en-US" sz="2400" dirty="0" smtClean="0">
                <a:solidFill>
                  <a:srgbClr val="FFFF00"/>
                </a:solidFill>
              </a:rPr>
              <a:t> they </a:t>
            </a:r>
            <a:r>
              <a:rPr lang="en-US" sz="2400" dirty="0">
                <a:solidFill>
                  <a:srgbClr val="FFFF00"/>
                </a:solidFill>
              </a:rPr>
              <a:t>can’t wait to get started on a project </a:t>
            </a:r>
            <a:r>
              <a:rPr lang="en-US" sz="2400" dirty="0" smtClean="0">
                <a:solidFill>
                  <a:srgbClr val="FFFF00"/>
                </a:solidFill>
              </a:rPr>
              <a:t>together with either your class or their child. They </a:t>
            </a:r>
            <a:r>
              <a:rPr lang="en-US" sz="2400" dirty="0">
                <a:solidFill>
                  <a:srgbClr val="FFFF00"/>
                </a:solidFill>
              </a:rPr>
              <a:t>just</a:t>
            </a:r>
            <a:r>
              <a:rPr lang="en-US" sz="2400" dirty="0" smtClean="0">
                <a:solidFill>
                  <a:srgbClr val="FFFF00"/>
                </a:solidFill>
              </a:rPr>
              <a:t> want  </a:t>
            </a:r>
            <a:r>
              <a:rPr lang="en-US" sz="2400" dirty="0">
                <a:solidFill>
                  <a:srgbClr val="FFFF00"/>
                </a:solidFill>
              </a:rPr>
              <a:t>to find out what to do and how…</a:t>
            </a:r>
          </a:p>
        </p:txBody>
      </p:sp>
      <p:pic>
        <p:nvPicPr>
          <p:cNvPr id="17412" name="Picture 6"/>
          <p:cNvPicPr>
            <a:picLocks noChangeAspect="1"/>
          </p:cNvPicPr>
          <p:nvPr/>
        </p:nvPicPr>
        <p:blipFill>
          <a:blip r:embed="rId2"/>
          <a:srcRect/>
          <a:stretch>
            <a:fillRect/>
          </a:stretch>
        </p:blipFill>
        <p:spPr bwMode="auto">
          <a:xfrm>
            <a:off x="2590800" y="3462992"/>
            <a:ext cx="4343400" cy="2887663"/>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1143000"/>
          </a:xfrm>
        </p:spPr>
        <p:txBody>
          <a:bodyPr/>
          <a:lstStyle/>
          <a:p>
            <a:r>
              <a:rPr lang="en-US" smtClean="0"/>
              <a:t>Is it OKAY to get help?</a:t>
            </a:r>
          </a:p>
        </p:txBody>
      </p:sp>
      <p:sp>
        <p:nvSpPr>
          <p:cNvPr id="38915" name="Content Placeholder 2"/>
          <p:cNvSpPr>
            <a:spLocks noGrp="1"/>
          </p:cNvSpPr>
          <p:nvPr>
            <p:ph idx="1"/>
          </p:nvPr>
        </p:nvSpPr>
        <p:spPr>
          <a:xfrm>
            <a:off x="304800" y="1143000"/>
            <a:ext cx="8229600" cy="3048000"/>
          </a:xfrm>
        </p:spPr>
        <p:txBody>
          <a:bodyPr anchor="ctr"/>
          <a:lstStyle/>
          <a:p>
            <a:pPr>
              <a:buFontTx/>
              <a:buNone/>
            </a:pPr>
            <a:endParaRPr lang="en-US" sz="1800" smtClean="0">
              <a:solidFill>
                <a:srgbClr val="FFFF00"/>
              </a:solidFill>
              <a:ea typeface="ＭＳ Ｐゴシック" pitchFamily="1" charset="-128"/>
              <a:cs typeface="ＭＳ Ｐゴシック" pitchFamily="1" charset="-128"/>
            </a:endParaRPr>
          </a:p>
          <a:p>
            <a:pPr>
              <a:buFontTx/>
              <a:buNone/>
            </a:pPr>
            <a:endParaRPr lang="en-US" sz="1800" smtClean="0">
              <a:solidFill>
                <a:srgbClr val="FFFF00"/>
              </a:solidFill>
              <a:ea typeface="ＭＳ Ｐゴシック" pitchFamily="1" charset="-128"/>
              <a:cs typeface="ＭＳ Ｐゴシック" pitchFamily="1" charset="-128"/>
            </a:endParaRPr>
          </a:p>
          <a:p>
            <a:pPr>
              <a:buFontTx/>
              <a:buNone/>
            </a:pPr>
            <a:endParaRPr lang="en-US" sz="1800" smtClean="0">
              <a:solidFill>
                <a:srgbClr val="FFFF00"/>
              </a:solidFill>
              <a:ea typeface="ＭＳ Ｐゴシック" pitchFamily="1" charset="-128"/>
              <a:cs typeface="ＭＳ Ｐゴシック" pitchFamily="1" charset="-128"/>
            </a:endParaRPr>
          </a:p>
          <a:p>
            <a:pPr>
              <a:buFontTx/>
              <a:buNone/>
            </a:pPr>
            <a:endParaRPr lang="en-US" sz="1800" smtClean="0">
              <a:solidFill>
                <a:srgbClr val="FFFF00"/>
              </a:solidFill>
              <a:ea typeface="ＭＳ Ｐゴシック" pitchFamily="1" charset="-128"/>
              <a:cs typeface="ＭＳ Ｐゴシック" pitchFamily="1" charset="-128"/>
            </a:endParaRPr>
          </a:p>
          <a:p>
            <a:pPr>
              <a:buFontTx/>
              <a:buNone/>
            </a:pPr>
            <a:r>
              <a:rPr lang="en-US" sz="1800" smtClean="0">
                <a:solidFill>
                  <a:srgbClr val="FFFF00"/>
                </a:solidFill>
                <a:ea typeface="ＭＳ Ｐゴシック" pitchFamily="1" charset="-128"/>
                <a:cs typeface="ＭＳ Ｐゴシック" pitchFamily="1" charset="-128"/>
              </a:rPr>
              <a:t> </a:t>
            </a:r>
          </a:p>
          <a:p>
            <a:pPr>
              <a:buFontTx/>
              <a:buNone/>
            </a:pPr>
            <a:endParaRPr lang="en-US" sz="1800" smtClean="0">
              <a:solidFill>
                <a:srgbClr val="FFFF00"/>
              </a:solidFill>
              <a:ea typeface="ＭＳ Ｐゴシック" pitchFamily="1" charset="-128"/>
              <a:cs typeface="ＭＳ Ｐゴシック" pitchFamily="1" charset="-128"/>
            </a:endParaRPr>
          </a:p>
          <a:p>
            <a:pPr>
              <a:buFontTx/>
              <a:buNone/>
            </a:pPr>
            <a:endParaRPr lang="en-US" sz="1800" smtClean="0">
              <a:solidFill>
                <a:srgbClr val="FFFF00"/>
              </a:solidFill>
              <a:ea typeface="ＭＳ Ｐゴシック" pitchFamily="1" charset="-128"/>
              <a:cs typeface="ＭＳ Ｐゴシック" pitchFamily="1" charset="-128"/>
            </a:endParaRPr>
          </a:p>
          <a:p>
            <a:pPr>
              <a:buFontTx/>
              <a:buNone/>
            </a:pPr>
            <a:r>
              <a:rPr lang="en-US" sz="1800" smtClean="0">
                <a:solidFill>
                  <a:srgbClr val="FFFF00"/>
                </a:solidFill>
                <a:ea typeface="ＭＳ Ｐゴシック" pitchFamily="1" charset="-128"/>
                <a:cs typeface="ＭＳ Ｐゴシック" pitchFamily="1" charset="-128"/>
              </a:rPr>
              <a:t>Would we expect students to go</a:t>
            </a:r>
          </a:p>
          <a:p>
            <a:pPr>
              <a:buFontTx/>
              <a:buNone/>
            </a:pPr>
            <a:r>
              <a:rPr lang="en-US" sz="1800" smtClean="0">
                <a:solidFill>
                  <a:srgbClr val="FFFF00"/>
                </a:solidFill>
                <a:ea typeface="ＭＳ Ｐゴシック" pitchFamily="1" charset="-128"/>
                <a:cs typeface="ＭＳ Ｐゴシック" pitchFamily="1" charset="-128"/>
              </a:rPr>
              <a:t>into a soccer championship without ever</a:t>
            </a:r>
          </a:p>
          <a:p>
            <a:pPr>
              <a:buFontTx/>
              <a:buNone/>
            </a:pPr>
            <a:r>
              <a:rPr lang="en-US" sz="1800" smtClean="0">
                <a:solidFill>
                  <a:srgbClr val="FFFF00"/>
                </a:solidFill>
                <a:ea typeface="ＭＳ Ｐゴシック" pitchFamily="1" charset="-128"/>
                <a:cs typeface="ＭＳ Ｐゴシック" pitchFamily="1" charset="-128"/>
              </a:rPr>
              <a:t>practicing dribbling the ball</a:t>
            </a:r>
          </a:p>
          <a:p>
            <a:pPr>
              <a:buFontTx/>
              <a:buNone/>
            </a:pPr>
            <a:r>
              <a:rPr lang="en-US" sz="1800" smtClean="0">
                <a:solidFill>
                  <a:srgbClr val="FFFF00"/>
                </a:solidFill>
                <a:ea typeface="ＭＳ Ｐゴシック" pitchFamily="1" charset="-128"/>
                <a:cs typeface="ＭＳ Ｐゴシック" pitchFamily="1" charset="-128"/>
              </a:rPr>
              <a:t>with a coach?</a:t>
            </a:r>
          </a:p>
          <a:p>
            <a:pPr>
              <a:buFontTx/>
              <a:buNone/>
            </a:pPr>
            <a:endParaRPr lang="en-US" sz="800" smtClean="0">
              <a:solidFill>
                <a:srgbClr val="FFFF00"/>
              </a:solidFill>
              <a:ea typeface="ＭＳ Ｐゴシック" pitchFamily="1" charset="-128"/>
              <a:cs typeface="ＭＳ Ｐゴシック" pitchFamily="1" charset="-128"/>
            </a:endParaRPr>
          </a:p>
          <a:p>
            <a:pPr>
              <a:buFontTx/>
              <a:buNone/>
            </a:pPr>
            <a:r>
              <a:rPr lang="en-US" sz="1800" smtClean="0">
                <a:solidFill>
                  <a:srgbClr val="FFFF00"/>
                </a:solidFill>
                <a:ea typeface="ＭＳ Ｐゴシック" pitchFamily="1" charset="-128"/>
                <a:cs typeface="ＭＳ Ｐゴシック" pitchFamily="1" charset="-128"/>
              </a:rPr>
              <a:t>				Would we ask students to put on a performance in  			singing, dance  or band without working with 					instructors to practice? 																				</a:t>
            </a:r>
          </a:p>
          <a:p>
            <a:pPr lvl="1">
              <a:buFontTx/>
              <a:buNone/>
            </a:pPr>
            <a:endParaRPr lang="en-US" sz="1800" smtClean="0">
              <a:solidFill>
                <a:srgbClr val="FFFF00"/>
              </a:solidFill>
              <a:ea typeface="ＭＳ Ｐゴシック" pitchFamily="1" charset="-128"/>
              <a:cs typeface="ＭＳ Ｐゴシック" pitchFamily="1" charset="-128"/>
            </a:endParaRPr>
          </a:p>
          <a:p>
            <a:pPr>
              <a:buFontTx/>
              <a:buNone/>
            </a:pPr>
            <a:endParaRPr lang="en-US" sz="1800" smtClean="0">
              <a:solidFill>
                <a:srgbClr val="FFFF00"/>
              </a:solidFill>
              <a:ea typeface="ＭＳ Ｐゴシック" pitchFamily="1" charset="-128"/>
              <a:cs typeface="ＭＳ Ｐゴシック" pitchFamily="1" charset="-128"/>
            </a:endParaRPr>
          </a:p>
          <a:p>
            <a:endParaRPr lang="en-US" sz="1800" smtClean="0">
              <a:solidFill>
                <a:srgbClr val="FFFF00"/>
              </a:solidFill>
            </a:endParaRPr>
          </a:p>
        </p:txBody>
      </p:sp>
      <p:pic>
        <p:nvPicPr>
          <p:cNvPr id="38916" name="Picture 4"/>
          <p:cNvPicPr>
            <a:picLocks noChangeAspect="1"/>
          </p:cNvPicPr>
          <p:nvPr/>
        </p:nvPicPr>
        <p:blipFill>
          <a:blip r:embed="rId2"/>
          <a:srcRect/>
          <a:stretch>
            <a:fillRect/>
          </a:stretch>
        </p:blipFill>
        <p:spPr bwMode="auto">
          <a:xfrm>
            <a:off x="5181600" y="1143000"/>
            <a:ext cx="2439988" cy="1828800"/>
          </a:xfrm>
          <a:prstGeom prst="rect">
            <a:avLst/>
          </a:prstGeom>
          <a:noFill/>
          <a:ln w="9525">
            <a:noFill/>
            <a:miter lim="800000"/>
            <a:headEnd/>
            <a:tailEnd/>
          </a:ln>
        </p:spPr>
      </p:pic>
      <p:pic>
        <p:nvPicPr>
          <p:cNvPr id="38917" name="Picture 4"/>
          <p:cNvPicPr>
            <a:picLocks noChangeAspect="1"/>
          </p:cNvPicPr>
          <p:nvPr/>
        </p:nvPicPr>
        <p:blipFill>
          <a:blip r:embed="rId3"/>
          <a:srcRect/>
          <a:stretch>
            <a:fillRect/>
          </a:stretch>
        </p:blipFill>
        <p:spPr bwMode="auto">
          <a:xfrm>
            <a:off x="0" y="3581400"/>
            <a:ext cx="2590800" cy="1939925"/>
          </a:xfrm>
          <a:prstGeom prst="rect">
            <a:avLst/>
          </a:prstGeom>
          <a:noFill/>
          <a:ln w="9525">
            <a:noFill/>
            <a:miter lim="800000"/>
            <a:headEnd/>
            <a:tailEnd/>
          </a:ln>
        </p:spPr>
      </p:pic>
      <p:sp>
        <p:nvSpPr>
          <p:cNvPr id="8" name="TextBox 7"/>
          <p:cNvSpPr txBox="1"/>
          <p:nvPr/>
        </p:nvSpPr>
        <p:spPr>
          <a:xfrm>
            <a:off x="2743200" y="4114800"/>
            <a:ext cx="6400800" cy="2185988"/>
          </a:xfrm>
          <a:prstGeom prst="rect">
            <a:avLst/>
          </a:prstGeom>
        </p:spPr>
        <p:style>
          <a:lnRef idx="1">
            <a:schemeClr val="accent2"/>
          </a:lnRef>
          <a:fillRef idx="3">
            <a:schemeClr val="accent2"/>
          </a:fillRef>
          <a:effectRef idx="2">
            <a:schemeClr val="accent2"/>
          </a:effectRef>
          <a:fontRef idx="minor">
            <a:schemeClr val="lt1"/>
          </a:fontRef>
        </p:style>
        <p:txBody>
          <a:bodyPr anchor="ctr">
            <a:prstTxWarp prst="textNoShape">
              <a:avLst/>
            </a:prstTxWarp>
            <a:spAutoFit/>
          </a:bodyPr>
          <a:lstStyle/>
          <a:p>
            <a:pPr algn="ctr">
              <a:defRPr/>
            </a:pPr>
            <a:endParaRPr lang="en-US">
              <a:solidFill>
                <a:srgbClr val="FFFFFF"/>
              </a:solidFill>
              <a:ea typeface="ＭＳ Ｐゴシック" pitchFamily="1" charset="-128"/>
              <a:cs typeface="ＭＳ Ｐゴシック" pitchFamily="1" charset="-128"/>
            </a:endParaRPr>
          </a:p>
          <a:p>
            <a:pPr algn="ctr">
              <a:defRPr/>
            </a:pPr>
            <a:r>
              <a:rPr lang="en-US">
                <a:solidFill>
                  <a:srgbClr val="FFFFFF"/>
                </a:solidFill>
                <a:ea typeface="ＭＳ Ｐゴシック" pitchFamily="1" charset="-128"/>
                <a:cs typeface="ＭＳ Ｐゴシック" pitchFamily="1" charset="-128"/>
              </a:rPr>
              <a:t>Science projects are no different!   Students  WILL need help and it is OK to ask for “coaches” or mentors to help–most likely parents and teachers! Some students will even connect with scientist and engineers.</a:t>
            </a:r>
          </a:p>
          <a:p>
            <a:pPr algn="ctr">
              <a:defRPr/>
            </a:pPr>
            <a:endParaRPr lang="en-US" sz="1000">
              <a:solidFill>
                <a:srgbClr val="FFFFFF"/>
              </a:solidFill>
              <a:ea typeface="ＭＳ Ｐゴシック" pitchFamily="1" charset="-128"/>
              <a:cs typeface="ＭＳ Ｐゴシック" pitchFamily="1" charset="-128"/>
            </a:endParaRPr>
          </a:p>
          <a:p>
            <a:pPr algn="ctr">
              <a:defRPr/>
            </a:pPr>
            <a:endParaRPr lang="en-US">
              <a:solidFill>
                <a:srgbClr val="FFFFFF"/>
              </a:solidFill>
              <a:ea typeface="ＭＳ Ｐゴシック" pitchFamily="1" charset="-128"/>
              <a:cs typeface="ＭＳ Ｐゴシック" pitchFamily="1" charset="-128"/>
            </a:endParaRPr>
          </a:p>
          <a:p>
            <a:pPr algn="ctr">
              <a:defRPr/>
            </a:pPr>
            <a:endParaRPr lang="en-US">
              <a:solidFill>
                <a:srgbClr val="FFFFFF"/>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Jumping In!</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You want to make sure that you </a:t>
            </a:r>
          </a:p>
          <a:p>
            <a:pPr>
              <a:buNone/>
            </a:pPr>
            <a:r>
              <a:rPr lang="en-US" dirty="0" smtClean="0">
                <a:solidFill>
                  <a:srgbClr val="FFFF00"/>
                </a:solidFill>
              </a:rPr>
              <a:t>aren’t jumping off the cliff into </a:t>
            </a:r>
          </a:p>
          <a:p>
            <a:pPr>
              <a:buNone/>
            </a:pPr>
            <a:r>
              <a:rPr lang="en-US" dirty="0" smtClean="0">
                <a:solidFill>
                  <a:srgbClr val="FFFF00"/>
                </a:solidFill>
              </a:rPr>
              <a:t>the unknown and taking your students</a:t>
            </a:r>
          </a:p>
          <a:p>
            <a:pPr>
              <a:buNone/>
            </a:pPr>
            <a:r>
              <a:rPr lang="en-US" dirty="0" smtClean="0">
                <a:solidFill>
                  <a:srgbClr val="FFFF00"/>
                </a:solidFill>
              </a:rPr>
              <a:t>with you!  </a:t>
            </a:r>
          </a:p>
          <a:p>
            <a:pPr algn="r">
              <a:buNone/>
            </a:pPr>
            <a:r>
              <a:rPr lang="en-US" dirty="0" smtClean="0"/>
              <a:t> </a:t>
            </a:r>
          </a:p>
          <a:p>
            <a:pPr>
              <a:buNone/>
            </a:pPr>
            <a:r>
              <a:rPr lang="en-US" dirty="0" smtClean="0"/>
              <a:t>						</a:t>
            </a:r>
            <a:r>
              <a:rPr lang="en-US" dirty="0" smtClean="0">
                <a:solidFill>
                  <a:srgbClr val="FFFF00"/>
                </a:solidFill>
              </a:rPr>
              <a:t>Instead….</a:t>
            </a:r>
          </a:p>
          <a:p>
            <a:pPr algn="r">
              <a:buNone/>
            </a:pPr>
            <a:r>
              <a:rPr lang="en-US" dirty="0" smtClean="0">
                <a:solidFill>
                  <a:srgbClr val="FFFF00"/>
                </a:solidFill>
              </a:rPr>
              <a:t>Be ready to jump in </a:t>
            </a:r>
          </a:p>
          <a:p>
            <a:pPr algn="r">
              <a:buNone/>
            </a:pPr>
            <a:r>
              <a:rPr lang="en-US" dirty="0" smtClean="0">
                <a:solidFill>
                  <a:srgbClr val="FFFF00"/>
                </a:solidFill>
              </a:rPr>
              <a:t>with knowledge!</a:t>
            </a:r>
          </a:p>
          <a:p>
            <a:pPr algn="r">
              <a:buNone/>
            </a:pPr>
            <a:r>
              <a:rPr lang="en-US" dirty="0" smtClean="0">
                <a:solidFill>
                  <a:srgbClr val="FFFF00"/>
                </a:solidFill>
              </a:rPr>
              <a:t>!</a:t>
            </a:r>
          </a:p>
          <a:p>
            <a:pPr>
              <a:buNone/>
            </a:pPr>
            <a:endParaRPr lang="en-US" dirty="0" smtClean="0"/>
          </a:p>
          <a:p>
            <a:endParaRPr lang="en-US" dirty="0" smtClean="0"/>
          </a:p>
        </p:txBody>
      </p:sp>
      <p:pic>
        <p:nvPicPr>
          <p:cNvPr id="4" name="Picture 3"/>
          <p:cNvPicPr/>
          <p:nvPr/>
        </p:nvPicPr>
        <p:blipFill>
          <a:blip r:embed="rId2"/>
          <a:srcRect/>
          <a:stretch>
            <a:fillRect/>
          </a:stretch>
        </p:blipFill>
        <p:spPr bwMode="auto">
          <a:xfrm>
            <a:off x="1237401" y="4270942"/>
            <a:ext cx="2351038" cy="1855221"/>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6636757" y="1417638"/>
            <a:ext cx="1617610" cy="1477453"/>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1143000"/>
          </a:xfrm>
        </p:spPr>
        <p:txBody>
          <a:bodyPr/>
          <a:lstStyle/>
          <a:p>
            <a:r>
              <a:rPr lang="en-US" smtClean="0"/>
              <a:t/>
            </a:r>
            <a:br>
              <a:rPr lang="en-US" smtClean="0"/>
            </a:br>
            <a:r>
              <a:rPr lang="en-US" smtClean="0"/>
              <a:t/>
            </a:r>
            <a:br>
              <a:rPr lang="en-US" smtClean="0"/>
            </a:br>
            <a:r>
              <a:rPr lang="en-US" b="1" smtClean="0"/>
              <a:t>Scientific Practices:  Step 3</a:t>
            </a:r>
            <a:r>
              <a:rPr lang="en-US" smtClean="0"/>
              <a:t/>
            </a:r>
            <a:br>
              <a:rPr lang="en-US" smtClean="0"/>
            </a:br>
            <a:r>
              <a:rPr lang="en-US" smtClean="0"/>
              <a:t/>
            </a:r>
            <a:br>
              <a:rPr lang="en-US" smtClean="0"/>
            </a:br>
            <a:endParaRPr lang="en-US" smtClean="0"/>
          </a:p>
        </p:txBody>
      </p:sp>
      <p:sp>
        <p:nvSpPr>
          <p:cNvPr id="39939" name="Content Placeholder 2"/>
          <p:cNvSpPr>
            <a:spLocks noGrp="1"/>
          </p:cNvSpPr>
          <p:nvPr>
            <p:ph idx="1"/>
          </p:nvPr>
        </p:nvSpPr>
        <p:spPr>
          <a:xfrm>
            <a:off x="457200" y="1125335"/>
            <a:ext cx="8229600" cy="5139484"/>
          </a:xfrm>
        </p:spPr>
        <p:txBody>
          <a:bodyPr/>
          <a:lstStyle/>
          <a:p>
            <a:pPr algn="ctr">
              <a:buFontTx/>
              <a:buNone/>
            </a:pPr>
            <a:r>
              <a:rPr lang="en-US" sz="3600" b="1" dirty="0" smtClean="0">
                <a:solidFill>
                  <a:srgbClr val="FFFF00"/>
                </a:solidFill>
              </a:rPr>
              <a:t>Design a Plan to Answer Question</a:t>
            </a:r>
          </a:p>
          <a:p>
            <a:pPr algn="ctr">
              <a:buFontTx/>
              <a:buNone/>
            </a:pPr>
            <a:r>
              <a:rPr lang="en-US" sz="2000" b="1" dirty="0" smtClean="0">
                <a:solidFill>
                  <a:srgbClr val="FFFF00"/>
                </a:solidFill>
              </a:rPr>
              <a:t>(Formerly Hypothesis)</a:t>
            </a:r>
            <a:endParaRPr lang="en-US" sz="800" b="1" dirty="0" smtClean="0">
              <a:solidFill>
                <a:srgbClr val="FFFF00"/>
              </a:solidFill>
            </a:endParaRPr>
          </a:p>
          <a:p>
            <a:pPr>
              <a:buFont typeface="Wingdings" charset="2"/>
              <a:buChar char="ü"/>
            </a:pPr>
            <a:r>
              <a:rPr lang="en-US" sz="2400" dirty="0" smtClean="0">
                <a:solidFill>
                  <a:srgbClr val="FFFF00"/>
                </a:solidFill>
              </a:rPr>
              <a:t>Use pictures, diagrams or scale models to help you do this.</a:t>
            </a:r>
          </a:p>
          <a:p>
            <a:pPr>
              <a:buFont typeface="Wingdings" charset="2"/>
              <a:buChar char="ü"/>
            </a:pPr>
            <a:r>
              <a:rPr lang="en-US" sz="2400" dirty="0" smtClean="0">
                <a:solidFill>
                  <a:srgbClr val="FFFF00"/>
                </a:solidFill>
              </a:rPr>
              <a:t>Make a specific plan. Design the plan that will help you solve the problem or answer the question. It may look like a cooking recipe.</a:t>
            </a:r>
          </a:p>
          <a:p>
            <a:pPr>
              <a:buFont typeface="Wingdings" charset="2"/>
              <a:buChar char="ü"/>
            </a:pPr>
            <a:r>
              <a:rPr lang="en-US" sz="2400" dirty="0" smtClean="0">
                <a:solidFill>
                  <a:srgbClr val="FFFF00"/>
                </a:solidFill>
              </a:rPr>
              <a:t>Develop models or predictions based on your</a:t>
            </a:r>
          </a:p>
          <a:p>
            <a:pPr>
              <a:buNone/>
            </a:pPr>
            <a:r>
              <a:rPr lang="en-US" sz="2400" dirty="0" smtClean="0">
                <a:solidFill>
                  <a:srgbClr val="FFFF00"/>
                </a:solidFill>
              </a:rPr>
              <a:t>    current understanding of the question.</a:t>
            </a:r>
          </a:p>
          <a:p>
            <a:pPr>
              <a:buFont typeface="Wingdings" charset="2"/>
              <a:buChar char="ü"/>
            </a:pPr>
            <a:r>
              <a:rPr lang="en-US" sz="2400" dirty="0" smtClean="0">
                <a:solidFill>
                  <a:srgbClr val="FFFF00"/>
                </a:solidFill>
              </a:rPr>
              <a:t>Determine what data you will need</a:t>
            </a:r>
          </a:p>
          <a:p>
            <a:pPr>
              <a:buNone/>
            </a:pPr>
            <a:r>
              <a:rPr lang="en-US" sz="2400" dirty="0" smtClean="0">
                <a:solidFill>
                  <a:srgbClr val="FFFF00"/>
                </a:solidFill>
              </a:rPr>
              <a:t>    to answer your question.</a:t>
            </a:r>
          </a:p>
          <a:p>
            <a:pPr>
              <a:buFont typeface="Wingdings" charset="2"/>
              <a:buChar char="ü"/>
            </a:pPr>
            <a:endParaRPr lang="en-US" sz="2600" dirty="0" smtClean="0">
              <a:solidFill>
                <a:srgbClr val="FFFF00"/>
              </a:solidFill>
            </a:endParaRPr>
          </a:p>
        </p:txBody>
      </p:sp>
      <p:pic>
        <p:nvPicPr>
          <p:cNvPr id="4" name="Picture 3"/>
          <p:cNvPicPr>
            <a:picLocks noChangeAspect="1"/>
          </p:cNvPicPr>
          <p:nvPr/>
        </p:nvPicPr>
        <p:blipFill>
          <a:blip r:embed="rId3"/>
          <a:stretch>
            <a:fillRect/>
          </a:stretch>
        </p:blipFill>
        <p:spPr>
          <a:xfrm>
            <a:off x="7313622" y="3899287"/>
            <a:ext cx="1830378" cy="2365531"/>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143000"/>
          </a:xfrm>
        </p:spPr>
        <p:txBody>
          <a:bodyPr/>
          <a:lstStyle/>
          <a:p>
            <a:r>
              <a:rPr lang="en-US" b="1" smtClean="0"/>
              <a:t>Variables</a:t>
            </a:r>
          </a:p>
        </p:txBody>
      </p:sp>
      <p:sp>
        <p:nvSpPr>
          <p:cNvPr id="41987" name="Content Placeholder 2"/>
          <p:cNvSpPr>
            <a:spLocks noGrp="1"/>
          </p:cNvSpPr>
          <p:nvPr>
            <p:ph idx="1"/>
          </p:nvPr>
        </p:nvSpPr>
        <p:spPr/>
        <p:txBody>
          <a:bodyPr/>
          <a:lstStyle/>
          <a:p>
            <a:pPr>
              <a:buFontTx/>
              <a:buNone/>
            </a:pPr>
            <a:r>
              <a:rPr lang="en-US" smtClean="0">
                <a:solidFill>
                  <a:srgbClr val="FFFF00"/>
                </a:solidFill>
              </a:rPr>
              <a:t>Help your students to </a:t>
            </a:r>
          </a:p>
          <a:p>
            <a:pPr>
              <a:buFontTx/>
              <a:buNone/>
            </a:pPr>
            <a:r>
              <a:rPr lang="en-US" smtClean="0">
                <a:solidFill>
                  <a:srgbClr val="FFFF00"/>
                </a:solidFill>
              </a:rPr>
              <a:t>		conduct a fair experiment</a:t>
            </a:r>
          </a:p>
          <a:p>
            <a:pPr algn="ctr">
              <a:buFontTx/>
              <a:buNone/>
            </a:pPr>
            <a:endParaRPr lang="en-US" sz="1600" smtClean="0">
              <a:solidFill>
                <a:srgbClr val="FFFF00"/>
              </a:solidFill>
            </a:endParaRPr>
          </a:p>
          <a:p>
            <a:pPr algn="ctr">
              <a:buFontTx/>
              <a:buNone/>
            </a:pPr>
            <a:r>
              <a:rPr lang="en-US" smtClean="0">
                <a:solidFill>
                  <a:srgbClr val="FFFF00"/>
                </a:solidFill>
              </a:rPr>
              <a:t>			This means only changing one 				thing (variable) at a time</a:t>
            </a:r>
          </a:p>
          <a:p>
            <a:pPr algn="ctr">
              <a:buFontTx/>
              <a:buNone/>
            </a:pPr>
            <a:endParaRPr lang="en-US" sz="2000" smtClean="0">
              <a:solidFill>
                <a:srgbClr val="FFFF00"/>
              </a:solidFill>
            </a:endParaRPr>
          </a:p>
          <a:p>
            <a:pPr algn="r">
              <a:buFontTx/>
              <a:buNone/>
            </a:pPr>
            <a:r>
              <a:rPr lang="en-US" smtClean="0">
                <a:solidFill>
                  <a:srgbClr val="FFFF00"/>
                </a:solidFill>
              </a:rPr>
              <a:t>Identify variables </a:t>
            </a:r>
          </a:p>
          <a:p>
            <a:pPr algn="r">
              <a:buFontTx/>
              <a:buNone/>
            </a:pPr>
            <a:r>
              <a:rPr lang="en-US" smtClean="0">
                <a:solidFill>
                  <a:srgbClr val="FFFF00"/>
                </a:solidFill>
              </a:rPr>
              <a:t>they can and can’t</a:t>
            </a:r>
          </a:p>
          <a:p>
            <a:pPr algn="r">
              <a:buFontTx/>
              <a:buNone/>
            </a:pPr>
            <a:r>
              <a:rPr lang="en-US" smtClean="0">
                <a:solidFill>
                  <a:srgbClr val="FFFF00"/>
                </a:solidFill>
              </a:rPr>
              <a:t>control.</a:t>
            </a:r>
          </a:p>
          <a:p>
            <a:pPr algn="ctr">
              <a:buFontTx/>
              <a:buNone/>
            </a:pPr>
            <a:endParaRPr lang="en-US" smtClean="0"/>
          </a:p>
          <a:p>
            <a:pPr algn="ctr">
              <a:buFontTx/>
              <a:buNone/>
            </a:pPr>
            <a:endParaRPr lang="en-US" smtClean="0"/>
          </a:p>
          <a:p>
            <a:pPr algn="ctr">
              <a:buFontTx/>
              <a:buNone/>
            </a:pPr>
            <a:endParaRPr lang="en-US" smtClean="0"/>
          </a:p>
          <a:p>
            <a:pPr algn="ctr">
              <a:buFontTx/>
              <a:buNone/>
            </a:pPr>
            <a:endParaRPr lang="en-US" smtClean="0"/>
          </a:p>
          <a:p>
            <a:pPr algn="ctr">
              <a:buFontTx/>
              <a:buNone/>
            </a:pPr>
            <a:endParaRPr lang="en-US" smtClean="0"/>
          </a:p>
          <a:p>
            <a:pPr algn="ctr">
              <a:buFontTx/>
              <a:buNone/>
            </a:pPr>
            <a:endParaRPr lang="en-US" smtClean="0"/>
          </a:p>
          <a:p>
            <a:pPr algn="ctr">
              <a:buFontTx/>
              <a:buNone/>
            </a:pPr>
            <a:endParaRPr lang="en-US" smtClean="0"/>
          </a:p>
          <a:p>
            <a:pPr algn="ctr">
              <a:buFontTx/>
              <a:buNone/>
            </a:pPr>
            <a:endParaRPr lang="en-US" smtClean="0"/>
          </a:p>
          <a:p>
            <a:pPr algn="ctr">
              <a:buFontTx/>
              <a:buNone/>
            </a:pPr>
            <a:endParaRPr lang="en-US" smtClean="0"/>
          </a:p>
          <a:p>
            <a:pPr algn="ctr">
              <a:buFontTx/>
              <a:buNone/>
            </a:pPr>
            <a:endParaRPr lang="en-US" smtClean="0"/>
          </a:p>
          <a:p>
            <a:pPr algn="ctr">
              <a:buFontTx/>
              <a:buNone/>
            </a:pPr>
            <a:endParaRPr lang="en-US" smtClean="0"/>
          </a:p>
          <a:p>
            <a:pPr algn="ctr">
              <a:buFontTx/>
              <a:buNone/>
            </a:pPr>
            <a:endParaRPr lang="en-US" smtClean="0"/>
          </a:p>
          <a:p>
            <a:pPr algn="ctr">
              <a:buFontTx/>
              <a:buNone/>
            </a:pPr>
            <a:endParaRPr lang="en-US" smtClean="0"/>
          </a:p>
          <a:p>
            <a:pPr algn="ctr">
              <a:buFontTx/>
              <a:buNone/>
            </a:pPr>
            <a:endParaRPr lang="en-US" smtClean="0"/>
          </a:p>
          <a:p>
            <a:pPr algn="ctr">
              <a:buFontTx/>
              <a:buNone/>
            </a:pPr>
            <a:endParaRPr lang="en-US" smtClean="0"/>
          </a:p>
          <a:p>
            <a:pPr algn="ctr">
              <a:buFontTx/>
              <a:buNone/>
            </a:pPr>
            <a:endParaRPr lang="en-US" smtClean="0"/>
          </a:p>
          <a:p>
            <a:pPr algn="ctr">
              <a:buFontTx/>
              <a:buNone/>
            </a:pPr>
            <a:endParaRPr lang="en-US" smtClean="0"/>
          </a:p>
          <a:p>
            <a:pPr algn="ctr">
              <a:buFontTx/>
              <a:buNone/>
            </a:pPr>
            <a:r>
              <a:rPr lang="en-US" smtClean="0"/>
              <a:t>Identify the variables that you can’t control</a:t>
            </a:r>
          </a:p>
        </p:txBody>
      </p:sp>
      <p:pic>
        <p:nvPicPr>
          <p:cNvPr id="41988" name="Picture 4"/>
          <p:cNvPicPr>
            <a:picLocks noChangeAspect="1"/>
          </p:cNvPicPr>
          <p:nvPr/>
        </p:nvPicPr>
        <p:blipFill>
          <a:blip r:embed="rId3"/>
          <a:srcRect/>
          <a:stretch>
            <a:fillRect/>
          </a:stretch>
        </p:blipFill>
        <p:spPr bwMode="auto">
          <a:xfrm>
            <a:off x="7467600" y="1143000"/>
            <a:ext cx="1676400" cy="2151063"/>
          </a:xfrm>
          <a:prstGeom prst="rect">
            <a:avLst/>
          </a:prstGeom>
          <a:noFill/>
          <a:ln w="9525">
            <a:noFill/>
            <a:miter lim="800000"/>
            <a:headEnd/>
            <a:tailEnd/>
          </a:ln>
        </p:spPr>
      </p:pic>
      <p:pic>
        <p:nvPicPr>
          <p:cNvPr id="41989" name="Picture 5"/>
          <p:cNvPicPr>
            <a:picLocks noChangeAspect="1"/>
          </p:cNvPicPr>
          <p:nvPr/>
        </p:nvPicPr>
        <p:blipFill>
          <a:blip r:embed="rId4"/>
          <a:srcRect/>
          <a:stretch>
            <a:fillRect/>
          </a:stretch>
        </p:blipFill>
        <p:spPr bwMode="auto">
          <a:xfrm>
            <a:off x="609600" y="4343400"/>
            <a:ext cx="3044825" cy="18161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2728724"/>
            <a:ext cx="7196328" cy="1470025"/>
          </a:xfrm>
        </p:spPr>
        <p:txBody>
          <a:bodyPr/>
          <a:lstStyle/>
          <a:p>
            <a:r>
              <a:rPr lang="en-US" sz="7200" dirty="0" smtClean="0">
                <a:solidFill>
                  <a:srgbClr val="FFFF00"/>
                </a:solidFill>
              </a:rPr>
              <a:t>IDC (not IDK!)</a:t>
            </a:r>
            <a:endParaRPr lang="en-US" sz="7200" dirty="0">
              <a:solidFill>
                <a:srgbClr val="FFFF00"/>
              </a:solidFill>
            </a:endParaRPr>
          </a:p>
        </p:txBody>
      </p:sp>
      <p:sp>
        <p:nvSpPr>
          <p:cNvPr id="3" name="Subtitle 2"/>
          <p:cNvSpPr>
            <a:spLocks noGrp="1"/>
          </p:cNvSpPr>
          <p:nvPr>
            <p:ph type="subTitle" idx="1"/>
          </p:nvPr>
        </p:nvSpPr>
        <p:spPr>
          <a:xfrm>
            <a:off x="493775" y="4506383"/>
            <a:ext cx="8152808" cy="1229784"/>
          </a:xfrm>
        </p:spPr>
        <p:txBody>
          <a:bodyPr/>
          <a:lstStyle/>
          <a:p>
            <a:r>
              <a:rPr lang="en-US" sz="3600" dirty="0" smtClean="0">
                <a:solidFill>
                  <a:srgbClr val="FFFF00"/>
                </a:solidFill>
              </a:rPr>
              <a:t>How to turn absolutely anything (well almost) into a science experiment!</a:t>
            </a:r>
            <a:endParaRPr lang="en-US" sz="3600" dirty="0">
              <a:solidFill>
                <a:srgbClr val="FFFF0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1267" y="197440"/>
            <a:ext cx="7477281" cy="2223650"/>
          </a:xfrm>
          <a:prstGeom prst="rect">
            <a:avLst/>
          </a:prstGeom>
        </p:spPr>
      </p:pic>
    </p:spTree>
    <p:extLst>
      <p:ext uri="{BB962C8B-B14F-4D97-AF65-F5344CB8AC3E}">
        <p14:creationId xmlns:p14="http://schemas.microsoft.com/office/powerpoint/2010/main" val="35264794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Some Concepts First</a:t>
            </a:r>
            <a:endParaRPr lang="en-US" b="1" dirty="0"/>
          </a:p>
        </p:txBody>
      </p:sp>
      <p:sp>
        <p:nvSpPr>
          <p:cNvPr id="3" name="Content Placeholder 2"/>
          <p:cNvSpPr>
            <a:spLocks noGrp="1"/>
          </p:cNvSpPr>
          <p:nvPr>
            <p:ph idx="1"/>
          </p:nvPr>
        </p:nvSpPr>
        <p:spPr>
          <a:xfrm>
            <a:off x="765175" y="1904590"/>
            <a:ext cx="7612064" cy="4536173"/>
          </a:xfrm>
        </p:spPr>
        <p:txBody>
          <a:bodyPr>
            <a:noAutofit/>
          </a:bodyPr>
          <a:lstStyle/>
          <a:p>
            <a:r>
              <a:rPr lang="en-US" sz="2700" dirty="0" smtClean="0">
                <a:solidFill>
                  <a:srgbClr val="FFFF00"/>
                </a:solidFill>
              </a:rPr>
              <a:t>Independent Variable – a variable manipulated or changed by the experimenter (“I” control it)</a:t>
            </a:r>
          </a:p>
          <a:p>
            <a:r>
              <a:rPr lang="en-US" sz="2700" dirty="0" smtClean="0">
                <a:solidFill>
                  <a:srgbClr val="FFFF00"/>
                </a:solidFill>
              </a:rPr>
              <a:t>Dependent Variable – a responding variable which could depend on other factors and can be measured</a:t>
            </a:r>
          </a:p>
          <a:p>
            <a:r>
              <a:rPr lang="en-US" sz="2700" dirty="0" smtClean="0">
                <a:solidFill>
                  <a:srgbClr val="FFFF00"/>
                </a:solidFill>
              </a:rPr>
              <a:t>Control Variable – a variable kept constant, not varied by the experimenter, to eliminate its impact on the dependent variable being studied</a:t>
            </a:r>
            <a:endParaRPr lang="en-US" sz="2700" dirty="0">
              <a:solidFill>
                <a:srgbClr val="FFFF00"/>
              </a:solidFill>
            </a:endParaRPr>
          </a:p>
        </p:txBody>
      </p:sp>
    </p:spTree>
    <p:extLst>
      <p:ext uri="{BB962C8B-B14F-4D97-AF65-F5344CB8AC3E}">
        <p14:creationId xmlns:p14="http://schemas.microsoft.com/office/powerpoint/2010/main" val="15993339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9600" dirty="0" smtClean="0"/>
              <a:t>Step 1</a:t>
            </a:r>
            <a:endParaRPr lang="en-US" sz="9600" dirty="0"/>
          </a:p>
        </p:txBody>
      </p:sp>
      <p:sp>
        <p:nvSpPr>
          <p:cNvPr id="3" name="Content Placeholder 2"/>
          <p:cNvSpPr>
            <a:spLocks noGrp="1"/>
          </p:cNvSpPr>
          <p:nvPr>
            <p:ph idx="1"/>
          </p:nvPr>
        </p:nvSpPr>
        <p:spPr/>
        <p:txBody>
          <a:bodyPr>
            <a:normAutofit/>
          </a:bodyPr>
          <a:lstStyle/>
          <a:p>
            <a:pPr marL="0" indent="0" algn="ctr">
              <a:buNone/>
            </a:pPr>
            <a:r>
              <a:rPr lang="en-US" sz="7200" dirty="0" smtClean="0">
                <a:solidFill>
                  <a:srgbClr val="FFFF00"/>
                </a:solidFill>
              </a:rPr>
              <a:t>Observe something happening.</a:t>
            </a:r>
            <a:endParaRPr lang="en-US" sz="7200" dirty="0">
              <a:solidFill>
                <a:srgbClr val="FFFF00"/>
              </a:solidFill>
            </a:endParaRPr>
          </a:p>
        </p:txBody>
      </p:sp>
      <p:pic>
        <p:nvPicPr>
          <p:cNvPr id="4" name="Picture 3"/>
          <p:cNvPicPr>
            <a:picLocks noChangeAspect="1"/>
          </p:cNvPicPr>
          <p:nvPr/>
        </p:nvPicPr>
        <p:blipFill>
          <a:blip r:embed="rId2"/>
          <a:stretch>
            <a:fillRect/>
          </a:stretch>
        </p:blipFill>
        <p:spPr>
          <a:xfrm>
            <a:off x="2825750" y="3960808"/>
            <a:ext cx="3492500" cy="2324100"/>
          </a:xfrm>
          <a:prstGeom prst="rect">
            <a:avLst/>
          </a:prstGeom>
        </p:spPr>
      </p:pic>
    </p:spTree>
    <p:extLst>
      <p:ext uri="{BB962C8B-B14F-4D97-AF65-F5344CB8AC3E}">
        <p14:creationId xmlns:p14="http://schemas.microsoft.com/office/powerpoint/2010/main" val="2566631123"/>
      </p:ext>
    </p:extLst>
  </p:cSld>
  <p:clrMapOvr>
    <a:masterClrMapping/>
  </p:clrMapOvr>
  <p:transition xmlns:p14="http://schemas.microsoft.com/office/powerpoint/2010/mai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9600" dirty="0" smtClean="0"/>
              <a:t>Step 2</a:t>
            </a:r>
            <a:endParaRPr lang="en-US" sz="9600" dirty="0"/>
          </a:p>
        </p:txBody>
      </p:sp>
      <p:sp>
        <p:nvSpPr>
          <p:cNvPr id="3" name="Content Placeholder 2"/>
          <p:cNvSpPr>
            <a:spLocks noGrp="1"/>
          </p:cNvSpPr>
          <p:nvPr>
            <p:ph idx="1"/>
          </p:nvPr>
        </p:nvSpPr>
        <p:spPr/>
        <p:txBody>
          <a:bodyPr>
            <a:normAutofit/>
          </a:bodyPr>
          <a:lstStyle/>
          <a:p>
            <a:pPr marL="0" indent="0" algn="ctr">
              <a:buNone/>
            </a:pPr>
            <a:r>
              <a:rPr lang="en-US" sz="8000" dirty="0" smtClean="0">
                <a:solidFill>
                  <a:srgbClr val="FFFF00"/>
                </a:solidFill>
              </a:rPr>
              <a:t>List independent</a:t>
            </a:r>
          </a:p>
          <a:p>
            <a:pPr marL="0" indent="0" algn="ctr">
              <a:buNone/>
            </a:pPr>
            <a:r>
              <a:rPr lang="en-US" sz="8000" dirty="0" smtClean="0">
                <a:solidFill>
                  <a:srgbClr val="FFFF00"/>
                </a:solidFill>
              </a:rPr>
              <a:t>variables.</a:t>
            </a:r>
            <a:endParaRPr lang="en-US" sz="8000" dirty="0"/>
          </a:p>
        </p:txBody>
      </p:sp>
      <p:pic>
        <p:nvPicPr>
          <p:cNvPr id="4" name="Picture 3"/>
          <p:cNvPicPr>
            <a:picLocks noChangeAspect="1"/>
          </p:cNvPicPr>
          <p:nvPr/>
        </p:nvPicPr>
        <p:blipFill>
          <a:blip r:embed="rId2"/>
          <a:stretch>
            <a:fillRect/>
          </a:stretch>
        </p:blipFill>
        <p:spPr>
          <a:xfrm>
            <a:off x="7173013" y="3832995"/>
            <a:ext cx="1970987" cy="2293168"/>
          </a:xfrm>
          <a:prstGeom prst="rect">
            <a:avLst/>
          </a:prstGeom>
        </p:spPr>
      </p:pic>
    </p:spTree>
    <p:extLst>
      <p:ext uri="{BB962C8B-B14F-4D97-AF65-F5344CB8AC3E}">
        <p14:creationId xmlns:p14="http://schemas.microsoft.com/office/powerpoint/2010/main" val="3441543970"/>
      </p:ext>
    </p:extLst>
  </p:cSld>
  <p:clrMapOvr>
    <a:masterClrMapping/>
  </p:clrMapOvr>
  <p:transition xmlns:p14="http://schemas.microsoft.com/office/powerpoint/2010/mai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9600" dirty="0" smtClean="0"/>
              <a:t>Step 3</a:t>
            </a:r>
            <a:endParaRPr lang="en-US" sz="9600" dirty="0"/>
          </a:p>
        </p:txBody>
      </p:sp>
      <p:sp>
        <p:nvSpPr>
          <p:cNvPr id="3" name="Content Placeholder 2"/>
          <p:cNvSpPr>
            <a:spLocks noGrp="1"/>
          </p:cNvSpPr>
          <p:nvPr>
            <p:ph idx="1"/>
          </p:nvPr>
        </p:nvSpPr>
        <p:spPr/>
        <p:txBody>
          <a:bodyPr>
            <a:noAutofit/>
          </a:bodyPr>
          <a:lstStyle/>
          <a:p>
            <a:pPr marL="0" indent="0" algn="ctr">
              <a:buNone/>
            </a:pPr>
            <a:r>
              <a:rPr lang="en-US" sz="9600" dirty="0" smtClean="0">
                <a:solidFill>
                  <a:srgbClr val="FFFF00"/>
                </a:solidFill>
              </a:rPr>
              <a:t>List dependent variables.</a:t>
            </a:r>
            <a:endParaRPr lang="en-US" sz="9600" dirty="0">
              <a:solidFill>
                <a:srgbClr val="FFFF00"/>
              </a:solidFill>
            </a:endParaRPr>
          </a:p>
        </p:txBody>
      </p:sp>
      <p:pic>
        <p:nvPicPr>
          <p:cNvPr id="4" name="Picture 3"/>
          <p:cNvPicPr>
            <a:picLocks noChangeAspect="1"/>
          </p:cNvPicPr>
          <p:nvPr/>
        </p:nvPicPr>
        <p:blipFill>
          <a:blip r:embed="rId2"/>
          <a:stretch>
            <a:fillRect/>
          </a:stretch>
        </p:blipFill>
        <p:spPr>
          <a:xfrm>
            <a:off x="0" y="4363832"/>
            <a:ext cx="2345998" cy="2034496"/>
          </a:xfrm>
          <a:prstGeom prst="rect">
            <a:avLst/>
          </a:prstGeom>
        </p:spPr>
      </p:pic>
    </p:spTree>
    <p:extLst>
      <p:ext uri="{BB962C8B-B14F-4D97-AF65-F5344CB8AC3E}">
        <p14:creationId xmlns:p14="http://schemas.microsoft.com/office/powerpoint/2010/main" val="3441543970"/>
      </p:ext>
    </p:extLst>
  </p:cSld>
  <p:clrMapOvr>
    <a:masterClrMapping/>
  </p:clrMapOvr>
  <p:transition xmlns:p14="http://schemas.microsoft.com/office/powerpoint/2010/mai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9600" dirty="0" smtClean="0"/>
              <a:t>Step 4</a:t>
            </a:r>
            <a:endParaRPr lang="en-US" sz="9600" dirty="0"/>
          </a:p>
        </p:txBody>
      </p:sp>
      <p:sp>
        <p:nvSpPr>
          <p:cNvPr id="3" name="Content Placeholder 2"/>
          <p:cNvSpPr>
            <a:spLocks noGrp="1"/>
          </p:cNvSpPr>
          <p:nvPr>
            <p:ph idx="1"/>
          </p:nvPr>
        </p:nvSpPr>
        <p:spPr/>
        <p:txBody>
          <a:bodyPr>
            <a:normAutofit/>
          </a:bodyPr>
          <a:lstStyle/>
          <a:p>
            <a:pPr marL="0" indent="0" algn="ctr">
              <a:buNone/>
            </a:pPr>
            <a:r>
              <a:rPr lang="en-US" sz="8800" dirty="0" smtClean="0">
                <a:solidFill>
                  <a:srgbClr val="FFFF00"/>
                </a:solidFill>
              </a:rPr>
              <a:t>Ask a question.</a:t>
            </a:r>
          </a:p>
          <a:p>
            <a:pPr marL="0" indent="0" algn="ctr">
              <a:buNone/>
            </a:pPr>
            <a:r>
              <a:rPr lang="en-US" sz="4000" dirty="0" smtClean="0">
                <a:solidFill>
                  <a:srgbClr val="FFFF00"/>
                </a:solidFill>
              </a:rPr>
              <a:t>How will systematically changing this “I” affect this “D”?</a:t>
            </a:r>
            <a:endParaRPr lang="en-US" sz="4000" dirty="0">
              <a:solidFill>
                <a:srgbClr val="FFFF00"/>
              </a:solidFill>
            </a:endParaRPr>
          </a:p>
        </p:txBody>
      </p:sp>
      <p:pic>
        <p:nvPicPr>
          <p:cNvPr id="4" name="Picture 3"/>
          <p:cNvPicPr>
            <a:picLocks noChangeAspect="1"/>
          </p:cNvPicPr>
          <p:nvPr/>
        </p:nvPicPr>
        <p:blipFill>
          <a:blip r:embed="rId2"/>
          <a:stretch>
            <a:fillRect/>
          </a:stretch>
        </p:blipFill>
        <p:spPr>
          <a:xfrm>
            <a:off x="457200" y="4262232"/>
            <a:ext cx="1863931" cy="1863931"/>
          </a:xfrm>
          <a:prstGeom prst="rect">
            <a:avLst/>
          </a:prstGeom>
        </p:spPr>
      </p:pic>
    </p:spTree>
    <p:extLst>
      <p:ext uri="{BB962C8B-B14F-4D97-AF65-F5344CB8AC3E}">
        <p14:creationId xmlns:p14="http://schemas.microsoft.com/office/powerpoint/2010/main" val="3441543970"/>
      </p:ext>
    </p:extLst>
  </p:cSld>
  <p:clrMapOvr>
    <a:masterClrMapping/>
  </p:clrMapOvr>
  <p:transition xmlns:p14="http://schemas.microsoft.com/office/powerpoint/2010/mai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9600" dirty="0" smtClean="0"/>
              <a:t>Step 5</a:t>
            </a:r>
            <a:endParaRPr lang="en-US" sz="9600" dirty="0"/>
          </a:p>
        </p:txBody>
      </p:sp>
      <p:sp>
        <p:nvSpPr>
          <p:cNvPr id="3" name="Content Placeholder 2"/>
          <p:cNvSpPr>
            <a:spLocks noGrp="1"/>
          </p:cNvSpPr>
          <p:nvPr>
            <p:ph idx="1"/>
          </p:nvPr>
        </p:nvSpPr>
        <p:spPr/>
        <p:txBody>
          <a:bodyPr>
            <a:normAutofit/>
          </a:bodyPr>
          <a:lstStyle/>
          <a:p>
            <a:pPr marL="0" indent="0" algn="ctr">
              <a:buNone/>
            </a:pPr>
            <a:r>
              <a:rPr lang="en-US" sz="7200" dirty="0" smtClean="0">
                <a:solidFill>
                  <a:srgbClr val="FFFF00"/>
                </a:solidFill>
              </a:rPr>
              <a:t>Control all independent variables not being tested!</a:t>
            </a:r>
            <a:endParaRPr lang="en-US" sz="7200" dirty="0">
              <a:solidFill>
                <a:srgbClr val="FFFF00"/>
              </a:solidFill>
            </a:endParaRPr>
          </a:p>
        </p:txBody>
      </p:sp>
    </p:spTree>
    <p:extLst>
      <p:ext uri="{BB962C8B-B14F-4D97-AF65-F5344CB8AC3E}">
        <p14:creationId xmlns:p14="http://schemas.microsoft.com/office/powerpoint/2010/main" val="3441543970"/>
      </p:ext>
    </p:extLst>
  </p:cSld>
  <p:clrMapOvr>
    <a:masterClrMapping/>
  </p:clrMapOvr>
  <p:transition xmlns:p14="http://schemas.microsoft.com/office/powerpoint/2010/mai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9600" dirty="0" smtClean="0"/>
              <a:t>Step 6</a:t>
            </a:r>
            <a:endParaRPr lang="en-US" sz="9600" dirty="0"/>
          </a:p>
        </p:txBody>
      </p:sp>
      <p:sp>
        <p:nvSpPr>
          <p:cNvPr id="3" name="Content Placeholder 2"/>
          <p:cNvSpPr>
            <a:spLocks noGrp="1"/>
          </p:cNvSpPr>
          <p:nvPr>
            <p:ph idx="1"/>
          </p:nvPr>
        </p:nvSpPr>
        <p:spPr/>
        <p:txBody>
          <a:bodyPr>
            <a:normAutofit/>
          </a:bodyPr>
          <a:lstStyle/>
          <a:p>
            <a:pPr marL="0" indent="0" algn="ctr">
              <a:buNone/>
            </a:pPr>
            <a:r>
              <a:rPr lang="en-US" sz="9600" dirty="0" smtClean="0">
                <a:solidFill>
                  <a:srgbClr val="FFFF00"/>
                </a:solidFill>
              </a:rPr>
              <a:t>Write experimental procedure.</a:t>
            </a:r>
            <a:endParaRPr lang="en-US" sz="9600" dirty="0">
              <a:solidFill>
                <a:srgbClr val="FFFF00"/>
              </a:solidFill>
            </a:endParaRPr>
          </a:p>
        </p:txBody>
      </p:sp>
      <p:pic>
        <p:nvPicPr>
          <p:cNvPr id="4" name="Picture 3"/>
          <p:cNvPicPr>
            <a:picLocks noChangeAspect="1"/>
          </p:cNvPicPr>
          <p:nvPr/>
        </p:nvPicPr>
        <p:blipFill>
          <a:blip r:embed="rId2"/>
          <a:stretch>
            <a:fillRect/>
          </a:stretch>
        </p:blipFill>
        <p:spPr>
          <a:xfrm>
            <a:off x="0" y="1600200"/>
            <a:ext cx="2547480" cy="1716983"/>
          </a:xfrm>
          <a:prstGeom prst="rect">
            <a:avLst/>
          </a:prstGeom>
        </p:spPr>
      </p:pic>
    </p:spTree>
    <p:extLst>
      <p:ext uri="{BB962C8B-B14F-4D97-AF65-F5344CB8AC3E}">
        <p14:creationId xmlns:p14="http://schemas.microsoft.com/office/powerpoint/2010/main" val="3441543970"/>
      </p:ext>
    </p:extLst>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0"/>
            <a:ext cx="8229600" cy="1143000"/>
          </a:xfrm>
        </p:spPr>
        <p:txBody>
          <a:bodyPr/>
          <a:lstStyle/>
          <a:p>
            <a:pPr eaLnBrk="1" hangingPunct="1"/>
            <a:r>
              <a:rPr lang="en-US" b="1" smtClean="0">
                <a:solidFill>
                  <a:schemeClr val="tx1"/>
                </a:solidFill>
              </a:rPr>
              <a:t>PLAN FOR TODAY</a:t>
            </a:r>
          </a:p>
        </p:txBody>
      </p:sp>
      <p:sp>
        <p:nvSpPr>
          <p:cNvPr id="17411" name="Rectangle 3"/>
          <p:cNvSpPr>
            <a:spLocks noGrp="1" noChangeArrowheads="1"/>
          </p:cNvSpPr>
          <p:nvPr>
            <p:ph type="body" idx="1"/>
          </p:nvPr>
        </p:nvSpPr>
        <p:spPr>
          <a:xfrm>
            <a:off x="457200" y="1295400"/>
            <a:ext cx="8229600" cy="5164138"/>
          </a:xfrm>
        </p:spPr>
        <p:txBody>
          <a:bodyPr/>
          <a:lstStyle/>
          <a:p>
            <a:pPr eaLnBrk="1" hangingPunct="1">
              <a:buFont typeface="Arial"/>
              <a:buChar char="•"/>
            </a:pPr>
            <a:r>
              <a:rPr lang="en-US" sz="2300" dirty="0" smtClean="0">
                <a:solidFill>
                  <a:srgbClr val="FFFF00"/>
                </a:solidFill>
              </a:rPr>
              <a:t>IDENTIFY WAYS TO GET STARTED WITH SUCCESSFUL SCIENCE IINVESTIGATIONS FOR YOUR STUDENTS USING STANDARDS.</a:t>
            </a:r>
          </a:p>
          <a:p>
            <a:pPr eaLnBrk="1" hangingPunct="1"/>
            <a:r>
              <a:rPr lang="en-US" sz="2300" dirty="0" smtClean="0">
                <a:solidFill>
                  <a:srgbClr val="FFFF00"/>
                </a:solidFill>
              </a:rPr>
              <a:t>DISCUSS TEACHER STEPS/IMPLEMENTATION THAT LEAD TO PROJECTS THAT FOLLOW THE SCIENTIFIC AND ENGINEERING PRACTICES.</a:t>
            </a:r>
          </a:p>
          <a:p>
            <a:pPr eaLnBrk="1" hangingPunct="1"/>
            <a:r>
              <a:rPr lang="en-US" sz="2300" dirty="0" smtClean="0">
                <a:solidFill>
                  <a:srgbClr val="FFFF00"/>
                </a:solidFill>
              </a:rPr>
              <a:t>DISCUSS ELEMENTS OF SUCCESSFUL SCIENCE AND ENGINEERING INVESTIGATIONS.</a:t>
            </a:r>
          </a:p>
          <a:p>
            <a:pPr eaLnBrk="1" hangingPunct="1"/>
            <a:r>
              <a:rPr lang="en-US" sz="2300" dirty="0" smtClean="0">
                <a:solidFill>
                  <a:srgbClr val="FFFF00"/>
                </a:solidFill>
              </a:rPr>
              <a:t>DISCUSS ROLE OF RESEARCH, CRITICAL THINKING AND DATA IN SCIENCE, ENGINEERING AND RESEARCH.</a:t>
            </a:r>
          </a:p>
          <a:p>
            <a:pPr eaLnBrk="1" hangingPunct="1"/>
            <a:r>
              <a:rPr lang="en-US" sz="2300" dirty="0" smtClean="0">
                <a:solidFill>
                  <a:srgbClr val="FFFF00"/>
                </a:solidFill>
              </a:rPr>
              <a:t>PARTICIPATE IN INVESTIGATIONS TO FURTHER YOUR OWN ABILITIES AS A COUACH AND MENTOR.</a:t>
            </a:r>
          </a:p>
          <a:p>
            <a:pPr eaLnBrk="1" hangingPunct="1">
              <a:buFontTx/>
              <a:buNone/>
            </a:pPr>
            <a:endParaRPr lang="en-US" sz="2300" dirty="0" smtClean="0"/>
          </a:p>
          <a:p>
            <a:pPr eaLnBrk="1" hangingPunct="1">
              <a:buFontTx/>
              <a:buNone/>
            </a:pPr>
            <a:endParaRPr lang="en-US" sz="2300" dirty="0" smtClean="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9600" dirty="0" smtClean="0"/>
              <a:t>Step 7</a:t>
            </a:r>
            <a:endParaRPr lang="en-US" sz="9600" dirty="0"/>
          </a:p>
        </p:txBody>
      </p:sp>
      <p:sp>
        <p:nvSpPr>
          <p:cNvPr id="3" name="Content Placeholder 2"/>
          <p:cNvSpPr>
            <a:spLocks noGrp="1"/>
          </p:cNvSpPr>
          <p:nvPr>
            <p:ph idx="1"/>
          </p:nvPr>
        </p:nvSpPr>
        <p:spPr/>
        <p:txBody>
          <a:bodyPr>
            <a:normAutofit/>
          </a:bodyPr>
          <a:lstStyle/>
          <a:p>
            <a:pPr marL="0" indent="0" algn="ctr">
              <a:buNone/>
            </a:pPr>
            <a:r>
              <a:rPr lang="en-US" sz="11000" dirty="0" smtClean="0">
                <a:solidFill>
                  <a:srgbClr val="FFFF00"/>
                </a:solidFill>
              </a:rPr>
              <a:t>Collect data.</a:t>
            </a:r>
            <a:endParaRPr lang="en-US" sz="11000" dirty="0">
              <a:solidFill>
                <a:srgbClr val="FFFF00"/>
              </a:solidFill>
            </a:endParaRPr>
          </a:p>
        </p:txBody>
      </p:sp>
      <p:pic>
        <p:nvPicPr>
          <p:cNvPr id="4" name="Picture 3"/>
          <p:cNvPicPr>
            <a:picLocks noChangeAspect="1"/>
          </p:cNvPicPr>
          <p:nvPr/>
        </p:nvPicPr>
        <p:blipFill>
          <a:blip r:embed="rId2"/>
          <a:stretch>
            <a:fillRect/>
          </a:stretch>
        </p:blipFill>
        <p:spPr>
          <a:xfrm>
            <a:off x="2768600" y="3878263"/>
            <a:ext cx="3606800" cy="2247900"/>
          </a:xfrm>
          <a:prstGeom prst="rect">
            <a:avLst/>
          </a:prstGeom>
        </p:spPr>
      </p:pic>
    </p:spTree>
    <p:extLst>
      <p:ext uri="{BB962C8B-B14F-4D97-AF65-F5344CB8AC3E}">
        <p14:creationId xmlns:p14="http://schemas.microsoft.com/office/powerpoint/2010/main" val="1758964361"/>
      </p:ext>
    </p:extLst>
  </p:cSld>
  <p:clrMapOvr>
    <a:masterClrMapping/>
  </p:clrMapOvr>
  <p:transition xmlns:p14="http://schemas.microsoft.com/office/powerpoint/2010/mai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9600" dirty="0" smtClean="0"/>
              <a:t>Step 8</a:t>
            </a:r>
            <a:endParaRPr lang="en-US" sz="9600" dirty="0"/>
          </a:p>
        </p:txBody>
      </p:sp>
      <p:sp>
        <p:nvSpPr>
          <p:cNvPr id="3" name="Content Placeholder 2"/>
          <p:cNvSpPr>
            <a:spLocks noGrp="1"/>
          </p:cNvSpPr>
          <p:nvPr>
            <p:ph idx="1"/>
          </p:nvPr>
        </p:nvSpPr>
        <p:spPr>
          <a:xfrm>
            <a:off x="637365" y="1221397"/>
            <a:ext cx="8049435" cy="1698897"/>
          </a:xfrm>
        </p:spPr>
        <p:txBody>
          <a:bodyPr>
            <a:normAutofit/>
          </a:bodyPr>
          <a:lstStyle/>
          <a:p>
            <a:pPr marL="0" indent="0" algn="ctr">
              <a:buNone/>
            </a:pPr>
            <a:r>
              <a:rPr lang="en-US" sz="9600" dirty="0" smtClean="0">
                <a:solidFill>
                  <a:srgbClr val="FFFF00"/>
                </a:solidFill>
              </a:rPr>
              <a:t>Graph results.</a:t>
            </a:r>
            <a:endParaRPr lang="en-US" sz="9600" dirty="0">
              <a:solidFill>
                <a:srgbClr val="FFFF00"/>
              </a:solidFill>
            </a:endParaRPr>
          </a:p>
        </p:txBody>
      </p:sp>
      <p:cxnSp>
        <p:nvCxnSpPr>
          <p:cNvPr id="5" name="Straight Connector 4"/>
          <p:cNvCxnSpPr/>
          <p:nvPr/>
        </p:nvCxnSpPr>
        <p:spPr>
          <a:xfrm flipH="1">
            <a:off x="2613801" y="3263811"/>
            <a:ext cx="17254" cy="176850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631055" y="5032317"/>
            <a:ext cx="3743864"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2747349" y="3277990"/>
            <a:ext cx="3584278" cy="1432077"/>
          </a:xfrm>
          <a:custGeom>
            <a:avLst/>
            <a:gdLst>
              <a:gd name="connsiteX0" fmla="*/ 0 w 3666227"/>
              <a:gd name="connsiteY0" fmla="*/ 1958196 h 1958196"/>
              <a:gd name="connsiteX1" fmla="*/ 1190446 w 3666227"/>
              <a:gd name="connsiteY1" fmla="*/ 905773 h 1958196"/>
              <a:gd name="connsiteX2" fmla="*/ 2579298 w 3666227"/>
              <a:gd name="connsiteY2" fmla="*/ 1466490 h 1958196"/>
              <a:gd name="connsiteX3" fmla="*/ 3666227 w 3666227"/>
              <a:gd name="connsiteY3" fmla="*/ 0 h 1958196"/>
            </a:gdLst>
            <a:ahLst/>
            <a:cxnLst>
              <a:cxn ang="0">
                <a:pos x="connsiteX0" y="connsiteY0"/>
              </a:cxn>
              <a:cxn ang="0">
                <a:pos x="connsiteX1" y="connsiteY1"/>
              </a:cxn>
              <a:cxn ang="0">
                <a:pos x="connsiteX2" y="connsiteY2"/>
              </a:cxn>
              <a:cxn ang="0">
                <a:pos x="connsiteX3" y="connsiteY3"/>
              </a:cxn>
            </a:cxnLst>
            <a:rect l="l" t="t" r="r" b="b"/>
            <a:pathLst>
              <a:path w="3666227" h="1958196">
                <a:moveTo>
                  <a:pt x="0" y="1958196"/>
                </a:moveTo>
                <a:cubicBezTo>
                  <a:pt x="380281" y="1472960"/>
                  <a:pt x="760563" y="987724"/>
                  <a:pt x="1190446" y="905773"/>
                </a:cubicBezTo>
                <a:cubicBezTo>
                  <a:pt x="1620329" y="823822"/>
                  <a:pt x="2166668" y="1617452"/>
                  <a:pt x="2579298" y="1466490"/>
                </a:cubicBezTo>
                <a:cubicBezTo>
                  <a:pt x="2991928" y="1315528"/>
                  <a:pt x="3329077" y="657764"/>
                  <a:pt x="3666227"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049561" y="3277990"/>
            <a:ext cx="1697788" cy="1754327"/>
          </a:xfrm>
          <a:prstGeom prst="rect">
            <a:avLst/>
          </a:prstGeom>
          <a:noFill/>
        </p:spPr>
        <p:txBody>
          <a:bodyPr wrap="none" rtlCol="0">
            <a:spAutoFit/>
          </a:bodyPr>
          <a:lstStyle/>
          <a:p>
            <a:r>
              <a:rPr lang="en-US" sz="3600" b="1" dirty="0" smtClean="0">
                <a:solidFill>
                  <a:srgbClr val="FFFF00"/>
                </a:solidFill>
              </a:rPr>
              <a:t>D</a:t>
            </a:r>
            <a:r>
              <a:rPr lang="en-US" b="1" dirty="0" smtClean="0">
                <a:solidFill>
                  <a:schemeClr val="bg1"/>
                </a:solidFill>
              </a:rPr>
              <a:t>ependent</a:t>
            </a:r>
          </a:p>
          <a:p>
            <a:r>
              <a:rPr lang="en-US" sz="3600" b="1" dirty="0" smtClean="0">
                <a:solidFill>
                  <a:srgbClr val="FFFF00"/>
                </a:solidFill>
              </a:rPr>
              <a:t>R</a:t>
            </a:r>
            <a:r>
              <a:rPr lang="en-US" b="1" dirty="0" smtClean="0">
                <a:solidFill>
                  <a:schemeClr val="bg1"/>
                </a:solidFill>
              </a:rPr>
              <a:t>esponding</a:t>
            </a:r>
          </a:p>
          <a:p>
            <a:r>
              <a:rPr lang="en-US" sz="3600" b="1" dirty="0" smtClean="0">
                <a:solidFill>
                  <a:srgbClr val="FFFF00"/>
                </a:solidFill>
              </a:rPr>
              <a:t>Y</a:t>
            </a:r>
            <a:r>
              <a:rPr lang="en-US" b="1" dirty="0" smtClean="0">
                <a:solidFill>
                  <a:schemeClr val="bg1"/>
                </a:solidFill>
              </a:rPr>
              <a:t>-axis</a:t>
            </a:r>
            <a:endParaRPr lang="en-US" b="1" dirty="0">
              <a:solidFill>
                <a:schemeClr val="bg1"/>
              </a:solidFill>
            </a:endParaRPr>
          </a:p>
        </p:txBody>
      </p:sp>
      <p:sp>
        <p:nvSpPr>
          <p:cNvPr id="10" name="TextBox 9"/>
          <p:cNvSpPr txBox="1"/>
          <p:nvPr/>
        </p:nvSpPr>
        <p:spPr>
          <a:xfrm>
            <a:off x="3188830" y="5032317"/>
            <a:ext cx="2551207" cy="1147494"/>
          </a:xfrm>
          <a:prstGeom prst="rect">
            <a:avLst/>
          </a:prstGeom>
          <a:noFill/>
        </p:spPr>
        <p:txBody>
          <a:bodyPr wrap="square" rtlCol="0">
            <a:spAutoFit/>
          </a:bodyPr>
          <a:lstStyle/>
          <a:p>
            <a:pPr>
              <a:lnSpc>
                <a:spcPts val="2700"/>
              </a:lnSpc>
            </a:pPr>
            <a:r>
              <a:rPr lang="en-US" sz="3000" b="1" dirty="0" smtClean="0">
                <a:solidFill>
                  <a:srgbClr val="FFFF00"/>
                </a:solidFill>
              </a:rPr>
              <a:t>M</a:t>
            </a:r>
            <a:r>
              <a:rPr lang="en-US" b="1" dirty="0" smtClean="0">
                <a:solidFill>
                  <a:schemeClr val="bg1"/>
                </a:solidFill>
              </a:rPr>
              <a:t>anipulated</a:t>
            </a:r>
          </a:p>
          <a:p>
            <a:pPr>
              <a:lnSpc>
                <a:spcPts val="2700"/>
              </a:lnSpc>
            </a:pPr>
            <a:r>
              <a:rPr lang="en-US" sz="3000" b="1" dirty="0">
                <a:solidFill>
                  <a:schemeClr val="bg1"/>
                </a:solidFill>
              </a:rPr>
              <a:t> </a:t>
            </a:r>
            <a:r>
              <a:rPr lang="en-US" sz="3000" b="1" dirty="0" smtClean="0">
                <a:solidFill>
                  <a:schemeClr val="bg1"/>
                </a:solidFill>
              </a:rPr>
              <a:t>   </a:t>
            </a:r>
            <a:r>
              <a:rPr lang="en-US" sz="3000" b="1" dirty="0" smtClean="0">
                <a:solidFill>
                  <a:srgbClr val="FFFF00"/>
                </a:solidFill>
              </a:rPr>
              <a:t>I</a:t>
            </a:r>
            <a:r>
              <a:rPr lang="en-US" b="1" dirty="0" smtClean="0">
                <a:solidFill>
                  <a:schemeClr val="bg1"/>
                </a:solidFill>
              </a:rPr>
              <a:t>ndependent</a:t>
            </a:r>
          </a:p>
          <a:p>
            <a:pPr>
              <a:lnSpc>
                <a:spcPts val="2700"/>
              </a:lnSpc>
            </a:pPr>
            <a:r>
              <a:rPr lang="en-US" sz="3000" b="1" dirty="0" smtClean="0">
                <a:solidFill>
                  <a:schemeClr val="bg1"/>
                </a:solidFill>
              </a:rPr>
              <a:t>       </a:t>
            </a:r>
            <a:r>
              <a:rPr lang="en-US" sz="3000" b="1" dirty="0" smtClean="0">
                <a:solidFill>
                  <a:srgbClr val="FFFF00"/>
                </a:solidFill>
              </a:rPr>
              <a:t>X</a:t>
            </a:r>
            <a:r>
              <a:rPr lang="en-US" b="1" dirty="0" smtClean="0">
                <a:solidFill>
                  <a:schemeClr val="bg1"/>
                </a:solidFill>
              </a:rPr>
              <a:t>-axis</a:t>
            </a:r>
            <a:endParaRPr lang="en-US" b="1" dirty="0">
              <a:solidFill>
                <a:schemeClr val="bg1"/>
              </a:solidFill>
            </a:endParaRPr>
          </a:p>
        </p:txBody>
      </p:sp>
    </p:spTree>
    <p:extLst>
      <p:ext uri="{BB962C8B-B14F-4D97-AF65-F5344CB8AC3E}">
        <p14:creationId xmlns:p14="http://schemas.microsoft.com/office/powerpoint/2010/main" val="1758964361"/>
      </p:ext>
    </p:extLst>
  </p:cSld>
  <p:clrMapOvr>
    <a:masterClrMapping/>
  </p:clrMapOvr>
  <p:transition xmlns:p14="http://schemas.microsoft.com/office/powerpoint/2010/mai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06" y="0"/>
            <a:ext cx="8229600" cy="1143000"/>
          </a:xfrm>
        </p:spPr>
        <p:txBody>
          <a:bodyPr/>
          <a:lstStyle/>
          <a:p>
            <a:r>
              <a:rPr lang="en-US" sz="9600" dirty="0" smtClean="0"/>
              <a:t>Step 9 </a:t>
            </a:r>
            <a:endParaRPr lang="en-US" sz="9600" dirty="0"/>
          </a:p>
        </p:txBody>
      </p:sp>
      <p:sp>
        <p:nvSpPr>
          <p:cNvPr id="3" name="Content Placeholder 2"/>
          <p:cNvSpPr>
            <a:spLocks noGrp="1"/>
          </p:cNvSpPr>
          <p:nvPr>
            <p:ph idx="1"/>
          </p:nvPr>
        </p:nvSpPr>
        <p:spPr>
          <a:xfrm>
            <a:off x="379562" y="2070846"/>
            <a:ext cx="8341744" cy="4182035"/>
          </a:xfrm>
        </p:spPr>
        <p:txBody>
          <a:bodyPr>
            <a:normAutofit/>
          </a:bodyPr>
          <a:lstStyle/>
          <a:p>
            <a:pPr marL="0" indent="0" algn="ctr">
              <a:buNone/>
            </a:pPr>
            <a:r>
              <a:rPr lang="en-US" sz="8800" dirty="0" smtClean="0">
                <a:solidFill>
                  <a:srgbClr val="FFFF00"/>
                </a:solidFill>
              </a:rPr>
              <a:t>Report findings.</a:t>
            </a:r>
          </a:p>
          <a:p>
            <a:r>
              <a:rPr lang="en-US" sz="4000" dirty="0" smtClean="0">
                <a:solidFill>
                  <a:srgbClr val="FFFF00"/>
                </a:solidFill>
              </a:rPr>
              <a:t>Direct relationship</a:t>
            </a:r>
          </a:p>
          <a:p>
            <a:r>
              <a:rPr lang="en-US" sz="4000" dirty="0" smtClean="0">
                <a:solidFill>
                  <a:srgbClr val="FFFF00"/>
                </a:solidFill>
              </a:rPr>
              <a:t>Indirect relationship</a:t>
            </a:r>
          </a:p>
          <a:p>
            <a:r>
              <a:rPr lang="en-US" sz="4000" dirty="0" smtClean="0">
                <a:solidFill>
                  <a:srgbClr val="FFFF00"/>
                </a:solidFill>
              </a:rPr>
              <a:t>No correlation</a:t>
            </a:r>
            <a:endParaRPr lang="en-US" sz="4000" dirty="0">
              <a:solidFill>
                <a:srgbClr val="FFFF00"/>
              </a:solidFill>
            </a:endParaRPr>
          </a:p>
        </p:txBody>
      </p:sp>
    </p:spTree>
    <p:extLst>
      <p:ext uri="{BB962C8B-B14F-4D97-AF65-F5344CB8AC3E}">
        <p14:creationId xmlns:p14="http://schemas.microsoft.com/office/powerpoint/2010/main" val="1758964361"/>
      </p:ext>
    </p:extLst>
  </p:cSld>
  <p:clrMapOvr>
    <a:masterClrMapping/>
  </p:clrMapOvr>
  <p:transition xmlns:p14="http://schemas.microsoft.com/office/powerpoint/2010/mai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Let’s Try It!</a:t>
            </a:r>
            <a:endParaRPr lang="en-US" dirty="0"/>
          </a:p>
        </p:txBody>
      </p:sp>
      <p:sp>
        <p:nvSpPr>
          <p:cNvPr id="3" name="Content Placeholder 2"/>
          <p:cNvSpPr>
            <a:spLocks noGrp="1"/>
          </p:cNvSpPr>
          <p:nvPr>
            <p:ph idx="1"/>
          </p:nvPr>
        </p:nvSpPr>
        <p:spPr>
          <a:xfrm>
            <a:off x="457200" y="1600200"/>
            <a:ext cx="8686800" cy="4525963"/>
          </a:xfrm>
        </p:spPr>
        <p:txBody>
          <a:bodyPr/>
          <a:lstStyle/>
          <a:p>
            <a:pPr algn="ctr">
              <a:buNone/>
            </a:pPr>
            <a:r>
              <a:rPr lang="en-US" dirty="0" smtClean="0">
                <a:solidFill>
                  <a:srgbClr val="FFFF00"/>
                </a:solidFill>
              </a:rPr>
              <a:t>Let’s turn absolutely anything (well almost) into a science experiment!</a:t>
            </a:r>
          </a:p>
          <a:p>
            <a:pPr>
              <a:buNone/>
            </a:pPr>
            <a:endParaRPr lang="en-US" dirty="0" smtClean="0">
              <a:solidFill>
                <a:srgbClr val="FFFF00"/>
              </a:solidFill>
            </a:endParaRPr>
          </a:p>
          <a:p>
            <a:pPr>
              <a:buNone/>
            </a:pPr>
            <a:r>
              <a:rPr lang="en-US" dirty="0" smtClean="0">
                <a:solidFill>
                  <a:srgbClr val="FFFF00"/>
                </a:solidFill>
              </a:rPr>
              <a:t>At your tables take an idea and determine the IDC Variables for it.</a:t>
            </a:r>
          </a:p>
          <a:p>
            <a:pPr>
              <a:buNone/>
            </a:pPr>
            <a:r>
              <a:rPr lang="en-US" dirty="0" smtClean="0">
                <a:solidFill>
                  <a:srgbClr val="FFFF00"/>
                </a:solidFill>
              </a:rPr>
              <a:t>Determine how this would look on a graph. </a:t>
            </a:r>
            <a:r>
              <a:rPr lang="en-US" smtClean="0">
                <a:solidFill>
                  <a:srgbClr val="FFFF00"/>
                </a:solidFill>
              </a:rPr>
              <a:t>What </a:t>
            </a:r>
            <a:r>
              <a:rPr lang="en-US" smtClean="0">
                <a:solidFill>
                  <a:srgbClr val="FFFF00"/>
                </a:solidFill>
              </a:rPr>
              <a:t>would </a:t>
            </a:r>
            <a:r>
              <a:rPr lang="en-US" dirty="0" smtClean="0">
                <a:solidFill>
                  <a:srgbClr val="FFFF00"/>
                </a:solidFill>
              </a:rPr>
              <a:t>your </a:t>
            </a:r>
            <a:r>
              <a:rPr lang="en-US" smtClean="0">
                <a:solidFill>
                  <a:srgbClr val="FFFF00"/>
                </a:solidFill>
              </a:rPr>
              <a:t>DRY </a:t>
            </a:r>
            <a:r>
              <a:rPr lang="en-US" smtClean="0">
                <a:solidFill>
                  <a:srgbClr val="FFFF00"/>
                </a:solidFill>
              </a:rPr>
              <a:t>MIX be?</a:t>
            </a:r>
            <a:endParaRPr lang="en-US" dirty="0" smtClean="0">
              <a:solidFill>
                <a:srgbClr val="FFFF00"/>
              </a:solidFill>
            </a:endParaRPr>
          </a:p>
          <a:p>
            <a:pPr>
              <a:buNone/>
            </a:pPr>
            <a:endParaRPr lang="en-US" dirty="0"/>
          </a:p>
        </p:txBody>
      </p:sp>
    </p:spTree>
  </p:cSld>
  <p:clrMapOvr>
    <a:masterClrMapping/>
  </p:clrMapOvr>
  <p:transition xmlns:p14="http://schemas.microsoft.com/office/powerpoint/2010/mai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3400" y="304800"/>
            <a:ext cx="8229600" cy="1143000"/>
          </a:xfrm>
        </p:spPr>
        <p:txBody>
          <a:bodyPr/>
          <a:lstStyle/>
          <a:p>
            <a:r>
              <a:rPr lang="en-US" b="1" smtClean="0"/>
              <a:t>Scientific Practices:  Step 4</a:t>
            </a:r>
            <a:r>
              <a:rPr lang="en-US" smtClean="0"/>
              <a:t/>
            </a:r>
            <a:br>
              <a:rPr lang="en-US" smtClean="0"/>
            </a:br>
            <a:endParaRPr lang="en-US" smtClean="0"/>
          </a:p>
        </p:txBody>
      </p:sp>
      <p:sp>
        <p:nvSpPr>
          <p:cNvPr id="43011" name="Content Placeholder 2"/>
          <p:cNvSpPr>
            <a:spLocks noGrp="1"/>
          </p:cNvSpPr>
          <p:nvPr>
            <p:ph idx="1"/>
          </p:nvPr>
        </p:nvSpPr>
        <p:spPr>
          <a:xfrm>
            <a:off x="914400" y="1417638"/>
            <a:ext cx="8229600" cy="5440362"/>
          </a:xfrm>
        </p:spPr>
        <p:txBody>
          <a:bodyPr/>
          <a:lstStyle/>
          <a:p>
            <a:pPr marL="514350" indent="-514350" algn="ctr">
              <a:buFontTx/>
              <a:buNone/>
            </a:pPr>
            <a:r>
              <a:rPr lang="en-US" sz="4400" b="1" dirty="0" smtClean="0">
                <a:solidFill>
                  <a:srgbClr val="FFFF00"/>
                </a:solidFill>
              </a:rPr>
              <a:t>Carry Out Your Plan</a:t>
            </a:r>
          </a:p>
          <a:p>
            <a:pPr marL="514350" indent="-514350" algn="ctr">
              <a:buFontTx/>
              <a:buNone/>
            </a:pPr>
            <a:r>
              <a:rPr lang="en-US" sz="4400" b="1" dirty="0" smtClean="0">
                <a:solidFill>
                  <a:srgbClr val="FFFF00"/>
                </a:solidFill>
              </a:rPr>
              <a:t>INVESTIGATION</a:t>
            </a:r>
          </a:p>
          <a:p>
            <a:pPr marL="514350" indent="-514350">
              <a:buFontTx/>
              <a:buNone/>
            </a:pPr>
            <a:endParaRPr lang="en-US" sz="2800" dirty="0" smtClean="0">
              <a:solidFill>
                <a:srgbClr val="FFFF00"/>
              </a:solidFill>
            </a:endParaRPr>
          </a:p>
          <a:p>
            <a:pPr marL="514350" indent="-514350">
              <a:buFontTx/>
              <a:buAutoNum type="arabicPeriod"/>
            </a:pPr>
            <a:r>
              <a:rPr lang="en-US" sz="2400" dirty="0" smtClean="0">
                <a:solidFill>
                  <a:srgbClr val="FFFF00"/>
                </a:solidFill>
              </a:rPr>
              <a:t>Repeat trials or use multiple subjects to make sure that you get the same results time after time.</a:t>
            </a:r>
          </a:p>
          <a:p>
            <a:pPr marL="514350" indent="-514350">
              <a:buFontTx/>
              <a:buAutoNum type="arabicPeriod"/>
            </a:pPr>
            <a:r>
              <a:rPr lang="en-US" sz="2400" dirty="0" smtClean="0">
                <a:solidFill>
                  <a:srgbClr val="FFFF00"/>
                </a:solidFill>
              </a:rPr>
              <a:t>Think the “Rule of 5”. Discuss iterations.</a:t>
            </a:r>
          </a:p>
          <a:p>
            <a:pPr marL="514350" indent="-514350">
              <a:buFontTx/>
              <a:buAutoNum type="arabicPeriod"/>
            </a:pPr>
            <a:r>
              <a:rPr lang="en-US" sz="2400" dirty="0" smtClean="0">
                <a:solidFill>
                  <a:srgbClr val="FFFF00"/>
                </a:solidFill>
              </a:rPr>
              <a:t>Take pictures as students do the investigation.</a:t>
            </a:r>
          </a:p>
          <a:p>
            <a:pPr marL="514350" indent="-514350">
              <a:buFontTx/>
              <a:buAutoNum type="arabicPeriod"/>
            </a:pPr>
            <a:r>
              <a:rPr lang="en-US" sz="2400" dirty="0" smtClean="0">
                <a:solidFill>
                  <a:srgbClr val="FFFF00"/>
                </a:solidFill>
              </a:rPr>
              <a:t>Follow steps exactly as you planned. </a:t>
            </a:r>
          </a:p>
          <a:p>
            <a:pPr marL="514350" indent="-514350">
              <a:buFontTx/>
              <a:buAutoNum type="arabicPeriod"/>
            </a:pPr>
            <a:r>
              <a:rPr lang="en-US" sz="2400" dirty="0" smtClean="0">
                <a:solidFill>
                  <a:srgbClr val="FFFF00"/>
                </a:solidFill>
              </a:rPr>
              <a:t>Collect data, and record during the investigation.</a:t>
            </a:r>
          </a:p>
        </p:txBody>
      </p:sp>
      <p:pic>
        <p:nvPicPr>
          <p:cNvPr id="44036" name="Picture 4"/>
          <p:cNvPicPr>
            <a:picLocks noChangeAspect="1"/>
          </p:cNvPicPr>
          <p:nvPr/>
        </p:nvPicPr>
        <p:blipFill>
          <a:blip r:embed="rId3"/>
          <a:srcRect/>
          <a:stretch>
            <a:fillRect/>
          </a:stretch>
        </p:blipFill>
        <p:spPr bwMode="auto">
          <a:xfrm>
            <a:off x="533400" y="838200"/>
            <a:ext cx="1541463" cy="20574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2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20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anim calcmode="lin" valueType="num">
                                      <p:cBhvr additive="base">
                                        <p:cTn id="19" dur="20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43011">
                                            <p:txEl>
                                              <p:pRg st="4" end="4"/>
                                            </p:txEl>
                                          </p:spTgt>
                                        </p:tgtEl>
                                        <p:attrNameLst>
                                          <p:attrName>style.visibility</p:attrName>
                                        </p:attrNameLst>
                                      </p:cBhvr>
                                      <p:to>
                                        <p:strVal val="visible"/>
                                      </p:to>
                                    </p:set>
                                    <p:anim calcmode="lin" valueType="num">
                                      <p:cBhvr additive="base">
                                        <p:cTn id="25" dur="20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43011">
                                            <p:txEl>
                                              <p:pRg st="5" end="5"/>
                                            </p:txEl>
                                          </p:spTgt>
                                        </p:tgtEl>
                                        <p:attrNameLst>
                                          <p:attrName>style.visibility</p:attrName>
                                        </p:attrNameLst>
                                      </p:cBhvr>
                                      <p:to>
                                        <p:strVal val="visible"/>
                                      </p:to>
                                    </p:set>
                                    <p:anim calcmode="lin" valueType="num">
                                      <p:cBhvr additive="base">
                                        <p:cTn id="31" dur="20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30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43011">
                                            <p:txEl>
                                              <p:pRg st="6" end="6"/>
                                            </p:txEl>
                                          </p:spTgt>
                                        </p:tgtEl>
                                        <p:attrNameLst>
                                          <p:attrName>style.visibility</p:attrName>
                                        </p:attrNameLst>
                                      </p:cBhvr>
                                      <p:to>
                                        <p:strVal val="visible"/>
                                      </p:to>
                                    </p:set>
                                    <p:anim calcmode="lin" valueType="num">
                                      <p:cBhvr additive="base">
                                        <p:cTn id="37" dur="2000" fill="hold"/>
                                        <p:tgtEl>
                                          <p:spTgt spid="43011">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30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43011">
                                            <p:txEl>
                                              <p:pRg st="7" end="7"/>
                                            </p:txEl>
                                          </p:spTgt>
                                        </p:tgtEl>
                                        <p:attrNameLst>
                                          <p:attrName>style.visibility</p:attrName>
                                        </p:attrNameLst>
                                      </p:cBhvr>
                                      <p:to>
                                        <p:strVal val="visible"/>
                                      </p:to>
                                    </p:set>
                                    <p:anim calcmode="lin" valueType="num">
                                      <p:cBhvr additive="base">
                                        <p:cTn id="43" dur="2000" fill="hold"/>
                                        <p:tgtEl>
                                          <p:spTgt spid="43011">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430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8229600" cy="1143000"/>
          </a:xfrm>
        </p:spPr>
        <p:txBody>
          <a:bodyPr/>
          <a:lstStyle/>
          <a:p>
            <a:r>
              <a:rPr lang="en-US" smtClean="0"/>
              <a:t/>
            </a:r>
            <a:br>
              <a:rPr lang="en-US" smtClean="0"/>
            </a:br>
            <a:r>
              <a:rPr lang="en-US" b="1" smtClean="0"/>
              <a:t>Scientific Practices:  Step 5</a:t>
            </a:r>
            <a:r>
              <a:rPr lang="en-US" smtClean="0"/>
              <a:t/>
            </a:r>
            <a:br>
              <a:rPr lang="en-US" smtClean="0"/>
            </a:br>
            <a:endParaRPr lang="en-US" smtClean="0"/>
          </a:p>
        </p:txBody>
      </p:sp>
      <p:sp>
        <p:nvSpPr>
          <p:cNvPr id="45059" name="Content Placeholder 2"/>
          <p:cNvSpPr>
            <a:spLocks noGrp="1"/>
          </p:cNvSpPr>
          <p:nvPr>
            <p:ph idx="1"/>
          </p:nvPr>
        </p:nvSpPr>
        <p:spPr>
          <a:xfrm>
            <a:off x="381000" y="914400"/>
            <a:ext cx="8229600" cy="5257800"/>
          </a:xfrm>
        </p:spPr>
        <p:txBody>
          <a:bodyPr/>
          <a:lstStyle/>
          <a:p>
            <a:pPr lvl="1" algn="ctr" eaLnBrk="1" hangingPunct="1">
              <a:lnSpc>
                <a:spcPct val="90000"/>
              </a:lnSpc>
              <a:buFontTx/>
              <a:buNone/>
              <a:defRPr/>
            </a:pPr>
            <a:endParaRPr lang="en-US" sz="800" dirty="0" smtClean="0">
              <a:solidFill>
                <a:srgbClr val="FFFF00"/>
              </a:solidFill>
            </a:endParaRPr>
          </a:p>
          <a:p>
            <a:pPr lvl="1" eaLnBrk="1" hangingPunct="1">
              <a:lnSpc>
                <a:spcPct val="90000"/>
              </a:lnSpc>
              <a:buFontTx/>
              <a:buNone/>
              <a:defRPr/>
            </a:pPr>
            <a:r>
              <a:rPr lang="en-US" sz="4400" b="1" dirty="0" smtClean="0">
                <a:solidFill>
                  <a:srgbClr val="FFFF00"/>
                </a:solidFill>
              </a:rPr>
              <a:t>				Data</a:t>
            </a:r>
          </a:p>
          <a:p>
            <a:pPr marL="514350" indent="-514350">
              <a:buFont typeface="+mj-lt"/>
              <a:buAutoNum type="arabicPeriod"/>
              <a:defRPr/>
            </a:pPr>
            <a:r>
              <a:rPr lang="en-US" sz="2400" dirty="0" smtClean="0">
                <a:solidFill>
                  <a:srgbClr val="FFFF00"/>
                </a:solidFill>
              </a:rPr>
              <a:t>Collect data exactly as planned.</a:t>
            </a:r>
          </a:p>
          <a:p>
            <a:pPr marL="514350" indent="-514350">
              <a:buFont typeface="+mj-lt"/>
              <a:buAutoNum type="arabicPeriod"/>
              <a:defRPr/>
            </a:pPr>
            <a:r>
              <a:rPr lang="en-US" sz="2400" dirty="0" smtClean="0">
                <a:solidFill>
                  <a:srgbClr val="FFFF00"/>
                </a:solidFill>
              </a:rPr>
              <a:t>Be precise and in collecting data.</a:t>
            </a:r>
          </a:p>
          <a:p>
            <a:pPr marL="514350" indent="-514350">
              <a:buFontTx/>
              <a:buAutoNum type="arabicPeriod" startAt="3"/>
              <a:defRPr/>
            </a:pPr>
            <a:r>
              <a:rPr lang="en-US" sz="2400" dirty="0" smtClean="0">
                <a:solidFill>
                  <a:srgbClr val="FFFF00"/>
                </a:solidFill>
              </a:rPr>
              <a:t>Decide how much data is needed.</a:t>
            </a:r>
          </a:p>
          <a:p>
            <a:pPr marL="514350" indent="-514350">
              <a:buFontTx/>
              <a:buAutoNum type="arabicPeriod" startAt="3"/>
              <a:defRPr/>
            </a:pPr>
            <a:endParaRPr lang="en-US" sz="2400" dirty="0" smtClean="0">
              <a:solidFill>
                <a:srgbClr val="FFFF00"/>
              </a:solidFill>
            </a:endParaRPr>
          </a:p>
          <a:p>
            <a:pPr marL="514350" indent="-514350">
              <a:buFontTx/>
              <a:buAutoNum type="arabicPeriod" startAt="3"/>
              <a:defRPr/>
            </a:pPr>
            <a:endParaRPr lang="en-US" sz="2400" dirty="0" smtClean="0">
              <a:solidFill>
                <a:srgbClr val="FFFF00"/>
              </a:solidFill>
            </a:endParaRPr>
          </a:p>
          <a:p>
            <a:pPr marL="3143250" lvl="6" indent="-514350">
              <a:buFontTx/>
              <a:buAutoNum type="arabicPeriod" startAt="4"/>
              <a:defRPr/>
            </a:pPr>
            <a:r>
              <a:rPr lang="en-US" sz="2400" dirty="0" smtClean="0">
                <a:solidFill>
                  <a:srgbClr val="FFFF00"/>
                </a:solidFill>
              </a:rPr>
              <a:t>Record the data. </a:t>
            </a:r>
          </a:p>
          <a:p>
            <a:pPr marL="3143250" lvl="6" indent="-514350">
              <a:buFontTx/>
              <a:buAutoNum type="arabicPeriod" startAt="4"/>
              <a:defRPr/>
            </a:pPr>
            <a:r>
              <a:rPr lang="en-US" sz="2400" dirty="0" smtClean="0">
                <a:solidFill>
                  <a:srgbClr val="FFFF00"/>
                </a:solidFill>
              </a:rPr>
              <a:t>Organize the data so that it makes sense to others.</a:t>
            </a:r>
          </a:p>
          <a:p>
            <a:pPr marL="2686050" lvl="5" indent="-514350">
              <a:buFontTx/>
              <a:buAutoNum type="arabicPeriod" startAt="3"/>
              <a:defRPr/>
            </a:pPr>
            <a:endParaRPr lang="en-US" sz="1200" dirty="0" smtClean="0">
              <a:solidFill>
                <a:srgbClr val="FFFF00"/>
              </a:solidFill>
            </a:endParaRPr>
          </a:p>
          <a:p>
            <a:pPr marL="971550" lvl="1" indent="-514350" algn="ctr" eaLnBrk="1" hangingPunct="1">
              <a:lnSpc>
                <a:spcPct val="90000"/>
              </a:lnSpc>
              <a:buFontTx/>
              <a:buNone/>
              <a:defRPr/>
            </a:pPr>
            <a:r>
              <a:rPr lang="en-US" dirty="0" smtClean="0">
                <a:solidFill>
                  <a:srgbClr val="FFFF00"/>
                </a:solidFill>
              </a:rPr>
              <a:t>  </a:t>
            </a:r>
          </a:p>
        </p:txBody>
      </p:sp>
      <p:pic>
        <p:nvPicPr>
          <p:cNvPr id="46084" name="Picture 7"/>
          <p:cNvPicPr>
            <a:picLocks noChangeAspect="1"/>
          </p:cNvPicPr>
          <p:nvPr/>
        </p:nvPicPr>
        <p:blipFill>
          <a:blip r:embed="rId3"/>
          <a:srcRect/>
          <a:stretch>
            <a:fillRect/>
          </a:stretch>
        </p:blipFill>
        <p:spPr bwMode="auto">
          <a:xfrm>
            <a:off x="6146800" y="1524000"/>
            <a:ext cx="2997200" cy="2038350"/>
          </a:xfrm>
          <a:prstGeom prst="rect">
            <a:avLst/>
          </a:prstGeom>
          <a:noFill/>
          <a:ln w="9525">
            <a:noFill/>
            <a:miter lim="800000"/>
            <a:headEnd/>
            <a:tailEnd/>
          </a:ln>
        </p:spPr>
      </p:pic>
      <p:pic>
        <p:nvPicPr>
          <p:cNvPr id="46085"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962400"/>
            <a:ext cx="2717800" cy="1804988"/>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checkerboard(across)">
                                      <p:cBhvr>
                                        <p:cTn id="7" dur="500"/>
                                        <p:tgtEl>
                                          <p:spTgt spid="450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checkerboard(across)">
                                      <p:cBhvr>
                                        <p:cTn id="12" dur="500"/>
                                        <p:tgtEl>
                                          <p:spTgt spid="450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5059">
                                            <p:txEl>
                                              <p:pRg st="3" end="3"/>
                                            </p:txEl>
                                          </p:spTgt>
                                        </p:tgtEl>
                                        <p:attrNameLst>
                                          <p:attrName>style.visibility</p:attrName>
                                        </p:attrNameLst>
                                      </p:cBhvr>
                                      <p:to>
                                        <p:strVal val="visible"/>
                                      </p:to>
                                    </p:set>
                                    <p:animEffect transition="in" filter="checkerboard(across)">
                                      <p:cBhvr>
                                        <p:cTn id="17" dur="500"/>
                                        <p:tgtEl>
                                          <p:spTgt spid="450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5059">
                                            <p:txEl>
                                              <p:pRg st="4" end="4"/>
                                            </p:txEl>
                                          </p:spTgt>
                                        </p:tgtEl>
                                        <p:attrNameLst>
                                          <p:attrName>style.visibility</p:attrName>
                                        </p:attrNameLst>
                                      </p:cBhvr>
                                      <p:to>
                                        <p:strVal val="visible"/>
                                      </p:to>
                                    </p:set>
                                    <p:animEffect transition="in" filter="checkerboard(across)">
                                      <p:cBhvr>
                                        <p:cTn id="22" dur="500"/>
                                        <p:tgtEl>
                                          <p:spTgt spid="45059">
                                            <p:txEl>
                                              <p:pRg st="4" end="4"/>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5059">
                                            <p:txEl>
                                              <p:pRg st="7" end="7"/>
                                            </p:txEl>
                                          </p:spTgt>
                                        </p:tgtEl>
                                        <p:attrNameLst>
                                          <p:attrName>style.visibility</p:attrName>
                                        </p:attrNameLst>
                                      </p:cBhvr>
                                      <p:to>
                                        <p:strVal val="visible"/>
                                      </p:to>
                                    </p:set>
                                    <p:animEffect transition="in" filter="checkerboard(across)">
                                      <p:cBhvr>
                                        <p:cTn id="25" dur="500"/>
                                        <p:tgtEl>
                                          <p:spTgt spid="45059">
                                            <p:txEl>
                                              <p:pRg st="7" end="7"/>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5059">
                                            <p:txEl>
                                              <p:pRg st="8" end="8"/>
                                            </p:txEl>
                                          </p:spTgt>
                                        </p:tgtEl>
                                        <p:attrNameLst>
                                          <p:attrName>style.visibility</p:attrName>
                                        </p:attrNameLst>
                                      </p:cBhvr>
                                      <p:to>
                                        <p:strVal val="visible"/>
                                      </p:to>
                                    </p:set>
                                    <p:animEffect transition="in" filter="checkerboard(across)">
                                      <p:cBhvr>
                                        <p:cTn id="28" dur="500"/>
                                        <p:tgtEl>
                                          <p:spTgt spid="45059">
                                            <p:txEl>
                                              <p:pRg st="8" end="8"/>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5059">
                                            <p:txEl>
                                              <p:pRg st="10" end="10"/>
                                            </p:txEl>
                                          </p:spTgt>
                                        </p:tgtEl>
                                        <p:attrNameLst>
                                          <p:attrName>style.visibility</p:attrName>
                                        </p:attrNameLst>
                                      </p:cBhvr>
                                      <p:to>
                                        <p:strVal val="visible"/>
                                      </p:to>
                                    </p:set>
                                    <p:animEffect transition="in" filter="checkerboard(across)">
                                      <p:cBhvr>
                                        <p:cTn id="31" dur="500"/>
                                        <p:tgtEl>
                                          <p:spTgt spid="450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8229600" cy="1143000"/>
          </a:xfrm>
        </p:spPr>
        <p:txBody>
          <a:bodyPr/>
          <a:lstStyle/>
          <a:p>
            <a:r>
              <a:rPr lang="en-US" smtClean="0"/>
              <a:t/>
            </a:r>
            <a:br>
              <a:rPr lang="en-US" smtClean="0"/>
            </a:br>
            <a:r>
              <a:rPr lang="en-US" b="1" smtClean="0"/>
              <a:t>Scientific Practices:  Step 5</a:t>
            </a:r>
            <a:r>
              <a:rPr lang="en-US" smtClean="0"/>
              <a:t/>
            </a:r>
            <a:br>
              <a:rPr lang="en-US" smtClean="0"/>
            </a:br>
            <a:endParaRPr lang="en-US" smtClean="0"/>
          </a:p>
        </p:txBody>
      </p:sp>
      <p:sp>
        <p:nvSpPr>
          <p:cNvPr id="50179" name="Content Placeholder 2"/>
          <p:cNvSpPr>
            <a:spLocks noGrp="1"/>
          </p:cNvSpPr>
          <p:nvPr>
            <p:ph idx="1"/>
          </p:nvPr>
        </p:nvSpPr>
        <p:spPr>
          <a:xfrm>
            <a:off x="457200" y="1143000"/>
            <a:ext cx="8686800" cy="4983163"/>
          </a:xfrm>
        </p:spPr>
        <p:txBody>
          <a:bodyPr/>
          <a:lstStyle/>
          <a:p>
            <a:pPr algn="ctr">
              <a:buFontTx/>
              <a:buNone/>
            </a:pPr>
            <a:endParaRPr lang="en-US" b="1" dirty="0" smtClean="0">
              <a:solidFill>
                <a:srgbClr val="FFFF00"/>
              </a:solidFill>
            </a:endParaRPr>
          </a:p>
          <a:p>
            <a:pPr algn="ctr">
              <a:buFontTx/>
              <a:buNone/>
            </a:pPr>
            <a:endParaRPr lang="en-US" sz="4400" b="1" dirty="0" smtClean="0">
              <a:solidFill>
                <a:srgbClr val="FFFF00"/>
              </a:solidFill>
            </a:endParaRPr>
          </a:p>
          <a:p>
            <a:pPr algn="ctr">
              <a:buFontTx/>
              <a:buNone/>
            </a:pPr>
            <a:r>
              <a:rPr lang="en-US" sz="4400" b="1" dirty="0" smtClean="0">
                <a:solidFill>
                  <a:srgbClr val="FFFF00"/>
                </a:solidFill>
              </a:rPr>
              <a:t>Data Analysis</a:t>
            </a:r>
            <a:endParaRPr lang="en-US" sz="2000" dirty="0" smtClean="0">
              <a:solidFill>
                <a:srgbClr val="FFFF00"/>
              </a:solidFill>
            </a:endParaRPr>
          </a:p>
          <a:p>
            <a:pPr>
              <a:buFontTx/>
              <a:buNone/>
            </a:pPr>
            <a:r>
              <a:rPr lang="en-US" sz="2400" dirty="0" smtClean="0">
                <a:solidFill>
                  <a:srgbClr val="FFFF00"/>
                </a:solidFill>
              </a:rPr>
              <a:t>Evaluate your data.  </a:t>
            </a:r>
          </a:p>
          <a:p>
            <a:pPr lvl="1"/>
            <a:r>
              <a:rPr lang="en-US" sz="2400" dirty="0" smtClean="0">
                <a:solidFill>
                  <a:srgbClr val="FFFF00"/>
                </a:solidFill>
              </a:rPr>
              <a:t>What does the data show you?</a:t>
            </a:r>
          </a:p>
          <a:p>
            <a:pPr lvl="1"/>
            <a:r>
              <a:rPr lang="en-US" sz="2400" dirty="0" smtClean="0">
                <a:solidFill>
                  <a:srgbClr val="FFFF00"/>
                </a:solidFill>
              </a:rPr>
              <a:t>Do you need more data?</a:t>
            </a:r>
          </a:p>
          <a:p>
            <a:pPr lvl="1"/>
            <a:r>
              <a:rPr lang="en-US" sz="2400" dirty="0" smtClean="0">
                <a:solidFill>
                  <a:srgbClr val="FFFF00"/>
                </a:solidFill>
              </a:rPr>
              <a:t>How will you display the data to make </a:t>
            </a:r>
          </a:p>
          <a:p>
            <a:pPr lvl="1">
              <a:buFontTx/>
              <a:buNone/>
            </a:pPr>
            <a:r>
              <a:rPr lang="en-US" sz="2400" dirty="0" smtClean="0">
                <a:solidFill>
                  <a:srgbClr val="FFFF00"/>
                </a:solidFill>
              </a:rPr>
              <a:t>    sense to others?</a:t>
            </a:r>
          </a:p>
          <a:p>
            <a:pPr lvl="1">
              <a:buFontTx/>
              <a:buChar char="-"/>
            </a:pPr>
            <a:r>
              <a:rPr lang="en-US" sz="2400" dirty="0" smtClean="0">
                <a:solidFill>
                  <a:srgbClr val="FFFF00"/>
                </a:solidFill>
              </a:rPr>
              <a:t>How will your data help you explain</a:t>
            </a:r>
          </a:p>
          <a:p>
            <a:pPr lvl="1">
              <a:buFontTx/>
              <a:buNone/>
            </a:pPr>
            <a:r>
              <a:rPr lang="en-US" sz="2400" dirty="0" smtClean="0">
                <a:solidFill>
                  <a:srgbClr val="FFFF00"/>
                </a:solidFill>
              </a:rPr>
              <a:t>    the results of your investigation? </a:t>
            </a:r>
          </a:p>
          <a:p>
            <a:pPr lvl="1">
              <a:buFontTx/>
              <a:buNone/>
            </a:pPr>
            <a:r>
              <a:rPr lang="en-US" sz="2400" dirty="0" smtClean="0">
                <a:solidFill>
                  <a:srgbClr val="FFFF00"/>
                </a:solidFill>
              </a:rPr>
              <a:t>  </a:t>
            </a:r>
          </a:p>
          <a:p>
            <a:endParaRPr lang="en-US" dirty="0" smtClean="0">
              <a:solidFill>
                <a:srgbClr val="FFFF00"/>
              </a:solidFill>
            </a:endParaRPr>
          </a:p>
          <a:p>
            <a:pPr>
              <a:buFontTx/>
              <a:buNone/>
            </a:pPr>
            <a:endParaRPr lang="en-US" dirty="0" smtClean="0">
              <a:solidFill>
                <a:srgbClr val="FFFF00"/>
              </a:solidFill>
            </a:endParaRPr>
          </a:p>
          <a:p>
            <a:pPr>
              <a:buFontTx/>
              <a:buNone/>
            </a:pPr>
            <a:r>
              <a:rPr lang="en-US" dirty="0" smtClean="0">
                <a:solidFill>
                  <a:srgbClr val="FFFF00"/>
                </a:solidFill>
              </a:rPr>
              <a:t> </a:t>
            </a:r>
          </a:p>
        </p:txBody>
      </p:sp>
      <p:pic>
        <p:nvPicPr>
          <p:cNvPr id="48134" name="Picture 5"/>
          <p:cNvPicPr>
            <a:picLocks noChangeAspect="1"/>
          </p:cNvPicPr>
          <p:nvPr/>
        </p:nvPicPr>
        <p:blipFill>
          <a:blip r:embed="rId3"/>
          <a:srcRect/>
          <a:stretch>
            <a:fillRect/>
          </a:stretch>
        </p:blipFill>
        <p:spPr bwMode="auto">
          <a:xfrm>
            <a:off x="6680200" y="1219200"/>
            <a:ext cx="2463800" cy="3289300"/>
          </a:xfrm>
          <a:prstGeom prst="rect">
            <a:avLst/>
          </a:prstGeom>
          <a:noFill/>
          <a:ln w="9525">
            <a:noFill/>
            <a:miter lim="800000"/>
            <a:headEnd/>
            <a:tailEnd/>
          </a:ln>
        </p:spPr>
      </p:pic>
      <p:pic>
        <p:nvPicPr>
          <p:cNvPr id="48136" name="Picture 7"/>
          <p:cNvPicPr>
            <a:picLocks noChangeAspect="1"/>
          </p:cNvPicPr>
          <p:nvPr/>
        </p:nvPicPr>
        <p:blipFill>
          <a:blip r:embed="rId4"/>
          <a:srcRect/>
          <a:stretch>
            <a:fillRect/>
          </a:stretch>
        </p:blipFill>
        <p:spPr bwMode="auto">
          <a:xfrm>
            <a:off x="0" y="1143000"/>
            <a:ext cx="2422525" cy="1760538"/>
          </a:xfrm>
          <a:prstGeom prst="rect">
            <a:avLst/>
          </a:prstGeom>
          <a:noFill/>
          <a:ln w="9525">
            <a:noFill/>
            <a:miter lim="800000"/>
            <a:headEnd/>
            <a:tailEnd/>
          </a:ln>
        </p:spPr>
      </p:pic>
      <p:pic>
        <p:nvPicPr>
          <p:cNvPr id="48137" name="Picture 9"/>
          <p:cNvPicPr>
            <a:picLocks noChangeAspect="1"/>
          </p:cNvPicPr>
          <p:nvPr/>
        </p:nvPicPr>
        <p:blipFill>
          <a:blip r:embed="rId5"/>
          <a:srcRect/>
          <a:stretch>
            <a:fillRect/>
          </a:stretch>
        </p:blipFill>
        <p:spPr bwMode="auto">
          <a:xfrm>
            <a:off x="6769100" y="4572000"/>
            <a:ext cx="2374900" cy="1781175"/>
          </a:xfrm>
          <a:prstGeom prst="rect">
            <a:avLst/>
          </a:prstGeom>
          <a:noFill/>
          <a:ln w="9525">
            <a:noFill/>
            <a:miter lim="800000"/>
            <a:headEnd/>
            <a:tailEnd/>
          </a:ln>
        </p:spPr>
      </p:pic>
      <p:pic>
        <p:nvPicPr>
          <p:cNvPr id="48138" name="Picture 10"/>
          <p:cNvPicPr>
            <a:picLocks noChangeAspect="1"/>
          </p:cNvPicPr>
          <p:nvPr/>
        </p:nvPicPr>
        <p:blipFill>
          <a:blip r:embed="rId6"/>
          <a:srcRect/>
          <a:stretch>
            <a:fillRect/>
          </a:stretch>
        </p:blipFill>
        <p:spPr bwMode="auto">
          <a:xfrm>
            <a:off x="3577480" y="1143000"/>
            <a:ext cx="2133600" cy="160655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animEffect transition="in" filter="strips(downLeft)">
                                      <p:cBhvr>
                                        <p:cTn id="7" dur="500"/>
                                        <p:tgtEl>
                                          <p:spTgt spid="501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0179">
                                            <p:txEl>
                                              <p:pRg st="3" end="3"/>
                                            </p:txEl>
                                          </p:spTgt>
                                        </p:tgtEl>
                                        <p:attrNameLst>
                                          <p:attrName>style.visibility</p:attrName>
                                        </p:attrNameLst>
                                      </p:cBhvr>
                                      <p:to>
                                        <p:strVal val="visible"/>
                                      </p:to>
                                    </p:set>
                                    <p:animEffect transition="in" filter="strips(downLeft)">
                                      <p:cBhvr>
                                        <p:cTn id="12" dur="500"/>
                                        <p:tgtEl>
                                          <p:spTgt spid="50179">
                                            <p:txEl>
                                              <p:pRg st="3" end="3"/>
                                            </p:tx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animEffect transition="in" filter="strips(downLeft)">
                                      <p:cBhvr>
                                        <p:cTn id="15" dur="500"/>
                                        <p:tgtEl>
                                          <p:spTgt spid="50179">
                                            <p:txEl>
                                              <p:pRg st="4" end="4"/>
                                            </p:txEl>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0179">
                                            <p:txEl>
                                              <p:pRg st="5" end="5"/>
                                            </p:txEl>
                                          </p:spTgt>
                                        </p:tgtEl>
                                        <p:attrNameLst>
                                          <p:attrName>style.visibility</p:attrName>
                                        </p:attrNameLst>
                                      </p:cBhvr>
                                      <p:to>
                                        <p:strVal val="visible"/>
                                      </p:to>
                                    </p:set>
                                    <p:animEffect transition="in" filter="strips(downLeft)">
                                      <p:cBhvr>
                                        <p:cTn id="18" dur="500"/>
                                        <p:tgtEl>
                                          <p:spTgt spid="50179">
                                            <p:txEl>
                                              <p:pRg st="5" end="5"/>
                                            </p:txEl>
                                          </p:spTgt>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0179">
                                            <p:txEl>
                                              <p:pRg st="6" end="6"/>
                                            </p:txEl>
                                          </p:spTgt>
                                        </p:tgtEl>
                                        <p:attrNameLst>
                                          <p:attrName>style.visibility</p:attrName>
                                        </p:attrNameLst>
                                      </p:cBhvr>
                                      <p:to>
                                        <p:strVal val="visible"/>
                                      </p:to>
                                    </p:set>
                                    <p:animEffect transition="in" filter="strips(downLeft)">
                                      <p:cBhvr>
                                        <p:cTn id="21" dur="500"/>
                                        <p:tgtEl>
                                          <p:spTgt spid="50179">
                                            <p:txEl>
                                              <p:pRg st="6" end="6"/>
                                            </p:txEl>
                                          </p:spTgt>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50179">
                                            <p:txEl>
                                              <p:pRg st="7" end="7"/>
                                            </p:txEl>
                                          </p:spTgt>
                                        </p:tgtEl>
                                        <p:attrNameLst>
                                          <p:attrName>style.visibility</p:attrName>
                                        </p:attrNameLst>
                                      </p:cBhvr>
                                      <p:to>
                                        <p:strVal val="visible"/>
                                      </p:to>
                                    </p:set>
                                    <p:animEffect transition="in" filter="strips(downLeft)">
                                      <p:cBhvr>
                                        <p:cTn id="24" dur="500"/>
                                        <p:tgtEl>
                                          <p:spTgt spid="50179">
                                            <p:txEl>
                                              <p:pRg st="7" end="7"/>
                                            </p:txEl>
                                          </p:spTgt>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0179">
                                            <p:txEl>
                                              <p:pRg st="8" end="8"/>
                                            </p:txEl>
                                          </p:spTgt>
                                        </p:tgtEl>
                                        <p:attrNameLst>
                                          <p:attrName>style.visibility</p:attrName>
                                        </p:attrNameLst>
                                      </p:cBhvr>
                                      <p:to>
                                        <p:strVal val="visible"/>
                                      </p:to>
                                    </p:set>
                                    <p:animEffect transition="in" filter="strips(downLeft)">
                                      <p:cBhvr>
                                        <p:cTn id="27" dur="500"/>
                                        <p:tgtEl>
                                          <p:spTgt spid="50179">
                                            <p:txEl>
                                              <p:pRg st="8" end="8"/>
                                            </p:txEl>
                                          </p:spTgt>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50179">
                                            <p:txEl>
                                              <p:pRg st="9" end="9"/>
                                            </p:txEl>
                                          </p:spTgt>
                                        </p:tgtEl>
                                        <p:attrNameLst>
                                          <p:attrName>style.visibility</p:attrName>
                                        </p:attrNameLst>
                                      </p:cBhvr>
                                      <p:to>
                                        <p:strVal val="visible"/>
                                      </p:to>
                                    </p:set>
                                    <p:animEffect transition="in" filter="strips(downLeft)">
                                      <p:cBhvr>
                                        <p:cTn id="30" dur="500"/>
                                        <p:tgtEl>
                                          <p:spTgt spid="50179">
                                            <p:txEl>
                                              <p:pRg st="9" end="9"/>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50179">
                                            <p:txEl>
                                              <p:pRg st="10" end="10"/>
                                            </p:txEl>
                                          </p:spTgt>
                                        </p:tgtEl>
                                        <p:attrNameLst>
                                          <p:attrName>style.visibility</p:attrName>
                                        </p:attrNameLst>
                                      </p:cBhvr>
                                      <p:to>
                                        <p:strVal val="visible"/>
                                      </p:to>
                                    </p:set>
                                    <p:animEffect transition="in" filter="strips(downLeft)">
                                      <p:cBhvr>
                                        <p:cTn id="33" dur="500"/>
                                        <p:tgtEl>
                                          <p:spTgt spid="50179">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50179">
                                            <p:txEl>
                                              <p:pRg st="13" end="13"/>
                                            </p:txEl>
                                          </p:spTgt>
                                        </p:tgtEl>
                                        <p:attrNameLst>
                                          <p:attrName>style.visibility</p:attrName>
                                        </p:attrNameLst>
                                      </p:cBhvr>
                                      <p:to>
                                        <p:strVal val="visible"/>
                                      </p:to>
                                    </p:set>
                                    <p:animEffect transition="in" filter="strips(downLeft)">
                                      <p:cBhvr>
                                        <p:cTn id="38" dur="500"/>
                                        <p:tgtEl>
                                          <p:spTgt spid="5017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0"/>
            <a:ext cx="8229600" cy="1143000"/>
          </a:xfrm>
        </p:spPr>
        <p:txBody>
          <a:bodyPr/>
          <a:lstStyle/>
          <a:p>
            <a:r>
              <a:rPr lang="en-US" b="1" smtClean="0"/>
              <a:t>Scientific Practices: Step 6</a:t>
            </a:r>
          </a:p>
        </p:txBody>
      </p:sp>
      <p:sp>
        <p:nvSpPr>
          <p:cNvPr id="52227" name="Content Placeholder 2"/>
          <p:cNvSpPr>
            <a:spLocks noGrp="1"/>
          </p:cNvSpPr>
          <p:nvPr>
            <p:ph idx="1"/>
          </p:nvPr>
        </p:nvSpPr>
        <p:spPr>
          <a:xfrm>
            <a:off x="0" y="1143000"/>
            <a:ext cx="8686800" cy="5181600"/>
          </a:xfrm>
        </p:spPr>
        <p:txBody>
          <a:bodyPr/>
          <a:lstStyle/>
          <a:p>
            <a:pPr algn="ctr">
              <a:buFontTx/>
              <a:buNone/>
            </a:pPr>
            <a:r>
              <a:rPr lang="en-US" sz="4400" b="1" dirty="0" smtClean="0">
                <a:solidFill>
                  <a:srgbClr val="FFFF00"/>
                </a:solidFill>
                <a:ea typeface="ＭＳ Ｐゴシック" pitchFamily="1" charset="-128"/>
                <a:cs typeface="ＭＳ Ｐゴシック" pitchFamily="1" charset="-128"/>
              </a:rPr>
              <a:t>Conclusion</a:t>
            </a:r>
          </a:p>
          <a:p>
            <a:r>
              <a:rPr lang="en-US" sz="2800" dirty="0" smtClean="0">
                <a:solidFill>
                  <a:srgbClr val="FFFF00"/>
                </a:solidFill>
                <a:ea typeface="ＭＳ Ｐゴシック" pitchFamily="1" charset="-128"/>
                <a:cs typeface="ＭＳ Ｐゴシック" pitchFamily="1" charset="-128"/>
              </a:rPr>
              <a:t>Summarize the project in a</a:t>
            </a:r>
          </a:p>
          <a:p>
            <a:pPr>
              <a:buFontTx/>
              <a:buNone/>
            </a:pPr>
            <a:r>
              <a:rPr lang="en-US" sz="2800" dirty="0" smtClean="0">
                <a:solidFill>
                  <a:srgbClr val="FFFF00"/>
                </a:solidFill>
                <a:ea typeface="ＭＳ Ｐゴシック" pitchFamily="1" charset="-128"/>
                <a:cs typeface="ＭＳ Ｐゴシック" pitchFamily="1" charset="-128"/>
              </a:rPr>
              <a:t>    few sentences/paragraphs. Explain</a:t>
            </a:r>
          </a:p>
          <a:p>
            <a:pPr>
              <a:buFontTx/>
              <a:buNone/>
            </a:pPr>
            <a:r>
              <a:rPr lang="en-US" sz="2800" dirty="0" smtClean="0">
                <a:solidFill>
                  <a:srgbClr val="FFFF00"/>
                </a:solidFill>
                <a:ea typeface="ＭＳ Ｐゴシック" pitchFamily="1" charset="-128"/>
                <a:cs typeface="ＭＳ Ｐゴシック" pitchFamily="1" charset="-128"/>
              </a:rPr>
              <a:t>    your theory for your results.</a:t>
            </a:r>
          </a:p>
          <a:p>
            <a:r>
              <a:rPr lang="en-US" sz="2800" dirty="0" smtClean="0">
                <a:solidFill>
                  <a:srgbClr val="FFFF00"/>
                </a:solidFill>
                <a:ea typeface="ＭＳ Ｐゴシック" pitchFamily="1" charset="-128"/>
                <a:cs typeface="ＭＳ Ｐゴシック" pitchFamily="1" charset="-128"/>
              </a:rPr>
              <a:t>Use the data to help you. Use math in your explanation. </a:t>
            </a:r>
          </a:p>
          <a:p>
            <a:r>
              <a:rPr lang="en-US" sz="2800" dirty="0" smtClean="0">
                <a:solidFill>
                  <a:srgbClr val="FFFF00"/>
                </a:solidFill>
                <a:ea typeface="ＭＳ Ｐゴシック" pitchFamily="1" charset="-128"/>
                <a:cs typeface="ＭＳ Ｐゴシック" pitchFamily="1" charset="-128"/>
              </a:rPr>
              <a:t>What might future investigations for your question or problem be?</a:t>
            </a:r>
          </a:p>
          <a:p>
            <a:r>
              <a:rPr lang="en-US" sz="2800" dirty="0" smtClean="0">
                <a:solidFill>
                  <a:srgbClr val="FFFF00"/>
                </a:solidFill>
                <a:ea typeface="ＭＳ Ｐゴシック" pitchFamily="1" charset="-128"/>
                <a:cs typeface="ＭＳ Ｐゴシック" pitchFamily="1" charset="-128"/>
              </a:rPr>
              <a:t>Discuss what went wrong or that you WISH you could have done differently.</a:t>
            </a:r>
          </a:p>
          <a:p>
            <a:endParaRPr lang="en-US" dirty="0" smtClean="0">
              <a:solidFill>
                <a:srgbClr val="FFFF00"/>
              </a:solidFill>
            </a:endParaRPr>
          </a:p>
        </p:txBody>
      </p:sp>
      <p:pic>
        <p:nvPicPr>
          <p:cNvPr id="50180" name="Picture 4"/>
          <p:cNvPicPr>
            <a:picLocks noChangeAspect="1"/>
          </p:cNvPicPr>
          <p:nvPr/>
        </p:nvPicPr>
        <p:blipFill>
          <a:blip r:embed="rId3"/>
          <a:srcRect/>
          <a:stretch>
            <a:fillRect/>
          </a:stretch>
        </p:blipFill>
        <p:spPr bwMode="auto">
          <a:xfrm>
            <a:off x="7112000" y="1295400"/>
            <a:ext cx="2032000" cy="20320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from="(-#ppt_w/2)" to="(#ppt_x)" calcmode="lin" valueType="num">
                                      <p:cBhvr>
                                        <p:cTn id="7" dur="1200" fill="hold">
                                          <p:stCondLst>
                                            <p:cond delay="0"/>
                                          </p:stCondLst>
                                        </p:cTn>
                                        <p:tgtEl>
                                          <p:spTgt spid="52227">
                                            <p:txEl>
                                              <p:pRg st="0" end="0"/>
                                            </p:txEl>
                                          </p:spTgt>
                                        </p:tgtEl>
                                        <p:attrNameLst>
                                          <p:attrName>ppt_x</p:attrName>
                                        </p:attrNameLst>
                                      </p:cBhvr>
                                    </p:anim>
                                    <p:anim from="0" to="-1.0" calcmode="lin" valueType="num">
                                      <p:cBhvr>
                                        <p:cTn id="8" dur="400" decel="50000" autoRev="1" fill="hold">
                                          <p:stCondLst>
                                            <p:cond delay="1200"/>
                                          </p:stCondLst>
                                        </p:cTn>
                                        <p:tgtEl>
                                          <p:spTgt spid="52227">
                                            <p:txEl>
                                              <p:pRg st="0" end="0"/>
                                            </p:txEl>
                                          </p:spTgt>
                                        </p:tgtEl>
                                        <p:attrNameLst>
                                          <p:attrName>xshear</p:attrName>
                                        </p:attrNameLst>
                                      </p:cBhvr>
                                    </p:anim>
                                    <p:animScale>
                                      <p:cBhvr>
                                        <p:cTn id="9" dur="400" decel="100000" autoRev="1" fill="hold">
                                          <p:stCondLst>
                                            <p:cond delay="1200"/>
                                          </p:stCondLst>
                                        </p:cTn>
                                        <p:tgtEl>
                                          <p:spTgt spid="52227">
                                            <p:txEl>
                                              <p:pRg st="0" end="0"/>
                                            </p:txEl>
                                          </p:spTgt>
                                        </p:tgtEl>
                                      </p:cBhvr>
                                      <p:from x="100000" y="100000"/>
                                      <p:to x="80000" y="100000"/>
                                    </p:animScale>
                                    <p:anim by="(#ppt_h/3+#ppt_w*0.1)" calcmode="lin" valueType="num">
                                      <p:cBhvr additive="sum">
                                        <p:cTn id="10" dur="400" decel="100000" autoRev="1" fill="hold">
                                          <p:stCondLst>
                                            <p:cond delay="1200"/>
                                          </p:stCondLst>
                                        </p:cTn>
                                        <p:tgtEl>
                                          <p:spTgt spid="52227">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2227">
                                            <p:txEl>
                                              <p:pRg st="1" end="1"/>
                                            </p:txEl>
                                          </p:spTgt>
                                        </p:tgtEl>
                                        <p:attrNameLst>
                                          <p:attrName>style.visibility</p:attrName>
                                        </p:attrNameLst>
                                      </p:cBhvr>
                                      <p:to>
                                        <p:strVal val="visible"/>
                                      </p:to>
                                    </p:set>
                                    <p:anim from="(-#ppt_w/2)" to="(#ppt_x)" calcmode="lin" valueType="num">
                                      <p:cBhvr>
                                        <p:cTn id="15" dur="1200" fill="hold">
                                          <p:stCondLst>
                                            <p:cond delay="0"/>
                                          </p:stCondLst>
                                        </p:cTn>
                                        <p:tgtEl>
                                          <p:spTgt spid="52227">
                                            <p:txEl>
                                              <p:pRg st="1" end="1"/>
                                            </p:txEl>
                                          </p:spTgt>
                                        </p:tgtEl>
                                        <p:attrNameLst>
                                          <p:attrName>ppt_x</p:attrName>
                                        </p:attrNameLst>
                                      </p:cBhvr>
                                    </p:anim>
                                    <p:anim from="0" to="-1.0" calcmode="lin" valueType="num">
                                      <p:cBhvr>
                                        <p:cTn id="16" dur="400" decel="50000" autoRev="1" fill="hold">
                                          <p:stCondLst>
                                            <p:cond delay="1200"/>
                                          </p:stCondLst>
                                        </p:cTn>
                                        <p:tgtEl>
                                          <p:spTgt spid="52227">
                                            <p:txEl>
                                              <p:pRg st="1" end="1"/>
                                            </p:txEl>
                                          </p:spTgt>
                                        </p:tgtEl>
                                        <p:attrNameLst>
                                          <p:attrName>xshear</p:attrName>
                                        </p:attrNameLst>
                                      </p:cBhvr>
                                    </p:anim>
                                    <p:animScale>
                                      <p:cBhvr>
                                        <p:cTn id="17" dur="400" decel="100000" autoRev="1" fill="hold">
                                          <p:stCondLst>
                                            <p:cond delay="1200"/>
                                          </p:stCondLst>
                                        </p:cTn>
                                        <p:tgtEl>
                                          <p:spTgt spid="52227">
                                            <p:txEl>
                                              <p:pRg st="1" end="1"/>
                                            </p:txEl>
                                          </p:spTgt>
                                        </p:tgtEl>
                                      </p:cBhvr>
                                      <p:from x="100000" y="100000"/>
                                      <p:to x="80000" y="100000"/>
                                    </p:animScale>
                                    <p:anim by="(#ppt_h/3+#ppt_w*0.1)" calcmode="lin" valueType="num">
                                      <p:cBhvr additive="sum">
                                        <p:cTn id="18" dur="400" decel="100000" autoRev="1" fill="hold">
                                          <p:stCondLst>
                                            <p:cond delay="1200"/>
                                          </p:stCondLst>
                                        </p:cTn>
                                        <p:tgtEl>
                                          <p:spTgt spid="52227">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52227">
                                            <p:txEl>
                                              <p:pRg st="2" end="2"/>
                                            </p:txEl>
                                          </p:spTgt>
                                        </p:tgtEl>
                                        <p:attrNameLst>
                                          <p:attrName>style.visibility</p:attrName>
                                        </p:attrNameLst>
                                      </p:cBhvr>
                                      <p:to>
                                        <p:strVal val="visible"/>
                                      </p:to>
                                    </p:set>
                                    <p:anim from="(-#ppt_w/2)" to="(#ppt_x)" calcmode="lin" valueType="num">
                                      <p:cBhvr>
                                        <p:cTn id="23" dur="1200" fill="hold">
                                          <p:stCondLst>
                                            <p:cond delay="0"/>
                                          </p:stCondLst>
                                        </p:cTn>
                                        <p:tgtEl>
                                          <p:spTgt spid="52227">
                                            <p:txEl>
                                              <p:pRg st="2" end="2"/>
                                            </p:txEl>
                                          </p:spTgt>
                                        </p:tgtEl>
                                        <p:attrNameLst>
                                          <p:attrName>ppt_x</p:attrName>
                                        </p:attrNameLst>
                                      </p:cBhvr>
                                    </p:anim>
                                    <p:anim from="0" to="-1.0" calcmode="lin" valueType="num">
                                      <p:cBhvr>
                                        <p:cTn id="24" dur="400" decel="50000" autoRev="1" fill="hold">
                                          <p:stCondLst>
                                            <p:cond delay="1200"/>
                                          </p:stCondLst>
                                        </p:cTn>
                                        <p:tgtEl>
                                          <p:spTgt spid="52227">
                                            <p:txEl>
                                              <p:pRg st="2" end="2"/>
                                            </p:txEl>
                                          </p:spTgt>
                                        </p:tgtEl>
                                        <p:attrNameLst>
                                          <p:attrName>xshear</p:attrName>
                                        </p:attrNameLst>
                                      </p:cBhvr>
                                    </p:anim>
                                    <p:animScale>
                                      <p:cBhvr>
                                        <p:cTn id="25" dur="400" decel="100000" autoRev="1" fill="hold">
                                          <p:stCondLst>
                                            <p:cond delay="1200"/>
                                          </p:stCondLst>
                                        </p:cTn>
                                        <p:tgtEl>
                                          <p:spTgt spid="52227">
                                            <p:txEl>
                                              <p:pRg st="2" end="2"/>
                                            </p:txEl>
                                          </p:spTgt>
                                        </p:tgtEl>
                                      </p:cBhvr>
                                      <p:from x="100000" y="100000"/>
                                      <p:to x="80000" y="100000"/>
                                    </p:animScale>
                                    <p:anim by="(#ppt_h/3+#ppt_w*0.1)" calcmode="lin" valueType="num">
                                      <p:cBhvr additive="sum">
                                        <p:cTn id="26" dur="400" decel="100000" autoRev="1" fill="hold">
                                          <p:stCondLst>
                                            <p:cond delay="1200"/>
                                          </p:stCondLst>
                                        </p:cTn>
                                        <p:tgtEl>
                                          <p:spTgt spid="52227">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52227">
                                            <p:txEl>
                                              <p:pRg st="3" end="3"/>
                                            </p:txEl>
                                          </p:spTgt>
                                        </p:tgtEl>
                                        <p:attrNameLst>
                                          <p:attrName>style.visibility</p:attrName>
                                        </p:attrNameLst>
                                      </p:cBhvr>
                                      <p:to>
                                        <p:strVal val="visible"/>
                                      </p:to>
                                    </p:set>
                                    <p:anim from="(-#ppt_w/2)" to="(#ppt_x)" calcmode="lin" valueType="num">
                                      <p:cBhvr>
                                        <p:cTn id="31" dur="1200" fill="hold">
                                          <p:stCondLst>
                                            <p:cond delay="0"/>
                                          </p:stCondLst>
                                        </p:cTn>
                                        <p:tgtEl>
                                          <p:spTgt spid="52227">
                                            <p:txEl>
                                              <p:pRg st="3" end="3"/>
                                            </p:txEl>
                                          </p:spTgt>
                                        </p:tgtEl>
                                        <p:attrNameLst>
                                          <p:attrName>ppt_x</p:attrName>
                                        </p:attrNameLst>
                                      </p:cBhvr>
                                    </p:anim>
                                    <p:anim from="0" to="-1.0" calcmode="lin" valueType="num">
                                      <p:cBhvr>
                                        <p:cTn id="32" dur="400" decel="50000" autoRev="1" fill="hold">
                                          <p:stCondLst>
                                            <p:cond delay="1200"/>
                                          </p:stCondLst>
                                        </p:cTn>
                                        <p:tgtEl>
                                          <p:spTgt spid="52227">
                                            <p:txEl>
                                              <p:pRg st="3" end="3"/>
                                            </p:txEl>
                                          </p:spTgt>
                                        </p:tgtEl>
                                        <p:attrNameLst>
                                          <p:attrName>xshear</p:attrName>
                                        </p:attrNameLst>
                                      </p:cBhvr>
                                    </p:anim>
                                    <p:animScale>
                                      <p:cBhvr>
                                        <p:cTn id="33" dur="400" decel="100000" autoRev="1" fill="hold">
                                          <p:stCondLst>
                                            <p:cond delay="1200"/>
                                          </p:stCondLst>
                                        </p:cTn>
                                        <p:tgtEl>
                                          <p:spTgt spid="52227">
                                            <p:txEl>
                                              <p:pRg st="3" end="3"/>
                                            </p:txEl>
                                          </p:spTgt>
                                        </p:tgtEl>
                                      </p:cBhvr>
                                      <p:from x="100000" y="100000"/>
                                      <p:to x="80000" y="100000"/>
                                    </p:animScale>
                                    <p:anim by="(#ppt_h/3+#ppt_w*0.1)" calcmode="lin" valueType="num">
                                      <p:cBhvr additive="sum">
                                        <p:cTn id="34" dur="400" decel="100000" autoRev="1" fill="hold">
                                          <p:stCondLst>
                                            <p:cond delay="1200"/>
                                          </p:stCondLst>
                                        </p:cTn>
                                        <p:tgtEl>
                                          <p:spTgt spid="52227">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52227">
                                            <p:txEl>
                                              <p:pRg st="4" end="4"/>
                                            </p:txEl>
                                          </p:spTgt>
                                        </p:tgtEl>
                                        <p:attrNameLst>
                                          <p:attrName>style.visibility</p:attrName>
                                        </p:attrNameLst>
                                      </p:cBhvr>
                                      <p:to>
                                        <p:strVal val="visible"/>
                                      </p:to>
                                    </p:set>
                                    <p:anim from="(-#ppt_w/2)" to="(#ppt_x)" calcmode="lin" valueType="num">
                                      <p:cBhvr>
                                        <p:cTn id="39" dur="1200" fill="hold">
                                          <p:stCondLst>
                                            <p:cond delay="0"/>
                                          </p:stCondLst>
                                        </p:cTn>
                                        <p:tgtEl>
                                          <p:spTgt spid="52227">
                                            <p:txEl>
                                              <p:pRg st="4" end="4"/>
                                            </p:txEl>
                                          </p:spTgt>
                                        </p:tgtEl>
                                        <p:attrNameLst>
                                          <p:attrName>ppt_x</p:attrName>
                                        </p:attrNameLst>
                                      </p:cBhvr>
                                    </p:anim>
                                    <p:anim from="0" to="-1.0" calcmode="lin" valueType="num">
                                      <p:cBhvr>
                                        <p:cTn id="40" dur="400" decel="50000" autoRev="1" fill="hold">
                                          <p:stCondLst>
                                            <p:cond delay="1200"/>
                                          </p:stCondLst>
                                        </p:cTn>
                                        <p:tgtEl>
                                          <p:spTgt spid="52227">
                                            <p:txEl>
                                              <p:pRg st="4" end="4"/>
                                            </p:txEl>
                                          </p:spTgt>
                                        </p:tgtEl>
                                        <p:attrNameLst>
                                          <p:attrName>xshear</p:attrName>
                                        </p:attrNameLst>
                                      </p:cBhvr>
                                    </p:anim>
                                    <p:animScale>
                                      <p:cBhvr>
                                        <p:cTn id="41" dur="400" decel="100000" autoRev="1" fill="hold">
                                          <p:stCondLst>
                                            <p:cond delay="1200"/>
                                          </p:stCondLst>
                                        </p:cTn>
                                        <p:tgtEl>
                                          <p:spTgt spid="52227">
                                            <p:txEl>
                                              <p:pRg st="4" end="4"/>
                                            </p:txEl>
                                          </p:spTgt>
                                        </p:tgtEl>
                                      </p:cBhvr>
                                      <p:from x="100000" y="100000"/>
                                      <p:to x="80000" y="100000"/>
                                    </p:animScale>
                                    <p:anim by="(#ppt_h/3+#ppt_w*0.1)" calcmode="lin" valueType="num">
                                      <p:cBhvr additive="sum">
                                        <p:cTn id="42" dur="400" decel="100000" autoRev="1" fill="hold">
                                          <p:stCondLst>
                                            <p:cond delay="1200"/>
                                          </p:stCondLst>
                                        </p:cTn>
                                        <p:tgtEl>
                                          <p:spTgt spid="52227">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52227">
                                            <p:txEl>
                                              <p:pRg st="5" end="5"/>
                                            </p:txEl>
                                          </p:spTgt>
                                        </p:tgtEl>
                                        <p:attrNameLst>
                                          <p:attrName>style.visibility</p:attrName>
                                        </p:attrNameLst>
                                      </p:cBhvr>
                                      <p:to>
                                        <p:strVal val="visible"/>
                                      </p:to>
                                    </p:set>
                                    <p:anim from="(-#ppt_w/2)" to="(#ppt_x)" calcmode="lin" valueType="num">
                                      <p:cBhvr>
                                        <p:cTn id="47" dur="1200" fill="hold">
                                          <p:stCondLst>
                                            <p:cond delay="0"/>
                                          </p:stCondLst>
                                        </p:cTn>
                                        <p:tgtEl>
                                          <p:spTgt spid="52227">
                                            <p:txEl>
                                              <p:pRg st="5" end="5"/>
                                            </p:txEl>
                                          </p:spTgt>
                                        </p:tgtEl>
                                        <p:attrNameLst>
                                          <p:attrName>ppt_x</p:attrName>
                                        </p:attrNameLst>
                                      </p:cBhvr>
                                    </p:anim>
                                    <p:anim from="0" to="-1.0" calcmode="lin" valueType="num">
                                      <p:cBhvr>
                                        <p:cTn id="48" dur="400" decel="50000" autoRev="1" fill="hold">
                                          <p:stCondLst>
                                            <p:cond delay="1200"/>
                                          </p:stCondLst>
                                        </p:cTn>
                                        <p:tgtEl>
                                          <p:spTgt spid="52227">
                                            <p:txEl>
                                              <p:pRg st="5" end="5"/>
                                            </p:txEl>
                                          </p:spTgt>
                                        </p:tgtEl>
                                        <p:attrNameLst>
                                          <p:attrName>xshear</p:attrName>
                                        </p:attrNameLst>
                                      </p:cBhvr>
                                    </p:anim>
                                    <p:animScale>
                                      <p:cBhvr>
                                        <p:cTn id="49" dur="400" decel="100000" autoRev="1" fill="hold">
                                          <p:stCondLst>
                                            <p:cond delay="1200"/>
                                          </p:stCondLst>
                                        </p:cTn>
                                        <p:tgtEl>
                                          <p:spTgt spid="52227">
                                            <p:txEl>
                                              <p:pRg st="5" end="5"/>
                                            </p:txEl>
                                          </p:spTgt>
                                        </p:tgtEl>
                                      </p:cBhvr>
                                      <p:from x="100000" y="100000"/>
                                      <p:to x="80000" y="100000"/>
                                    </p:animScale>
                                    <p:anim by="(#ppt_h/3+#ppt_w*0.1)" calcmode="lin" valueType="num">
                                      <p:cBhvr additive="sum">
                                        <p:cTn id="50" dur="400" decel="100000" autoRev="1" fill="hold">
                                          <p:stCondLst>
                                            <p:cond delay="1200"/>
                                          </p:stCondLst>
                                        </p:cTn>
                                        <p:tgtEl>
                                          <p:spTgt spid="52227">
                                            <p:txEl>
                                              <p:pRg st="5" end="5"/>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52227">
                                            <p:txEl>
                                              <p:pRg st="6" end="6"/>
                                            </p:txEl>
                                          </p:spTgt>
                                        </p:tgtEl>
                                        <p:attrNameLst>
                                          <p:attrName>style.visibility</p:attrName>
                                        </p:attrNameLst>
                                      </p:cBhvr>
                                      <p:to>
                                        <p:strVal val="visible"/>
                                      </p:to>
                                    </p:set>
                                    <p:anim from="(-#ppt_w/2)" to="(#ppt_x)" calcmode="lin" valueType="num">
                                      <p:cBhvr>
                                        <p:cTn id="55" dur="1200" fill="hold">
                                          <p:stCondLst>
                                            <p:cond delay="0"/>
                                          </p:stCondLst>
                                        </p:cTn>
                                        <p:tgtEl>
                                          <p:spTgt spid="52227">
                                            <p:txEl>
                                              <p:pRg st="6" end="6"/>
                                            </p:txEl>
                                          </p:spTgt>
                                        </p:tgtEl>
                                        <p:attrNameLst>
                                          <p:attrName>ppt_x</p:attrName>
                                        </p:attrNameLst>
                                      </p:cBhvr>
                                    </p:anim>
                                    <p:anim from="0" to="-1.0" calcmode="lin" valueType="num">
                                      <p:cBhvr>
                                        <p:cTn id="56" dur="400" decel="50000" autoRev="1" fill="hold">
                                          <p:stCondLst>
                                            <p:cond delay="1200"/>
                                          </p:stCondLst>
                                        </p:cTn>
                                        <p:tgtEl>
                                          <p:spTgt spid="52227">
                                            <p:txEl>
                                              <p:pRg st="6" end="6"/>
                                            </p:txEl>
                                          </p:spTgt>
                                        </p:tgtEl>
                                        <p:attrNameLst>
                                          <p:attrName>xshear</p:attrName>
                                        </p:attrNameLst>
                                      </p:cBhvr>
                                    </p:anim>
                                    <p:animScale>
                                      <p:cBhvr>
                                        <p:cTn id="57" dur="400" decel="100000" autoRev="1" fill="hold">
                                          <p:stCondLst>
                                            <p:cond delay="1200"/>
                                          </p:stCondLst>
                                        </p:cTn>
                                        <p:tgtEl>
                                          <p:spTgt spid="52227">
                                            <p:txEl>
                                              <p:pRg st="6" end="6"/>
                                            </p:txEl>
                                          </p:spTgt>
                                        </p:tgtEl>
                                      </p:cBhvr>
                                      <p:from x="100000" y="100000"/>
                                      <p:to x="80000" y="100000"/>
                                    </p:animScale>
                                    <p:anim by="(#ppt_h/3+#ppt_w*0.1)" calcmode="lin" valueType="num">
                                      <p:cBhvr additive="sum">
                                        <p:cTn id="58" dur="400" decel="100000" autoRev="1" fill="hold">
                                          <p:stCondLst>
                                            <p:cond delay="1200"/>
                                          </p:stCondLst>
                                        </p:cTn>
                                        <p:tgtEl>
                                          <p:spTgt spid="52227">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0"/>
            <a:ext cx="8229600" cy="1143000"/>
          </a:xfrm>
        </p:spPr>
        <p:txBody>
          <a:bodyPr/>
          <a:lstStyle/>
          <a:p>
            <a:r>
              <a:rPr lang="en-US" smtClean="0"/>
              <a:t>Other Want to Know, Can Students:</a:t>
            </a:r>
          </a:p>
        </p:txBody>
      </p:sp>
      <p:sp>
        <p:nvSpPr>
          <p:cNvPr id="52227" name="Content Placeholder 2"/>
          <p:cNvSpPr>
            <a:spLocks noGrp="1"/>
          </p:cNvSpPr>
          <p:nvPr>
            <p:ph idx="1"/>
          </p:nvPr>
        </p:nvSpPr>
        <p:spPr>
          <a:xfrm>
            <a:off x="457200" y="1143000"/>
            <a:ext cx="8229600" cy="4983163"/>
          </a:xfrm>
        </p:spPr>
        <p:txBody>
          <a:bodyPr/>
          <a:lstStyle/>
          <a:p>
            <a:pPr algn="ctr">
              <a:buFontTx/>
              <a:buNone/>
            </a:pPr>
            <a:r>
              <a:rPr lang="en-US" sz="2400" dirty="0" smtClean="0">
                <a:solidFill>
                  <a:srgbClr val="FFFF00"/>
                </a:solidFill>
              </a:rPr>
              <a:t>ORGANIZE, ANALYZE, CRITIQUE AND INTEPRET what it means.</a:t>
            </a:r>
          </a:p>
          <a:p>
            <a:pPr algn="ctr">
              <a:buFontTx/>
              <a:buNone/>
            </a:pPr>
            <a:endParaRPr lang="en-US" sz="2400" dirty="0" smtClean="0">
              <a:solidFill>
                <a:srgbClr val="FFFF00"/>
              </a:solidFill>
            </a:endParaRPr>
          </a:p>
          <a:p>
            <a:pPr>
              <a:buFontTx/>
              <a:buNone/>
            </a:pPr>
            <a:endParaRPr lang="en-US" sz="2400" dirty="0" smtClean="0">
              <a:solidFill>
                <a:srgbClr val="FFFF00"/>
              </a:solidFill>
            </a:endParaRPr>
          </a:p>
          <a:p>
            <a:pPr>
              <a:buFontTx/>
              <a:buNone/>
            </a:pPr>
            <a:endParaRPr lang="en-US" sz="2400" dirty="0" smtClean="0">
              <a:solidFill>
                <a:srgbClr val="FFFF00"/>
              </a:solidFill>
            </a:endParaRPr>
          </a:p>
          <a:p>
            <a:pPr>
              <a:buFontTx/>
              <a:buNone/>
            </a:pPr>
            <a:endParaRPr lang="en-US" sz="2400" dirty="0" smtClean="0">
              <a:solidFill>
                <a:srgbClr val="FFFF00"/>
              </a:solidFill>
            </a:endParaRPr>
          </a:p>
          <a:p>
            <a:pPr>
              <a:buFontTx/>
              <a:buNone/>
            </a:pPr>
            <a:r>
              <a:rPr lang="en-US" sz="2400" dirty="0" smtClean="0">
                <a:solidFill>
                  <a:srgbClr val="FFFF00"/>
                </a:solidFill>
              </a:rPr>
              <a:t>Use data to reveal relationships, explain patterns and draw conclusions.  The best scientists think critically about their data and explain what it means. They can </a:t>
            </a:r>
            <a:r>
              <a:rPr lang="en-US" sz="2400" b="1" dirty="0" smtClean="0">
                <a:solidFill>
                  <a:srgbClr val="FFFF00"/>
                </a:solidFill>
              </a:rPr>
              <a:t>ARGUE</a:t>
            </a:r>
            <a:r>
              <a:rPr lang="en-US" sz="2400" dirty="0" smtClean="0">
                <a:solidFill>
                  <a:srgbClr val="FFFF00"/>
                </a:solidFill>
              </a:rPr>
              <a:t> about the results or their demonstrate. They are committed to what they have learned, determined and shared in their investigations. They can communicate this!</a:t>
            </a:r>
          </a:p>
          <a:p>
            <a:pPr algn="ctr">
              <a:buFontTx/>
              <a:buNone/>
            </a:pPr>
            <a:endParaRPr lang="en-US" dirty="0" smtClean="0">
              <a:solidFill>
                <a:srgbClr val="FFFF00"/>
              </a:solidFill>
            </a:endParaRPr>
          </a:p>
          <a:p>
            <a:endParaRPr lang="en-US" dirty="0" smtClean="0">
              <a:solidFill>
                <a:srgbClr val="FFFF00"/>
              </a:solidFill>
            </a:endParaRPr>
          </a:p>
        </p:txBody>
      </p:sp>
      <p:pic>
        <p:nvPicPr>
          <p:cNvPr id="52228"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2057400"/>
            <a:ext cx="2438400" cy="1661007"/>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Evidence-Based Argumentation</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MOON ACTIVITY</a:t>
            </a:r>
          </a:p>
          <a:p>
            <a:pPr algn="ctr">
              <a:buNone/>
            </a:pPr>
            <a:endParaRPr lang="en-US" dirty="0" smtClean="0">
              <a:solidFill>
                <a:srgbClr val="FFFF00"/>
              </a:solidFill>
            </a:endParaRPr>
          </a:p>
          <a:p>
            <a:pPr algn="ctr">
              <a:buNone/>
            </a:pPr>
            <a:endParaRPr lang="en-US" dirty="0" smtClean="0">
              <a:solidFill>
                <a:srgbClr val="FFFF00"/>
              </a:solidFill>
            </a:endParaRPr>
          </a:p>
          <a:p>
            <a:pPr algn="ctr">
              <a:buNone/>
            </a:pPr>
            <a:endParaRPr lang="en-US" dirty="0" smtClean="0">
              <a:solidFill>
                <a:srgbClr val="FFFF00"/>
              </a:solidFill>
            </a:endParaRPr>
          </a:p>
          <a:p>
            <a:pPr algn="ctr">
              <a:buNone/>
            </a:pPr>
            <a:endParaRPr lang="en-US" dirty="0" smtClean="0">
              <a:solidFill>
                <a:srgbClr val="FFFF00"/>
              </a:solidFill>
            </a:endParaRPr>
          </a:p>
          <a:p>
            <a:pPr algn="ctr">
              <a:buNone/>
            </a:pPr>
            <a:r>
              <a:rPr lang="en-US" dirty="0" smtClean="0">
                <a:solidFill>
                  <a:srgbClr val="FFFF00"/>
                </a:solidFill>
              </a:rPr>
              <a:t>RELATE &amp; REFLECT:</a:t>
            </a:r>
          </a:p>
          <a:p>
            <a:pPr algn="ctr">
              <a:buNone/>
            </a:pPr>
            <a:r>
              <a:rPr lang="en-US" dirty="0" smtClean="0">
                <a:solidFill>
                  <a:srgbClr val="FFFF00"/>
                </a:solidFill>
              </a:rPr>
              <a:t>ALIGN TO EVIDENCE-BASEC PRACTICES AND INVESTIGATIONS.</a:t>
            </a:r>
            <a:endParaRPr lang="en-US" dirty="0">
              <a:solidFill>
                <a:srgbClr val="FFFF00"/>
              </a:solidFill>
            </a:endParaRPr>
          </a:p>
        </p:txBody>
      </p:sp>
      <p:pic>
        <p:nvPicPr>
          <p:cNvPr id="4" name="Picture 3"/>
          <p:cNvPicPr>
            <a:picLocks noChangeAspect="1"/>
          </p:cNvPicPr>
          <p:nvPr/>
        </p:nvPicPr>
        <p:blipFill>
          <a:blip r:embed="rId2"/>
          <a:stretch>
            <a:fillRect/>
          </a:stretch>
        </p:blipFill>
        <p:spPr>
          <a:xfrm>
            <a:off x="2667000" y="2362200"/>
            <a:ext cx="3810000" cy="21336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Science Activity</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THEORY CUBES</a:t>
            </a:r>
          </a:p>
          <a:p>
            <a:pPr algn="ctr">
              <a:buNone/>
            </a:pPr>
            <a:endParaRPr lang="en-US" dirty="0" smtClean="0">
              <a:solidFill>
                <a:srgbClr val="FFFF00"/>
              </a:solidFill>
            </a:endParaRPr>
          </a:p>
          <a:p>
            <a:pPr algn="ctr">
              <a:buNone/>
            </a:pPr>
            <a:endParaRPr lang="en-US" dirty="0" smtClean="0">
              <a:solidFill>
                <a:srgbClr val="FFFF00"/>
              </a:solidFill>
            </a:endParaRPr>
          </a:p>
          <a:p>
            <a:pPr>
              <a:buFont typeface="Wingdings" charset="2"/>
              <a:buChar char="ü"/>
            </a:pPr>
            <a:r>
              <a:rPr lang="en-US" dirty="0" smtClean="0">
                <a:solidFill>
                  <a:srgbClr val="FFFF00"/>
                </a:solidFill>
              </a:rPr>
              <a:t>Basic</a:t>
            </a:r>
          </a:p>
          <a:p>
            <a:pPr>
              <a:buFont typeface="Wingdings" charset="2"/>
              <a:buChar char="ü"/>
            </a:pPr>
            <a:r>
              <a:rPr lang="en-US" dirty="0" smtClean="0">
                <a:solidFill>
                  <a:srgbClr val="FFFF00"/>
                </a:solidFill>
              </a:rPr>
              <a:t>Higher Level Thinking</a:t>
            </a:r>
          </a:p>
          <a:p>
            <a:endParaRPr lang="en-US" dirty="0"/>
          </a:p>
        </p:txBody>
      </p:sp>
      <p:pic>
        <p:nvPicPr>
          <p:cNvPr id="4" name="Picture 3"/>
          <p:cNvPicPr>
            <a:picLocks noChangeAspect="1"/>
          </p:cNvPicPr>
          <p:nvPr/>
        </p:nvPicPr>
        <p:blipFill>
          <a:blip r:embed="rId2"/>
          <a:stretch>
            <a:fillRect/>
          </a:stretch>
        </p:blipFill>
        <p:spPr>
          <a:xfrm>
            <a:off x="5219700" y="3199671"/>
            <a:ext cx="3467100" cy="23368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1143000"/>
          </a:xfrm>
        </p:spPr>
        <p:txBody>
          <a:bodyPr/>
          <a:lstStyle/>
          <a:p>
            <a:r>
              <a:rPr lang="en-US" b="1" smtClean="0"/>
              <a:t>Make a Difference!</a:t>
            </a:r>
          </a:p>
        </p:txBody>
      </p:sp>
      <p:sp>
        <p:nvSpPr>
          <p:cNvPr id="53251" name="Content Placeholder 2"/>
          <p:cNvSpPr>
            <a:spLocks noGrp="1"/>
          </p:cNvSpPr>
          <p:nvPr>
            <p:ph idx="1"/>
          </p:nvPr>
        </p:nvSpPr>
        <p:spPr>
          <a:xfrm>
            <a:off x="457200" y="1143000"/>
            <a:ext cx="8229600" cy="4525963"/>
          </a:xfrm>
        </p:spPr>
        <p:txBody>
          <a:bodyPr/>
          <a:lstStyle/>
          <a:p>
            <a:endParaRPr lang="en-US" smtClean="0">
              <a:solidFill>
                <a:srgbClr val="FFFF00"/>
              </a:solidFill>
              <a:ea typeface="ＭＳ Ｐゴシック" pitchFamily="1" charset="-128"/>
              <a:cs typeface="ＭＳ Ｐゴシック" pitchFamily="1" charset="-128"/>
            </a:endParaRPr>
          </a:p>
          <a:p>
            <a:pPr>
              <a:buFontTx/>
              <a:buNone/>
            </a:pPr>
            <a:r>
              <a:rPr lang="en-US" smtClean="0">
                <a:solidFill>
                  <a:srgbClr val="FFFF00"/>
                </a:solidFill>
                <a:ea typeface="ＭＳ Ｐゴシック" pitchFamily="1" charset="-128"/>
                <a:cs typeface="ＭＳ Ｐゴシック" pitchFamily="1" charset="-128"/>
              </a:rPr>
              <a:t>Why is the project </a:t>
            </a:r>
          </a:p>
          <a:p>
            <a:pPr>
              <a:buFontTx/>
              <a:buNone/>
            </a:pPr>
            <a:r>
              <a:rPr lang="en-US" smtClean="0">
                <a:solidFill>
                  <a:srgbClr val="FFFF00"/>
                </a:solidFill>
                <a:ea typeface="ＭＳ Ｐゴシック" pitchFamily="1" charset="-128"/>
                <a:cs typeface="ＭＳ Ｐゴシック" pitchFamily="1" charset="-128"/>
              </a:rPr>
              <a:t>    important for the </a:t>
            </a:r>
          </a:p>
          <a:p>
            <a:pPr>
              <a:buFontTx/>
              <a:buNone/>
            </a:pPr>
            <a:r>
              <a:rPr lang="en-US" smtClean="0">
                <a:solidFill>
                  <a:srgbClr val="FFFF00"/>
                </a:solidFill>
                <a:ea typeface="ＭＳ Ｐゴシック" pitchFamily="1" charset="-128"/>
                <a:cs typeface="ＭＳ Ｐゴシック" pitchFamily="1" charset="-128"/>
              </a:rPr>
              <a:t>    real world? </a:t>
            </a:r>
          </a:p>
          <a:p>
            <a:pPr>
              <a:buFontTx/>
              <a:buNone/>
            </a:pPr>
            <a:r>
              <a:rPr lang="en-US" smtClean="0">
                <a:solidFill>
                  <a:srgbClr val="FFFF00"/>
                </a:solidFill>
                <a:ea typeface="ＭＳ Ｐゴシック" pitchFamily="1" charset="-128"/>
                <a:cs typeface="ＭＳ Ｐゴシック" pitchFamily="1" charset="-128"/>
              </a:rPr>
              <a:t>    Write about it.</a:t>
            </a:r>
          </a:p>
          <a:p>
            <a:pPr>
              <a:buFontTx/>
              <a:buNone/>
            </a:pPr>
            <a:r>
              <a:rPr lang="en-US" smtClean="0">
                <a:solidFill>
                  <a:srgbClr val="FFFF00"/>
                </a:solidFill>
                <a:ea typeface="ＭＳ Ｐゴシック" pitchFamily="1" charset="-128"/>
                <a:cs typeface="ＭＳ Ｐゴシック" pitchFamily="1" charset="-128"/>
              </a:rPr>
              <a:t> </a:t>
            </a:r>
          </a:p>
          <a:p>
            <a:pPr>
              <a:buFontTx/>
              <a:buNone/>
            </a:pPr>
            <a:r>
              <a:rPr lang="en-US" smtClean="0">
                <a:solidFill>
                  <a:srgbClr val="FFFF00"/>
                </a:solidFill>
                <a:ea typeface="ＭＳ Ｐゴシック" pitchFamily="1" charset="-128"/>
                <a:cs typeface="ＭＳ Ｐゴシック" pitchFamily="1" charset="-128"/>
              </a:rPr>
              <a:t>			Make others care!</a:t>
            </a:r>
          </a:p>
          <a:p>
            <a:endParaRPr lang="en-US" smtClean="0">
              <a:solidFill>
                <a:srgbClr val="FFFF00"/>
              </a:solidFill>
            </a:endParaRPr>
          </a:p>
        </p:txBody>
      </p:sp>
      <p:pic>
        <p:nvPicPr>
          <p:cNvPr id="53252" name="Picture 3"/>
          <p:cNvPicPr>
            <a:picLocks noChangeAspect="1"/>
          </p:cNvPicPr>
          <p:nvPr/>
        </p:nvPicPr>
        <p:blipFill>
          <a:blip r:embed="rId2"/>
          <a:srcRect/>
          <a:stretch>
            <a:fillRect/>
          </a:stretch>
        </p:blipFill>
        <p:spPr bwMode="auto">
          <a:xfrm>
            <a:off x="5651500" y="2438400"/>
            <a:ext cx="3492500" cy="23241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0"/>
            <a:ext cx="8229600" cy="1143000"/>
          </a:xfrm>
        </p:spPr>
        <p:txBody>
          <a:bodyPr/>
          <a:lstStyle/>
          <a:p>
            <a:r>
              <a:rPr lang="en-US" smtClean="0"/>
              <a:t/>
            </a:r>
            <a:br>
              <a:rPr lang="en-US" smtClean="0"/>
            </a:br>
            <a:r>
              <a:rPr lang="en-US" smtClean="0"/>
              <a:t>Scientific Practices:  Step 7</a:t>
            </a:r>
            <a:br>
              <a:rPr lang="en-US" smtClean="0"/>
            </a:br>
            <a:endParaRPr lang="en-US" smtClean="0"/>
          </a:p>
        </p:txBody>
      </p:sp>
      <p:sp>
        <p:nvSpPr>
          <p:cNvPr id="54275" name="Content Placeholder 2"/>
          <p:cNvSpPr>
            <a:spLocks noGrp="1"/>
          </p:cNvSpPr>
          <p:nvPr>
            <p:ph idx="1"/>
          </p:nvPr>
        </p:nvSpPr>
        <p:spPr>
          <a:xfrm>
            <a:off x="0" y="1143000"/>
            <a:ext cx="4572000" cy="5211763"/>
          </a:xfrm>
        </p:spPr>
        <p:txBody>
          <a:bodyPr/>
          <a:lstStyle/>
          <a:p>
            <a:pPr algn="ctr" eaLnBrk="1" hangingPunct="1">
              <a:buFontTx/>
              <a:buNone/>
            </a:pPr>
            <a:r>
              <a:rPr lang="en-US" sz="4400" b="1" smtClean="0">
                <a:solidFill>
                  <a:srgbClr val="FFFF00"/>
                </a:solidFill>
              </a:rPr>
              <a:t>Communicate </a:t>
            </a:r>
            <a:endParaRPr lang="en-US" sz="4400" b="1" smtClean="0">
              <a:solidFill>
                <a:srgbClr val="FFFF00"/>
              </a:solidFill>
              <a:ea typeface="ＭＳ Ｐゴシック" pitchFamily="1" charset="-128"/>
              <a:cs typeface="ＭＳ Ｐゴシック" pitchFamily="1" charset="-128"/>
            </a:endParaRPr>
          </a:p>
          <a:p>
            <a:pPr eaLnBrk="1" hangingPunct="1"/>
            <a:endParaRPr lang="en-US" sz="2000" b="1" smtClean="0">
              <a:solidFill>
                <a:srgbClr val="FFFF00"/>
              </a:solidFill>
              <a:ea typeface="ＭＳ Ｐゴシック" pitchFamily="1" charset="-128"/>
              <a:cs typeface="ＭＳ Ｐゴシック" pitchFamily="1" charset="-128"/>
            </a:endParaRPr>
          </a:p>
          <a:p>
            <a:pPr eaLnBrk="1" hangingPunct="1">
              <a:buFontTx/>
              <a:buNone/>
            </a:pPr>
            <a:r>
              <a:rPr lang="en-US" sz="2000" b="1" smtClean="0">
                <a:solidFill>
                  <a:srgbClr val="FFFF00"/>
                </a:solidFill>
                <a:ea typeface="ＭＳ Ｐゴシック" pitchFamily="1" charset="-128"/>
                <a:cs typeface="ＭＳ Ｐゴシック" pitchFamily="1" charset="-128"/>
              </a:rPr>
              <a:t>Students will want to create a display board that helps </a:t>
            </a:r>
          </a:p>
          <a:p>
            <a:pPr eaLnBrk="1" hangingPunct="1">
              <a:buFont typeface="Symbol" pitchFamily="1" charset="2"/>
              <a:buNone/>
            </a:pPr>
            <a:r>
              <a:rPr lang="en-US" sz="2000" b="1" smtClean="0">
                <a:solidFill>
                  <a:srgbClr val="FFFF00"/>
                </a:solidFill>
                <a:ea typeface="ＭＳ Ｐゴシック" pitchFamily="1" charset="-128"/>
                <a:cs typeface="ＭＳ Ｐゴシック" pitchFamily="1" charset="-128"/>
              </a:rPr>
              <a:t>	tell the story to others!</a:t>
            </a:r>
          </a:p>
          <a:p>
            <a:pPr eaLnBrk="1" hangingPunct="1">
              <a:buFont typeface="Symbol" pitchFamily="1" charset="2"/>
              <a:buNone/>
            </a:pPr>
            <a:endParaRPr lang="en-US" sz="2000" b="1" smtClean="0">
              <a:solidFill>
                <a:srgbClr val="FFFF00"/>
              </a:solidFill>
              <a:ea typeface="ＭＳ Ｐゴシック" pitchFamily="1" charset="-128"/>
              <a:cs typeface="ＭＳ Ｐゴシック" pitchFamily="1" charset="-128"/>
            </a:endParaRPr>
          </a:p>
          <a:p>
            <a:pPr eaLnBrk="1" hangingPunct="1">
              <a:buFontTx/>
              <a:buNone/>
            </a:pPr>
            <a:r>
              <a:rPr lang="en-US" sz="2000" b="1" smtClean="0">
                <a:solidFill>
                  <a:srgbClr val="FFFF00"/>
                </a:solidFill>
                <a:ea typeface="ＭＳ Ｐゴシック" pitchFamily="1" charset="-128"/>
                <a:cs typeface="ＭＳ Ｐゴシック" pitchFamily="1" charset="-128"/>
              </a:rPr>
              <a:t>Encourage students to take </a:t>
            </a:r>
          </a:p>
          <a:p>
            <a:pPr eaLnBrk="1" hangingPunct="1">
              <a:buFontTx/>
              <a:buNone/>
            </a:pPr>
            <a:r>
              <a:rPr lang="en-US" sz="2000" b="1" smtClean="0">
                <a:solidFill>
                  <a:srgbClr val="FFFF00"/>
                </a:solidFill>
                <a:ea typeface="ＭＳ Ｐゴシック" pitchFamily="1" charset="-128"/>
                <a:cs typeface="ＭＳ Ｐゴシック" pitchFamily="1" charset="-128"/>
              </a:rPr>
              <a:t>photos all along the way.   </a:t>
            </a:r>
          </a:p>
          <a:p>
            <a:pPr eaLnBrk="1" hangingPunct="1">
              <a:buFontTx/>
              <a:buNone/>
            </a:pPr>
            <a:endParaRPr lang="en-US" sz="1400" b="1" smtClean="0">
              <a:solidFill>
                <a:srgbClr val="FFFF00"/>
              </a:solidFill>
              <a:ea typeface="ＭＳ Ｐゴシック" pitchFamily="1" charset="-128"/>
              <a:cs typeface="ＭＳ Ｐゴシック" pitchFamily="1" charset="-128"/>
            </a:endParaRPr>
          </a:p>
          <a:p>
            <a:pPr eaLnBrk="1" hangingPunct="1">
              <a:buFontTx/>
              <a:buNone/>
            </a:pPr>
            <a:r>
              <a:rPr lang="en-US" sz="2000" b="1" smtClean="0">
                <a:solidFill>
                  <a:srgbClr val="FFFF00"/>
                </a:solidFill>
                <a:ea typeface="ＭＳ Ｐゴシック" pitchFamily="1" charset="-128"/>
                <a:cs typeface="ＭＳ Ｐゴシック" pitchFamily="1" charset="-128"/>
              </a:rPr>
              <a:t>Do not allow students to bring liquids, soil, live animals, plants or something that might be broken or stolen to the Fair. </a:t>
            </a:r>
          </a:p>
          <a:p>
            <a:endParaRPr lang="en-US" smtClean="0"/>
          </a:p>
        </p:txBody>
      </p:sp>
      <p:pic>
        <p:nvPicPr>
          <p:cNvPr id="54276" name="Picture 3"/>
          <p:cNvPicPr>
            <a:picLocks noChangeAspect="1"/>
          </p:cNvPicPr>
          <p:nvPr/>
        </p:nvPicPr>
        <p:blipFill>
          <a:blip r:embed="rId3"/>
          <a:srcRect/>
          <a:stretch>
            <a:fillRect/>
          </a:stretch>
        </p:blipFill>
        <p:spPr bwMode="auto">
          <a:xfrm>
            <a:off x="9525000" y="533400"/>
            <a:ext cx="4038600" cy="2006600"/>
          </a:xfrm>
          <a:prstGeom prst="rect">
            <a:avLst/>
          </a:prstGeom>
          <a:noFill/>
          <a:ln w="9525">
            <a:noFill/>
            <a:miter lim="800000"/>
            <a:headEnd/>
            <a:tailEnd/>
          </a:ln>
        </p:spPr>
      </p:pic>
      <p:pic>
        <p:nvPicPr>
          <p:cNvPr id="54277"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43400" y="2057400"/>
            <a:ext cx="4318000" cy="32385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0"/>
            <a:ext cx="8229600" cy="1143000"/>
          </a:xfrm>
        </p:spPr>
        <p:txBody>
          <a:bodyPr/>
          <a:lstStyle/>
          <a:p>
            <a:r>
              <a:rPr lang="en-US" smtClean="0"/>
              <a:t>A Good Example</a:t>
            </a:r>
          </a:p>
        </p:txBody>
      </p:sp>
      <p:sp>
        <p:nvSpPr>
          <p:cNvPr id="56323" name="Content Placeholder 2"/>
          <p:cNvSpPr>
            <a:spLocks noGrp="1"/>
          </p:cNvSpPr>
          <p:nvPr>
            <p:ph idx="1"/>
          </p:nvPr>
        </p:nvSpPr>
        <p:spPr/>
        <p:txBody>
          <a:bodyPr/>
          <a:lstStyle/>
          <a:p>
            <a:r>
              <a:rPr lang="en-US" sz="2800" smtClean="0">
                <a:solidFill>
                  <a:srgbClr val="FFFF00"/>
                </a:solidFill>
                <a:ea typeface="ＭＳ Ｐゴシック" pitchFamily="1" charset="-128"/>
                <a:cs typeface="ＭＳ Ｐゴシック" pitchFamily="1" charset="-128"/>
              </a:rPr>
              <a:t>It is colorful</a:t>
            </a:r>
          </a:p>
          <a:p>
            <a:endParaRPr lang="en-US" sz="800" smtClean="0">
              <a:solidFill>
                <a:srgbClr val="FFFF00"/>
              </a:solidFill>
              <a:ea typeface="ＭＳ Ｐゴシック" pitchFamily="1" charset="-128"/>
              <a:cs typeface="ＭＳ Ｐゴシック" pitchFamily="1" charset="-128"/>
            </a:endParaRPr>
          </a:p>
          <a:p>
            <a:r>
              <a:rPr lang="en-US" sz="2800" smtClean="0">
                <a:solidFill>
                  <a:srgbClr val="FFFF00"/>
                </a:solidFill>
                <a:ea typeface="ＭＳ Ｐゴシック" pitchFamily="1" charset="-128"/>
                <a:cs typeface="ＭＳ Ｐゴシック" pitchFamily="1" charset="-128"/>
              </a:rPr>
              <a:t>It has photos</a:t>
            </a:r>
          </a:p>
          <a:p>
            <a:endParaRPr lang="en-US" sz="800" smtClean="0">
              <a:solidFill>
                <a:srgbClr val="FFFF00"/>
              </a:solidFill>
              <a:ea typeface="ＭＳ Ｐゴシック" pitchFamily="1" charset="-128"/>
              <a:cs typeface="ＭＳ Ｐゴシック" pitchFamily="1" charset="-128"/>
            </a:endParaRPr>
          </a:p>
          <a:p>
            <a:r>
              <a:rPr lang="en-US" sz="2800" smtClean="0">
                <a:solidFill>
                  <a:srgbClr val="FFFF00"/>
                </a:solidFill>
                <a:ea typeface="ＭＳ Ｐゴシック" pitchFamily="1" charset="-128"/>
                <a:cs typeface="ＭＳ Ｐゴシック" pitchFamily="1" charset="-128"/>
              </a:rPr>
              <a:t>There is a log </a:t>
            </a:r>
          </a:p>
          <a:p>
            <a:pPr>
              <a:buFontTx/>
              <a:buNone/>
            </a:pPr>
            <a:r>
              <a:rPr lang="en-US" sz="2800" smtClean="0">
                <a:solidFill>
                  <a:srgbClr val="FFFF00"/>
                </a:solidFill>
                <a:ea typeface="ＭＳ Ｐゴシック" pitchFamily="1" charset="-128"/>
                <a:cs typeface="ＭＳ Ｐゴシック" pitchFamily="1" charset="-128"/>
              </a:rPr>
              <a:t>    book</a:t>
            </a:r>
          </a:p>
          <a:p>
            <a:endParaRPr lang="en-US" sz="800" smtClean="0">
              <a:solidFill>
                <a:srgbClr val="FFFF00"/>
              </a:solidFill>
              <a:ea typeface="ＭＳ Ｐゴシック" pitchFamily="1" charset="-128"/>
              <a:cs typeface="ＭＳ Ｐゴシック" pitchFamily="1" charset="-128"/>
            </a:endParaRPr>
          </a:p>
          <a:p>
            <a:r>
              <a:rPr lang="en-US" sz="2800" smtClean="0">
                <a:solidFill>
                  <a:srgbClr val="FFFF00"/>
                </a:solidFill>
                <a:ea typeface="ＭＳ Ｐゴシック" pitchFamily="1" charset="-128"/>
                <a:cs typeface="ＭＳ Ｐゴシック" pitchFamily="1" charset="-128"/>
              </a:rPr>
              <a:t>She has a chart</a:t>
            </a:r>
          </a:p>
          <a:p>
            <a:pPr>
              <a:buFont typeface="Symbol" pitchFamily="1" charset="2"/>
              <a:buNone/>
            </a:pPr>
            <a:r>
              <a:rPr lang="en-US" sz="2800" smtClean="0">
                <a:solidFill>
                  <a:srgbClr val="FFFF00"/>
                </a:solidFill>
                <a:ea typeface="ＭＳ Ｐゴシック" pitchFamily="1" charset="-128"/>
                <a:cs typeface="ＭＳ Ｐゴシック" pitchFamily="1" charset="-128"/>
              </a:rPr>
              <a:t>    and a graph </a:t>
            </a:r>
          </a:p>
          <a:p>
            <a:pPr>
              <a:buFont typeface="Symbol" pitchFamily="1" charset="2"/>
              <a:buNone/>
            </a:pPr>
            <a:endParaRPr lang="en-US" sz="800" smtClean="0">
              <a:solidFill>
                <a:srgbClr val="FFFF00"/>
              </a:solidFill>
              <a:ea typeface="ＭＳ Ｐゴシック" pitchFamily="1" charset="-128"/>
              <a:cs typeface="ＭＳ Ｐゴシック" pitchFamily="1" charset="-128"/>
            </a:endParaRPr>
          </a:p>
          <a:p>
            <a:r>
              <a:rPr lang="en-US" sz="2800" smtClean="0">
                <a:solidFill>
                  <a:srgbClr val="FFFF00"/>
                </a:solidFill>
                <a:ea typeface="ＭＳ Ｐゴシック" pitchFamily="1" charset="-128"/>
                <a:cs typeface="ＭＳ Ｐゴシック" pitchFamily="1" charset="-128"/>
              </a:rPr>
              <a:t>It is not cluttered</a:t>
            </a:r>
          </a:p>
          <a:p>
            <a:pPr>
              <a:buFont typeface="Symbol" pitchFamily="1" charset="2"/>
              <a:buNone/>
            </a:pPr>
            <a:endParaRPr lang="en-US" sz="2800" smtClean="0">
              <a:ea typeface="ＭＳ Ｐゴシック" pitchFamily="1" charset="-128"/>
              <a:cs typeface="ＭＳ Ｐゴシック" pitchFamily="1" charset="-128"/>
            </a:endParaRPr>
          </a:p>
          <a:p>
            <a:pPr>
              <a:buFont typeface="Symbol" pitchFamily="1" charset="2"/>
              <a:buNone/>
            </a:pPr>
            <a:r>
              <a:rPr lang="en-US" smtClean="0">
                <a:ea typeface="ＭＳ Ｐゴシック" pitchFamily="1" charset="-128"/>
                <a:cs typeface="ＭＳ Ｐゴシック" pitchFamily="1" charset="-128"/>
              </a:rPr>
              <a:t>	</a:t>
            </a:r>
          </a:p>
          <a:p>
            <a:pPr>
              <a:buFontTx/>
              <a:buNone/>
            </a:pPr>
            <a:endParaRPr lang="en-US"/>
          </a:p>
        </p:txBody>
      </p:sp>
      <p:pic>
        <p:nvPicPr>
          <p:cNvPr id="56324" name="Picture 4" descr="DSCN322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0" y="1600200"/>
            <a:ext cx="5173663" cy="422275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0"/>
            <a:ext cx="9144000" cy="1143000"/>
          </a:xfrm>
        </p:spPr>
        <p:txBody>
          <a:bodyPr/>
          <a:lstStyle/>
          <a:p>
            <a:r>
              <a:rPr lang="en-US" smtClean="0"/>
              <a:t>An Example that </a:t>
            </a:r>
            <a:br>
              <a:rPr lang="en-US" smtClean="0"/>
            </a:br>
            <a:r>
              <a:rPr lang="en-US" smtClean="0"/>
              <a:t>Could Be Improved</a:t>
            </a:r>
          </a:p>
        </p:txBody>
      </p:sp>
      <p:sp>
        <p:nvSpPr>
          <p:cNvPr id="58371" name="Content Placeholder 2"/>
          <p:cNvSpPr>
            <a:spLocks noGrp="1"/>
          </p:cNvSpPr>
          <p:nvPr>
            <p:ph idx="1"/>
          </p:nvPr>
        </p:nvSpPr>
        <p:spPr>
          <a:xfrm>
            <a:off x="0" y="1143000"/>
            <a:ext cx="2667000" cy="4525963"/>
          </a:xfrm>
        </p:spPr>
        <p:txBody>
          <a:bodyPr anchor="ctr"/>
          <a:lstStyle/>
          <a:p>
            <a:pPr algn="ctr">
              <a:buFontTx/>
              <a:buNone/>
            </a:pPr>
            <a:r>
              <a:rPr lang="en-US" sz="2400" smtClean="0">
                <a:solidFill>
                  <a:srgbClr val="FFFF00"/>
                </a:solidFill>
              </a:rPr>
              <a:t>This young</a:t>
            </a:r>
          </a:p>
          <a:p>
            <a:pPr algn="ctr">
              <a:buFontTx/>
              <a:buNone/>
            </a:pPr>
            <a:r>
              <a:rPr lang="en-US" sz="2400" smtClean="0">
                <a:solidFill>
                  <a:srgbClr val="FFFF00"/>
                </a:solidFill>
              </a:rPr>
              <a:t>lady won</a:t>
            </a:r>
          </a:p>
          <a:p>
            <a:pPr algn="ctr">
              <a:buFontTx/>
              <a:buNone/>
            </a:pPr>
            <a:r>
              <a:rPr lang="en-US" sz="2400" smtClean="0">
                <a:solidFill>
                  <a:srgbClr val="FFFF00"/>
                </a:solidFill>
              </a:rPr>
              <a:t>First Place, </a:t>
            </a:r>
          </a:p>
          <a:p>
            <a:pPr algn="ctr">
              <a:buFontTx/>
              <a:buNone/>
            </a:pPr>
            <a:r>
              <a:rPr lang="en-US" sz="2400" smtClean="0">
                <a:solidFill>
                  <a:srgbClr val="FFFF00"/>
                </a:solidFill>
              </a:rPr>
              <a:t>but says there</a:t>
            </a:r>
          </a:p>
          <a:p>
            <a:pPr algn="ctr">
              <a:buFontTx/>
              <a:buNone/>
            </a:pPr>
            <a:r>
              <a:rPr lang="en-US" sz="2400" smtClean="0">
                <a:solidFill>
                  <a:srgbClr val="FFFF00"/>
                </a:solidFill>
              </a:rPr>
              <a:t>are many ways</a:t>
            </a:r>
          </a:p>
          <a:p>
            <a:pPr algn="ctr">
              <a:buFontTx/>
              <a:buNone/>
            </a:pPr>
            <a:r>
              <a:rPr lang="en-US" sz="2400" smtClean="0">
                <a:solidFill>
                  <a:srgbClr val="FFFF00"/>
                </a:solidFill>
              </a:rPr>
              <a:t>to make it better.</a:t>
            </a:r>
          </a:p>
          <a:p>
            <a:pPr algn="ctr">
              <a:buFontTx/>
              <a:buNone/>
            </a:pPr>
            <a:r>
              <a:rPr lang="en-US" sz="2400" smtClean="0">
                <a:solidFill>
                  <a:srgbClr val="FFFF00"/>
                </a:solidFill>
              </a:rPr>
              <a:t>What would </a:t>
            </a:r>
          </a:p>
          <a:p>
            <a:pPr algn="ctr">
              <a:buFontTx/>
              <a:buNone/>
            </a:pPr>
            <a:r>
              <a:rPr lang="en-US" sz="2400" smtClean="0">
                <a:solidFill>
                  <a:srgbClr val="FFFF00"/>
                </a:solidFill>
              </a:rPr>
              <a:t>you change?</a:t>
            </a:r>
          </a:p>
        </p:txBody>
      </p:sp>
      <p:pic>
        <p:nvPicPr>
          <p:cNvPr id="58372" name="Picture 4" descr="CarolineBrownAtRecep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7000" y="1219200"/>
            <a:ext cx="6477000" cy="51054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417638"/>
          </a:xfrm>
        </p:spPr>
        <p:txBody>
          <a:bodyPr/>
          <a:lstStyle/>
          <a:p>
            <a:r>
              <a:rPr lang="en-US" sz="3600" dirty="0" smtClean="0"/>
              <a:t>Value of Projects</a:t>
            </a:r>
          </a:p>
        </p:txBody>
      </p:sp>
      <p:sp>
        <p:nvSpPr>
          <p:cNvPr id="20483" name="Content Placeholder 2"/>
          <p:cNvSpPr>
            <a:spLocks noGrp="1"/>
          </p:cNvSpPr>
          <p:nvPr>
            <p:ph idx="1"/>
          </p:nvPr>
        </p:nvSpPr>
        <p:spPr>
          <a:xfrm>
            <a:off x="457200" y="1295400"/>
            <a:ext cx="8229600" cy="4525963"/>
          </a:xfrm>
        </p:spPr>
        <p:txBody>
          <a:bodyPr/>
          <a:lstStyle/>
          <a:p>
            <a:pPr>
              <a:buFont typeface="Wingdings" charset="2"/>
              <a:buChar char="ü"/>
            </a:pPr>
            <a:r>
              <a:rPr lang="en-US" sz="2400" dirty="0" smtClean="0">
                <a:solidFill>
                  <a:srgbClr val="FFFF00"/>
                </a:solidFill>
              </a:rPr>
              <a:t>Arizona Science Standards/Next Generation Science Standards (NGSS)</a:t>
            </a:r>
          </a:p>
          <a:p>
            <a:pPr>
              <a:buFont typeface="Wingdings" charset="2"/>
              <a:buChar char="ü"/>
            </a:pPr>
            <a:r>
              <a:rPr lang="en-US" sz="2400" dirty="0" err="1" smtClean="0">
                <a:solidFill>
                  <a:srgbClr val="FFFF00"/>
                </a:solidFill>
              </a:rPr>
              <a:t>Marzano’s</a:t>
            </a:r>
            <a:r>
              <a:rPr lang="en-US" sz="2400" dirty="0" smtClean="0">
                <a:solidFill>
                  <a:srgbClr val="FFFF00"/>
                </a:solidFill>
              </a:rPr>
              <a:t> 9 Effective Instructional Strategies</a:t>
            </a:r>
          </a:p>
          <a:p>
            <a:pPr>
              <a:buFont typeface="Wingdings" charset="2"/>
              <a:buChar char="ü"/>
            </a:pPr>
            <a:r>
              <a:rPr lang="en-US" sz="2400" dirty="0" smtClean="0">
                <a:solidFill>
                  <a:srgbClr val="FFFF00"/>
                </a:solidFill>
              </a:rPr>
              <a:t>21</a:t>
            </a:r>
            <a:r>
              <a:rPr lang="en-US" sz="2400" baseline="30000" dirty="0" smtClean="0">
                <a:solidFill>
                  <a:srgbClr val="FFFF00"/>
                </a:solidFill>
              </a:rPr>
              <a:t>st</a:t>
            </a:r>
            <a:r>
              <a:rPr lang="en-US" sz="2400" dirty="0" smtClean="0">
                <a:solidFill>
                  <a:srgbClr val="FFFF00"/>
                </a:solidFill>
              </a:rPr>
              <a:t> Century Thinking/Learning Skills</a:t>
            </a:r>
          </a:p>
          <a:p>
            <a:pPr>
              <a:buFont typeface="Wingdings" charset="2"/>
              <a:buChar char="ü"/>
            </a:pPr>
            <a:r>
              <a:rPr lang="en-US" sz="2400" dirty="0" smtClean="0">
                <a:solidFill>
                  <a:srgbClr val="FFFF00"/>
                </a:solidFill>
              </a:rPr>
              <a:t>The 5 E Model</a:t>
            </a:r>
          </a:p>
          <a:p>
            <a:pPr>
              <a:buFont typeface="Wingdings" charset="2"/>
              <a:buChar char="ü"/>
            </a:pPr>
            <a:r>
              <a:rPr lang="en-US" sz="2400" dirty="0" smtClean="0">
                <a:solidFill>
                  <a:srgbClr val="FFFF00"/>
                </a:solidFill>
              </a:rPr>
              <a:t>Critical Thinking Skills</a:t>
            </a:r>
          </a:p>
          <a:p>
            <a:pPr>
              <a:buFont typeface="Wingdings" charset="2"/>
              <a:buChar char="ü"/>
            </a:pPr>
            <a:r>
              <a:rPr lang="en-US" sz="2400" dirty="0" smtClean="0">
                <a:solidFill>
                  <a:srgbClr val="FFFF00"/>
                </a:solidFill>
              </a:rPr>
              <a:t>Habits of a System Thinker</a:t>
            </a:r>
          </a:p>
          <a:p>
            <a:pPr>
              <a:buFont typeface="Wingdings" charset="2"/>
              <a:buChar char="ü"/>
            </a:pPr>
            <a:r>
              <a:rPr lang="en-US" sz="2400" dirty="0" smtClean="0">
                <a:solidFill>
                  <a:srgbClr val="FFFF00"/>
                </a:solidFill>
              </a:rPr>
              <a:t>Commonalities Among Practices in Science, Math and ELA</a:t>
            </a:r>
          </a:p>
          <a:p>
            <a:pPr>
              <a:buFont typeface="Wingdings" charset="2"/>
              <a:buChar char="ü"/>
            </a:pPr>
            <a:r>
              <a:rPr lang="en-US" sz="2400" dirty="0" smtClean="0">
                <a:solidFill>
                  <a:srgbClr val="FFFF00"/>
                </a:solidFill>
              </a:rPr>
              <a:t>Three Dimensions of Framework for K-12 Science Education</a:t>
            </a:r>
          </a:p>
          <a:p>
            <a:pPr>
              <a:buFont typeface="Wingdings" charset="2"/>
              <a:buChar char="ü"/>
            </a:pPr>
            <a:r>
              <a:rPr lang="en-US" sz="2400" dirty="0" smtClean="0">
                <a:solidFill>
                  <a:srgbClr val="FFFF00"/>
                </a:solidFill>
              </a:rPr>
              <a:t>Engineering Design Process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0"/>
            <a:ext cx="9144000" cy="1143000"/>
          </a:xfrm>
        </p:spPr>
        <p:txBody>
          <a:bodyPr/>
          <a:lstStyle/>
          <a:p>
            <a:r>
              <a:rPr lang="en-US" sz="4000" b="1" smtClean="0"/>
              <a:t>After you have completed the project….</a:t>
            </a:r>
          </a:p>
        </p:txBody>
      </p:sp>
      <p:sp>
        <p:nvSpPr>
          <p:cNvPr id="61443" name="Content Placeholder 2"/>
          <p:cNvSpPr>
            <a:spLocks noGrp="1"/>
          </p:cNvSpPr>
          <p:nvPr>
            <p:ph idx="1"/>
          </p:nvPr>
        </p:nvSpPr>
        <p:spPr>
          <a:xfrm>
            <a:off x="457200" y="1143000"/>
            <a:ext cx="8229600" cy="4525963"/>
          </a:xfrm>
        </p:spPr>
        <p:txBody>
          <a:bodyPr/>
          <a:lstStyle/>
          <a:p>
            <a:r>
              <a:rPr lang="en-US" smtClean="0">
                <a:solidFill>
                  <a:srgbClr val="FFFF00"/>
                </a:solidFill>
              </a:rPr>
              <a:t>Your school has a class/school fair</a:t>
            </a:r>
          </a:p>
          <a:p>
            <a:r>
              <a:rPr lang="en-US" smtClean="0">
                <a:solidFill>
                  <a:srgbClr val="FFFF00"/>
                </a:solidFill>
              </a:rPr>
              <a:t>Top projects from school are then eligible to go to SARSEF to compete in fair at TCC</a:t>
            </a:r>
          </a:p>
        </p:txBody>
      </p:sp>
      <p:pic>
        <p:nvPicPr>
          <p:cNvPr id="62468" name="Picture 4" descr="E:\Pictures\S.Az.RegionalSci.Eng.Fair, Tucson -- judging, March 12, 2013 2013-03-12 04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0" y="2819400"/>
            <a:ext cx="4630738" cy="347345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100"/>
                                        <p:tgtEl>
                                          <p:spTgt spid="61443">
                                            <p:txEl>
                                              <p:pRg st="0" end="0"/>
                                            </p:txEl>
                                          </p:spTgt>
                                        </p:tgtEl>
                                      </p:cBhvr>
                                    </p:animEffect>
                                    <p:anim calcmode="lin" valueType="num">
                                      <p:cBhvr>
                                        <p:cTn id="8" dur="4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144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144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144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61443">
                                            <p:txEl>
                                              <p:pRg st="1" end="1"/>
                                            </p:txEl>
                                          </p:spTgt>
                                        </p:tgtEl>
                                        <p:attrNameLst>
                                          <p:attrName>style.visibility</p:attrName>
                                        </p:attrNameLst>
                                      </p:cBhvr>
                                      <p:to>
                                        <p:strVal val="visible"/>
                                      </p:to>
                                    </p:set>
                                    <p:animEffect transition="in" filter="fade">
                                      <p:cBhvr>
                                        <p:cTn id="16" dur="100"/>
                                        <p:tgtEl>
                                          <p:spTgt spid="61443">
                                            <p:txEl>
                                              <p:pRg st="1" end="1"/>
                                            </p:txEl>
                                          </p:spTgt>
                                        </p:tgtEl>
                                      </p:cBhvr>
                                    </p:animEffect>
                                    <p:anim calcmode="lin" valueType="num">
                                      <p:cBhvr>
                                        <p:cTn id="17" dur="4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6144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6144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6144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0"/>
            <a:ext cx="8229600" cy="1143000"/>
          </a:xfrm>
        </p:spPr>
        <p:txBody>
          <a:bodyPr/>
          <a:lstStyle/>
          <a:p>
            <a:r>
              <a:rPr lang="en-US" dirty="0" smtClean="0"/>
              <a:t>Middle School Student Interview</a:t>
            </a:r>
          </a:p>
        </p:txBody>
      </p:sp>
      <p:sp>
        <p:nvSpPr>
          <p:cNvPr id="61443" name="Content Placeholder 2"/>
          <p:cNvSpPr>
            <a:spLocks noGrp="1"/>
          </p:cNvSpPr>
          <p:nvPr>
            <p:ph idx="1"/>
          </p:nvPr>
        </p:nvSpPr>
        <p:spPr>
          <a:xfrm>
            <a:off x="457200" y="1143000"/>
            <a:ext cx="8229600" cy="5257800"/>
          </a:xfrm>
        </p:spPr>
        <p:txBody>
          <a:bodyPr/>
          <a:lstStyle/>
          <a:p>
            <a:pPr algn="ctr">
              <a:buFontTx/>
              <a:buNone/>
            </a:pPr>
            <a:r>
              <a:rPr lang="en-US" dirty="0" smtClean="0">
                <a:solidFill>
                  <a:srgbClr val="FFFF00"/>
                </a:solidFill>
              </a:rPr>
              <a:t>Interviews are not required for Middle School Students, but are STRONGLY encouraged.</a:t>
            </a:r>
            <a:endParaRPr lang="en-US" sz="1100" dirty="0" smtClean="0">
              <a:solidFill>
                <a:srgbClr val="FFFF00"/>
              </a:solidFill>
            </a:endParaRPr>
          </a:p>
          <a:p>
            <a:r>
              <a:rPr lang="en-US" sz="2400" dirty="0" smtClean="0">
                <a:solidFill>
                  <a:srgbClr val="FFFF00"/>
                </a:solidFill>
              </a:rPr>
              <a:t>Students will be able to explain their project to experts in the field.</a:t>
            </a:r>
          </a:p>
          <a:p>
            <a:r>
              <a:rPr lang="en-US" sz="2400" dirty="0" smtClean="0">
                <a:solidFill>
                  <a:srgbClr val="FFFF00"/>
                </a:solidFill>
              </a:rPr>
              <a:t>Students should practice maintaining good eye contact. They will need to dress appropriately and use formal language.</a:t>
            </a:r>
          </a:p>
          <a:p>
            <a:r>
              <a:rPr lang="en-US" sz="2400" dirty="0" smtClean="0">
                <a:solidFill>
                  <a:srgbClr val="FFFF00"/>
                </a:solidFill>
              </a:rPr>
              <a:t>This is a good time to practice before the required in high school interviews.</a:t>
            </a:r>
          </a:p>
          <a:p>
            <a:r>
              <a:rPr lang="en-US" sz="2400" dirty="0" smtClean="0">
                <a:solidFill>
                  <a:srgbClr val="FFFF00"/>
                </a:solidFill>
              </a:rPr>
              <a:t>Only those interviewed will be eligible for the INTEL trip!</a:t>
            </a:r>
          </a:p>
          <a:p>
            <a:endParaRPr lang="en-US" sz="2400" dirty="0" smtClean="0">
              <a:solidFill>
                <a:srgbClr val="FFFF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High School Interviews</a:t>
            </a:r>
          </a:p>
        </p:txBody>
      </p:sp>
      <p:sp>
        <p:nvSpPr>
          <p:cNvPr id="63491" name="Content Placeholder 2"/>
          <p:cNvSpPr>
            <a:spLocks noGrp="1"/>
          </p:cNvSpPr>
          <p:nvPr>
            <p:ph idx="1"/>
          </p:nvPr>
        </p:nvSpPr>
        <p:spPr>
          <a:xfrm>
            <a:off x="457200" y="1143000"/>
            <a:ext cx="8229600" cy="5181600"/>
          </a:xfrm>
        </p:spPr>
        <p:txBody>
          <a:bodyPr/>
          <a:lstStyle/>
          <a:p>
            <a:r>
              <a:rPr lang="en-US" sz="2400" dirty="0" smtClean="0">
                <a:solidFill>
                  <a:srgbClr val="FFFF00"/>
                </a:solidFill>
              </a:rPr>
              <a:t>Interviews are part of the scoring process for high school students. Students  are required to participate the entire interview time.  It takes place on judging day of fair week in the afternoon.</a:t>
            </a:r>
          </a:p>
          <a:p>
            <a:r>
              <a:rPr lang="en-US" sz="2400" dirty="0" smtClean="0">
                <a:solidFill>
                  <a:srgbClr val="FFFF00"/>
                </a:solidFill>
              </a:rPr>
              <a:t>Encourage your students to practice, dress professionally and write a short, rehearsed summary about 30 seconds to 1 minute for when the judge says, “Tell me about your project!?</a:t>
            </a:r>
          </a:p>
        </p:txBody>
      </p:sp>
      <p:pic>
        <p:nvPicPr>
          <p:cNvPr id="63492" name="Picture 4" descr="SARSEF MARCH 21,22,23,'06, Tucson 02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1800" y="4267200"/>
            <a:ext cx="3276600" cy="2090737"/>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0"/>
            <a:ext cx="8229600" cy="1143000"/>
          </a:xfrm>
        </p:spPr>
        <p:txBody>
          <a:bodyPr/>
          <a:lstStyle/>
          <a:p>
            <a:r>
              <a:rPr lang="en-US" b="1" smtClean="0"/>
              <a:t>What Can Students Win</a:t>
            </a:r>
            <a:br>
              <a:rPr lang="en-US" b="1" smtClean="0"/>
            </a:br>
            <a:r>
              <a:rPr lang="en-US" b="1" smtClean="0"/>
              <a:t>at SARSEF?</a:t>
            </a:r>
          </a:p>
        </p:txBody>
      </p:sp>
      <p:sp>
        <p:nvSpPr>
          <p:cNvPr id="62467" name="Content Placeholder 2"/>
          <p:cNvSpPr>
            <a:spLocks noGrp="1"/>
          </p:cNvSpPr>
          <p:nvPr>
            <p:ph idx="1"/>
          </p:nvPr>
        </p:nvSpPr>
        <p:spPr>
          <a:xfrm>
            <a:off x="2895600" y="1295400"/>
            <a:ext cx="6248400" cy="5029200"/>
          </a:xfrm>
        </p:spPr>
        <p:txBody>
          <a:bodyPr/>
          <a:lstStyle/>
          <a:p>
            <a:r>
              <a:rPr lang="en-US" sz="2800" smtClean="0">
                <a:solidFill>
                  <a:srgbClr val="FFFF00"/>
                </a:solidFill>
              </a:rPr>
              <a:t>Cash prizes from $25-$2000</a:t>
            </a:r>
          </a:p>
          <a:p>
            <a:r>
              <a:rPr lang="en-US" sz="2800" smtClean="0">
                <a:solidFill>
                  <a:srgbClr val="FFFF00"/>
                </a:solidFill>
              </a:rPr>
              <a:t>Trophies, plaques, certificates, medals, and ribbons</a:t>
            </a:r>
          </a:p>
          <a:p>
            <a:r>
              <a:rPr lang="en-US" sz="2800" smtClean="0">
                <a:solidFill>
                  <a:srgbClr val="FFFF00"/>
                </a:solidFill>
              </a:rPr>
              <a:t>Kindles, Ipods, calculators, computers, books, gift cards</a:t>
            </a:r>
          </a:p>
          <a:p>
            <a:r>
              <a:rPr lang="en-US" sz="2800" smtClean="0">
                <a:solidFill>
                  <a:srgbClr val="FFFF00"/>
                </a:solidFill>
              </a:rPr>
              <a:t>Camps, gift bags, memberships</a:t>
            </a:r>
          </a:p>
          <a:p>
            <a:r>
              <a:rPr lang="en-US" sz="2800" smtClean="0">
                <a:solidFill>
                  <a:srgbClr val="FFFF00"/>
                </a:solidFill>
              </a:rPr>
              <a:t>TV, Media, Newspaper, Magazine Interviews</a:t>
            </a:r>
          </a:p>
          <a:p>
            <a:r>
              <a:rPr lang="en-US" sz="2800" smtClean="0">
                <a:solidFill>
                  <a:srgbClr val="FFFF00"/>
                </a:solidFill>
              </a:rPr>
              <a:t>Scholarships (High School)</a:t>
            </a:r>
          </a:p>
          <a:p>
            <a:r>
              <a:rPr lang="en-US" sz="2800" smtClean="0">
                <a:solidFill>
                  <a:srgbClr val="FFFF00"/>
                </a:solidFill>
              </a:rPr>
              <a:t>Trips</a:t>
            </a:r>
          </a:p>
        </p:txBody>
      </p:sp>
      <p:pic>
        <p:nvPicPr>
          <p:cNvPr id="64516"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895600"/>
            <a:ext cx="2590800" cy="1847850"/>
          </a:xfrm>
          <a:prstGeom prst="rect">
            <a:avLst/>
          </a:prstGeom>
          <a:noFill/>
          <a:ln w="9525">
            <a:noFill/>
            <a:miter lim="800000"/>
            <a:headEnd/>
            <a:tailEnd/>
          </a:ln>
        </p:spPr>
      </p:pic>
      <p:pic>
        <p:nvPicPr>
          <p:cNvPr id="64517"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0" y="1143000"/>
            <a:ext cx="2590800" cy="1752600"/>
          </a:xfrm>
          <a:prstGeom prst="rect">
            <a:avLst/>
          </a:prstGeom>
          <a:noFill/>
          <a:ln w="9525">
            <a:noFill/>
            <a:miter lim="800000"/>
            <a:headEnd/>
            <a:tailEnd/>
          </a:ln>
        </p:spPr>
      </p:pic>
      <p:pic>
        <p:nvPicPr>
          <p:cNvPr id="64518" name="Picture 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4610100"/>
            <a:ext cx="2590800" cy="16764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accel="50000" decel="5000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1000" fill="hold"/>
                                        <p:tgtEl>
                                          <p:spTgt spid="6246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24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accel="50000" decel="50000"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1000" fill="hold"/>
                                        <p:tgtEl>
                                          <p:spTgt spid="62467">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246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accel="50000" decel="50000"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additive="base">
                                        <p:cTn id="19" dur="1000" fill="hold"/>
                                        <p:tgtEl>
                                          <p:spTgt spid="62467">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246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accel="50000" decel="50000" fill="hold" grpId="0" nodeType="clickEffect">
                                  <p:stCondLst>
                                    <p:cond delay="0"/>
                                  </p:stCondLst>
                                  <p:childTnLst>
                                    <p:set>
                                      <p:cBhvr>
                                        <p:cTn id="24" dur="1" fill="hold">
                                          <p:stCondLst>
                                            <p:cond delay="0"/>
                                          </p:stCondLst>
                                        </p:cTn>
                                        <p:tgtEl>
                                          <p:spTgt spid="62467">
                                            <p:txEl>
                                              <p:pRg st="3" end="3"/>
                                            </p:txEl>
                                          </p:spTgt>
                                        </p:tgtEl>
                                        <p:attrNameLst>
                                          <p:attrName>style.visibility</p:attrName>
                                        </p:attrNameLst>
                                      </p:cBhvr>
                                      <p:to>
                                        <p:strVal val="visible"/>
                                      </p:to>
                                    </p:set>
                                    <p:anim calcmode="lin" valueType="num">
                                      <p:cBhvr additive="base">
                                        <p:cTn id="25" dur="1000" fill="hold"/>
                                        <p:tgtEl>
                                          <p:spTgt spid="62467">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246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accel="50000" decel="50000" fill="hold" grpId="0" nodeType="clickEffect">
                                  <p:stCondLst>
                                    <p:cond delay="0"/>
                                  </p:stCondLst>
                                  <p:childTnLst>
                                    <p:set>
                                      <p:cBhvr>
                                        <p:cTn id="30" dur="1" fill="hold">
                                          <p:stCondLst>
                                            <p:cond delay="0"/>
                                          </p:stCondLst>
                                        </p:cTn>
                                        <p:tgtEl>
                                          <p:spTgt spid="62467">
                                            <p:txEl>
                                              <p:pRg st="4" end="4"/>
                                            </p:txEl>
                                          </p:spTgt>
                                        </p:tgtEl>
                                        <p:attrNameLst>
                                          <p:attrName>style.visibility</p:attrName>
                                        </p:attrNameLst>
                                      </p:cBhvr>
                                      <p:to>
                                        <p:strVal val="visible"/>
                                      </p:to>
                                    </p:set>
                                    <p:anim calcmode="lin" valueType="num">
                                      <p:cBhvr additive="base">
                                        <p:cTn id="31" dur="1000" fill="hold"/>
                                        <p:tgtEl>
                                          <p:spTgt spid="62467">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246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accel="50000" decel="50000" fill="hold" grpId="0" nodeType="clickEffect">
                                  <p:stCondLst>
                                    <p:cond delay="0"/>
                                  </p:stCondLst>
                                  <p:childTnLst>
                                    <p:set>
                                      <p:cBhvr>
                                        <p:cTn id="36" dur="1" fill="hold">
                                          <p:stCondLst>
                                            <p:cond delay="0"/>
                                          </p:stCondLst>
                                        </p:cTn>
                                        <p:tgtEl>
                                          <p:spTgt spid="62467">
                                            <p:txEl>
                                              <p:pRg st="5" end="5"/>
                                            </p:txEl>
                                          </p:spTgt>
                                        </p:tgtEl>
                                        <p:attrNameLst>
                                          <p:attrName>style.visibility</p:attrName>
                                        </p:attrNameLst>
                                      </p:cBhvr>
                                      <p:to>
                                        <p:strVal val="visible"/>
                                      </p:to>
                                    </p:set>
                                    <p:anim calcmode="lin" valueType="num">
                                      <p:cBhvr additive="base">
                                        <p:cTn id="37" dur="1000" fill="hold"/>
                                        <p:tgtEl>
                                          <p:spTgt spid="62467">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246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accel="50000" decel="50000" fill="hold" grpId="0" nodeType="clickEffect">
                                  <p:stCondLst>
                                    <p:cond delay="0"/>
                                  </p:stCondLst>
                                  <p:childTnLst>
                                    <p:set>
                                      <p:cBhvr>
                                        <p:cTn id="42" dur="1" fill="hold">
                                          <p:stCondLst>
                                            <p:cond delay="0"/>
                                          </p:stCondLst>
                                        </p:cTn>
                                        <p:tgtEl>
                                          <p:spTgt spid="62467">
                                            <p:txEl>
                                              <p:pRg st="6" end="6"/>
                                            </p:txEl>
                                          </p:spTgt>
                                        </p:tgtEl>
                                        <p:attrNameLst>
                                          <p:attrName>style.visibility</p:attrName>
                                        </p:attrNameLst>
                                      </p:cBhvr>
                                      <p:to>
                                        <p:strVal val="visible"/>
                                      </p:to>
                                    </p:set>
                                    <p:anim calcmode="lin" valueType="num">
                                      <p:cBhvr additive="base">
                                        <p:cTn id="43" dur="1000" fill="hold"/>
                                        <p:tgtEl>
                                          <p:spTgt spid="62467">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62467">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0"/>
            <a:ext cx="8229600" cy="1143000"/>
          </a:xfrm>
        </p:spPr>
        <p:txBody>
          <a:bodyPr/>
          <a:lstStyle/>
          <a:p>
            <a:r>
              <a:rPr lang="en-US" sz="4000" smtClean="0"/>
              <a:t>International Science and Engineering Fair</a:t>
            </a:r>
          </a:p>
        </p:txBody>
      </p:sp>
      <p:sp>
        <p:nvSpPr>
          <p:cNvPr id="66563" name="Content Placeholder 2"/>
          <p:cNvSpPr>
            <a:spLocks noGrp="1"/>
          </p:cNvSpPr>
          <p:nvPr>
            <p:ph idx="1"/>
          </p:nvPr>
        </p:nvSpPr>
        <p:spPr>
          <a:xfrm>
            <a:off x="0" y="1219200"/>
            <a:ext cx="9144000" cy="4906963"/>
          </a:xfrm>
        </p:spPr>
        <p:txBody>
          <a:bodyPr/>
          <a:lstStyle/>
          <a:p>
            <a:pPr algn="ctr">
              <a:buFontTx/>
              <a:buNone/>
            </a:pPr>
            <a:endParaRPr lang="en-US" sz="1600" dirty="0" smtClean="0">
              <a:solidFill>
                <a:srgbClr val="FFFF00"/>
              </a:solidFill>
            </a:endParaRPr>
          </a:p>
          <a:p>
            <a:pPr algn="ctr">
              <a:buFontTx/>
              <a:buNone/>
            </a:pPr>
            <a:r>
              <a:rPr lang="en-US" dirty="0" smtClean="0">
                <a:solidFill>
                  <a:srgbClr val="FFFF00"/>
                </a:solidFill>
              </a:rPr>
              <a:t>Take the challenge, meet the standards and help your students create successful projects!</a:t>
            </a:r>
          </a:p>
          <a:p>
            <a:pPr algn="ctr">
              <a:buFontTx/>
              <a:buNone/>
            </a:pPr>
            <a:r>
              <a:rPr lang="en-US" dirty="0" smtClean="0">
                <a:solidFill>
                  <a:srgbClr val="FFFF00"/>
                </a:solidFill>
              </a:rPr>
              <a:t>You never know how far YOUR students can go!</a:t>
            </a:r>
          </a:p>
        </p:txBody>
      </p:sp>
      <p:pic>
        <p:nvPicPr>
          <p:cNvPr id="66564"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5181600" y="3505200"/>
            <a:ext cx="3302000" cy="2476500"/>
          </a:xfrm>
          <a:prstGeom prst="rect">
            <a:avLst/>
          </a:prstGeom>
          <a:noFill/>
          <a:ln w="9525">
            <a:noFill/>
            <a:miter lim="800000"/>
            <a:headEnd/>
            <a:tailEnd/>
          </a:ln>
        </p:spPr>
      </p:pic>
      <p:pic>
        <p:nvPicPr>
          <p:cNvPr id="6656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3505200"/>
            <a:ext cx="3352800" cy="25146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1143000"/>
          </a:xfrm>
        </p:spPr>
        <p:txBody>
          <a:bodyPr/>
          <a:lstStyle/>
          <a:p>
            <a:r>
              <a:rPr lang="en-US" smtClean="0"/>
              <a:t>The Journey of Your Idea</a:t>
            </a:r>
          </a:p>
        </p:txBody>
      </p:sp>
      <p:sp>
        <p:nvSpPr>
          <p:cNvPr id="19459" name="Content Placeholder 2"/>
          <p:cNvSpPr>
            <a:spLocks noGrp="1"/>
          </p:cNvSpPr>
          <p:nvPr>
            <p:ph idx="1"/>
          </p:nvPr>
        </p:nvSpPr>
        <p:spPr>
          <a:xfrm>
            <a:off x="457200" y="990600"/>
            <a:ext cx="8229600" cy="4525963"/>
          </a:xfrm>
        </p:spPr>
        <p:txBody>
          <a:bodyPr/>
          <a:lstStyle/>
          <a:p>
            <a:pPr algn="ctr">
              <a:buFontTx/>
              <a:buNone/>
            </a:pPr>
            <a:endParaRPr lang="en-US" sz="800" dirty="0" smtClean="0"/>
          </a:p>
          <a:p>
            <a:pPr algn="ctr">
              <a:buFontTx/>
              <a:buNone/>
            </a:pPr>
            <a:r>
              <a:rPr lang="en-US" sz="2000" dirty="0" smtClean="0">
                <a:solidFill>
                  <a:srgbClr val="FFFF00"/>
                </a:solidFill>
              </a:rPr>
              <a:t>Science Fair/Competitions are based on the </a:t>
            </a:r>
          </a:p>
          <a:p>
            <a:pPr algn="ctr">
              <a:buFontTx/>
              <a:buNone/>
            </a:pPr>
            <a:r>
              <a:rPr lang="en-US" sz="2000" dirty="0" smtClean="0">
                <a:solidFill>
                  <a:srgbClr val="FFFF00"/>
                </a:solidFill>
              </a:rPr>
              <a:t>Scientific Investigations and Engineering Design.</a:t>
            </a:r>
          </a:p>
          <a:p>
            <a:pPr>
              <a:buFontTx/>
              <a:buNone/>
            </a:pPr>
            <a:endParaRPr lang="en-US" sz="2000" dirty="0" smtClean="0">
              <a:solidFill>
                <a:srgbClr val="FFFF00"/>
              </a:solidFill>
            </a:endParaRPr>
          </a:p>
          <a:p>
            <a:pPr algn="ctr">
              <a:buFontTx/>
              <a:buNone/>
            </a:pPr>
            <a:r>
              <a:rPr lang="en-US" sz="2000" dirty="0" smtClean="0">
                <a:solidFill>
                  <a:srgbClr val="FFFF00"/>
                </a:solidFill>
              </a:rPr>
              <a:t>Scientific Investigations and Engineering Design follow practices that are used by scientists and engineers throughout the world.</a:t>
            </a:r>
          </a:p>
          <a:p>
            <a:pPr>
              <a:buFontTx/>
              <a:buNone/>
            </a:pPr>
            <a:endParaRPr lang="en-US" sz="2000" dirty="0" smtClean="0">
              <a:solidFill>
                <a:srgbClr val="FFFF00"/>
              </a:solidFill>
            </a:endParaRPr>
          </a:p>
          <a:p>
            <a:pPr>
              <a:buFontTx/>
              <a:buNone/>
            </a:pPr>
            <a:endParaRPr lang="en-US" sz="2000" dirty="0" smtClean="0">
              <a:solidFill>
                <a:srgbClr val="FFFF00"/>
              </a:solidFill>
            </a:endParaRPr>
          </a:p>
          <a:p>
            <a:pPr>
              <a:buFontTx/>
              <a:buNone/>
            </a:pPr>
            <a:endParaRPr lang="en-US" sz="2000" dirty="0" smtClean="0">
              <a:solidFill>
                <a:srgbClr val="FFFF00"/>
              </a:solidFill>
            </a:endParaRPr>
          </a:p>
          <a:p>
            <a:pPr>
              <a:buFontTx/>
              <a:buNone/>
            </a:pPr>
            <a:endParaRPr lang="en-US" sz="2000" dirty="0" smtClean="0">
              <a:solidFill>
                <a:srgbClr val="FFFF00"/>
              </a:solidFill>
            </a:endParaRPr>
          </a:p>
          <a:p>
            <a:pPr>
              <a:buFontTx/>
              <a:buNone/>
            </a:pPr>
            <a:endParaRPr lang="en-US" sz="2000" dirty="0" smtClean="0">
              <a:solidFill>
                <a:srgbClr val="FFFF00"/>
              </a:solidFill>
            </a:endParaRPr>
          </a:p>
          <a:p>
            <a:pPr>
              <a:buFontTx/>
              <a:buNone/>
            </a:pPr>
            <a:endParaRPr lang="en-US" sz="2000" dirty="0" smtClean="0">
              <a:solidFill>
                <a:srgbClr val="FFFF00"/>
              </a:solidFill>
            </a:endParaRPr>
          </a:p>
          <a:p>
            <a:pPr>
              <a:buFontTx/>
              <a:buNone/>
            </a:pPr>
            <a:endParaRPr lang="en-US" sz="2000" dirty="0" smtClean="0">
              <a:solidFill>
                <a:srgbClr val="FFFF00"/>
              </a:solidFill>
            </a:endParaRPr>
          </a:p>
          <a:p>
            <a:pPr algn="ctr">
              <a:buFontTx/>
              <a:buNone/>
            </a:pPr>
            <a:r>
              <a:rPr lang="en-US" sz="2000" dirty="0" smtClean="0">
                <a:solidFill>
                  <a:srgbClr val="FFFF00"/>
                </a:solidFill>
              </a:rPr>
              <a:t>Keep in mind that this is a journey and not a list of steps.  You will move back and forth through the method.</a:t>
            </a:r>
          </a:p>
          <a:p>
            <a:pPr>
              <a:buFontTx/>
              <a:buNone/>
            </a:pPr>
            <a:endParaRPr lang="en-US" sz="1200" dirty="0" smtClean="0"/>
          </a:p>
          <a:p>
            <a:endParaRPr lang="en-US" dirty="0" smtClean="0"/>
          </a:p>
        </p:txBody>
      </p:sp>
      <p:pic>
        <p:nvPicPr>
          <p:cNvPr id="5" name="Picture 4"/>
          <p:cNvPicPr/>
          <p:nvPr/>
        </p:nvPicPr>
        <p:blipFill>
          <a:blip r:embed="rId2"/>
          <a:srcRect/>
          <a:stretch>
            <a:fillRect/>
          </a:stretch>
        </p:blipFill>
        <p:spPr bwMode="auto">
          <a:xfrm>
            <a:off x="3338534" y="3088323"/>
            <a:ext cx="3352800" cy="242824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YOU are Ready! Dive in!</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rgbClr val="FFFF00"/>
                </a:solidFill>
              </a:rPr>
              <a:t>How are you going to take </a:t>
            </a:r>
          </a:p>
          <a:p>
            <a:pPr>
              <a:buNone/>
            </a:pPr>
            <a:r>
              <a:rPr lang="en-US" dirty="0" smtClean="0">
                <a:solidFill>
                  <a:srgbClr val="FFFF00"/>
                </a:solidFill>
              </a:rPr>
              <a:t>   YOUR next steps?</a:t>
            </a:r>
          </a:p>
          <a:p>
            <a:r>
              <a:rPr lang="en-US" dirty="0" smtClean="0">
                <a:solidFill>
                  <a:srgbClr val="FFFF00"/>
                </a:solidFill>
              </a:rPr>
              <a:t>What will be the things that you now can feel positive and comfortable with as you guide students in science and engineering projects?</a:t>
            </a:r>
          </a:p>
          <a:p>
            <a:r>
              <a:rPr lang="en-US" dirty="0" smtClean="0">
                <a:solidFill>
                  <a:srgbClr val="FFFF00"/>
                </a:solidFill>
              </a:rPr>
              <a:t>What are some areas where you would like more support? How will you go about getting it?</a:t>
            </a:r>
            <a:endParaRPr lang="en-US" dirty="0">
              <a:solidFill>
                <a:srgbClr val="FFFF00"/>
              </a:solidFill>
            </a:endParaRPr>
          </a:p>
        </p:txBody>
      </p:sp>
      <p:pic>
        <p:nvPicPr>
          <p:cNvPr id="4" name="Picture 3"/>
          <p:cNvPicPr>
            <a:picLocks noChangeAspect="1"/>
          </p:cNvPicPr>
          <p:nvPr/>
        </p:nvPicPr>
        <p:blipFill>
          <a:blip r:embed="rId2"/>
          <a:stretch>
            <a:fillRect/>
          </a:stretch>
        </p:blipFill>
        <p:spPr>
          <a:xfrm>
            <a:off x="6946606" y="1600200"/>
            <a:ext cx="1740194" cy="1220733"/>
          </a:xfrm>
          <a:prstGeom prst="rect">
            <a:avLst/>
          </a:prstGeom>
        </p:spPr>
      </p:pic>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417638"/>
          </a:xfrm>
        </p:spPr>
        <p:txBody>
          <a:bodyPr/>
          <a:lstStyle/>
          <a:p>
            <a:r>
              <a:rPr lang="en-US" sz="3600" dirty="0" smtClean="0"/>
              <a:t>Value of Projects</a:t>
            </a:r>
          </a:p>
        </p:txBody>
      </p:sp>
      <p:sp>
        <p:nvSpPr>
          <p:cNvPr id="20483" name="Content Placeholder 2"/>
          <p:cNvSpPr>
            <a:spLocks noGrp="1"/>
          </p:cNvSpPr>
          <p:nvPr>
            <p:ph idx="1"/>
          </p:nvPr>
        </p:nvSpPr>
        <p:spPr>
          <a:xfrm>
            <a:off x="457200" y="1295400"/>
            <a:ext cx="8229600" cy="4525963"/>
          </a:xfrm>
        </p:spPr>
        <p:txBody>
          <a:bodyPr/>
          <a:lstStyle/>
          <a:p>
            <a:pPr>
              <a:buFont typeface="Wingdings" charset="2"/>
              <a:buChar char="ü"/>
            </a:pPr>
            <a:r>
              <a:rPr lang="en-US" sz="2400" dirty="0" smtClean="0">
                <a:solidFill>
                  <a:srgbClr val="FFFF00"/>
                </a:solidFill>
              </a:rPr>
              <a:t>Arizona Science Standards/Next Generation Science Standards (NGSS)</a:t>
            </a:r>
          </a:p>
          <a:p>
            <a:pPr>
              <a:buFont typeface="Wingdings" charset="2"/>
              <a:buChar char="ü"/>
            </a:pPr>
            <a:r>
              <a:rPr lang="en-US" sz="2400" dirty="0" err="1" smtClean="0">
                <a:solidFill>
                  <a:srgbClr val="FFFF00"/>
                </a:solidFill>
              </a:rPr>
              <a:t>Marzano’s</a:t>
            </a:r>
            <a:r>
              <a:rPr lang="en-US" sz="2400" dirty="0" smtClean="0">
                <a:solidFill>
                  <a:srgbClr val="FFFF00"/>
                </a:solidFill>
              </a:rPr>
              <a:t> 9 Effective Instructional Strategies</a:t>
            </a:r>
          </a:p>
          <a:p>
            <a:pPr>
              <a:buFont typeface="Wingdings" charset="2"/>
              <a:buChar char="ü"/>
            </a:pPr>
            <a:r>
              <a:rPr lang="en-US" sz="2400" dirty="0" smtClean="0">
                <a:solidFill>
                  <a:srgbClr val="FFFF00"/>
                </a:solidFill>
              </a:rPr>
              <a:t>21</a:t>
            </a:r>
            <a:r>
              <a:rPr lang="en-US" sz="2400" baseline="30000" dirty="0" smtClean="0">
                <a:solidFill>
                  <a:srgbClr val="FFFF00"/>
                </a:solidFill>
              </a:rPr>
              <a:t>st</a:t>
            </a:r>
            <a:r>
              <a:rPr lang="en-US" sz="2400" dirty="0" smtClean="0">
                <a:solidFill>
                  <a:srgbClr val="FFFF00"/>
                </a:solidFill>
              </a:rPr>
              <a:t> Century Thinking/Learning Skills</a:t>
            </a:r>
          </a:p>
          <a:p>
            <a:pPr>
              <a:buFont typeface="Wingdings" charset="2"/>
              <a:buChar char="ü"/>
            </a:pPr>
            <a:r>
              <a:rPr lang="en-US" sz="2400" dirty="0" smtClean="0">
                <a:solidFill>
                  <a:srgbClr val="FFFF00"/>
                </a:solidFill>
              </a:rPr>
              <a:t>The 5 E Model</a:t>
            </a:r>
          </a:p>
          <a:p>
            <a:pPr>
              <a:buFont typeface="Wingdings" charset="2"/>
              <a:buChar char="ü"/>
            </a:pPr>
            <a:r>
              <a:rPr lang="en-US" sz="2400" dirty="0" smtClean="0">
                <a:solidFill>
                  <a:srgbClr val="FFFF00"/>
                </a:solidFill>
              </a:rPr>
              <a:t>Critical Thinking Skills</a:t>
            </a:r>
          </a:p>
          <a:p>
            <a:pPr>
              <a:buFont typeface="Wingdings" charset="2"/>
              <a:buChar char="ü"/>
            </a:pPr>
            <a:r>
              <a:rPr lang="en-US" sz="2400" dirty="0" smtClean="0">
                <a:solidFill>
                  <a:srgbClr val="FFFF00"/>
                </a:solidFill>
              </a:rPr>
              <a:t>Habits of a System Thinker</a:t>
            </a:r>
          </a:p>
          <a:p>
            <a:pPr>
              <a:buFont typeface="Wingdings" charset="2"/>
              <a:buChar char="ü"/>
            </a:pPr>
            <a:r>
              <a:rPr lang="en-US" sz="2400" dirty="0" smtClean="0">
                <a:solidFill>
                  <a:srgbClr val="FFFF00"/>
                </a:solidFill>
              </a:rPr>
              <a:t>Commonalities Among Practices in Science, Math and ELA</a:t>
            </a:r>
          </a:p>
          <a:p>
            <a:pPr>
              <a:buFont typeface="Wingdings" charset="2"/>
              <a:buChar char="ü"/>
            </a:pPr>
            <a:r>
              <a:rPr lang="en-US" sz="2400" dirty="0" smtClean="0">
                <a:solidFill>
                  <a:srgbClr val="FFFF00"/>
                </a:solidFill>
              </a:rPr>
              <a:t>Three Dimensions of Framework for K-12 Science Education</a:t>
            </a:r>
          </a:p>
          <a:p>
            <a:pPr>
              <a:buFont typeface="Wingdings" charset="2"/>
              <a:buChar char="ü"/>
            </a:pPr>
            <a:r>
              <a:rPr lang="en-US" sz="2400" dirty="0" smtClean="0">
                <a:solidFill>
                  <a:srgbClr val="FFFF00"/>
                </a:solidFill>
              </a:rPr>
              <a:t>Engineering Design Process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0" y="0"/>
            <a:ext cx="9144000" cy="1143000"/>
          </a:xfrm>
        </p:spPr>
        <p:txBody>
          <a:bodyPr/>
          <a:lstStyle/>
          <a:p>
            <a:r>
              <a:rPr lang="en-US" smtClean="0">
                <a:solidFill>
                  <a:srgbClr val="002060"/>
                </a:solidFill>
              </a:rPr>
              <a:t>Science and Engineering</a:t>
            </a:r>
            <a:br>
              <a:rPr lang="en-US" smtClean="0">
                <a:solidFill>
                  <a:srgbClr val="002060"/>
                </a:solidFill>
              </a:rPr>
            </a:br>
            <a:r>
              <a:rPr lang="en-US" smtClean="0">
                <a:solidFill>
                  <a:srgbClr val="002060"/>
                </a:solidFill>
              </a:rPr>
              <a:t>Practices</a:t>
            </a:r>
            <a:endParaRPr lang="en-US" smtClean="0"/>
          </a:p>
        </p:txBody>
      </p:sp>
      <p:sp>
        <p:nvSpPr>
          <p:cNvPr id="22531" name="Text Placeholder 4"/>
          <p:cNvSpPr>
            <a:spLocks noGrp="1"/>
          </p:cNvSpPr>
          <p:nvPr>
            <p:ph type="body" idx="1"/>
          </p:nvPr>
        </p:nvSpPr>
        <p:spPr/>
        <p:txBody>
          <a:bodyPr anchor="t"/>
          <a:lstStyle/>
          <a:p>
            <a:pPr algn="ctr"/>
            <a:r>
              <a:rPr lang="en-US" sz="2800" smtClean="0">
                <a:solidFill>
                  <a:srgbClr val="FFFF00"/>
                </a:solidFill>
              </a:rPr>
              <a:t>Science</a:t>
            </a:r>
          </a:p>
        </p:txBody>
      </p:sp>
      <p:sp>
        <p:nvSpPr>
          <p:cNvPr id="22532" name="Content Placeholder 5"/>
          <p:cNvSpPr>
            <a:spLocks noGrp="1"/>
          </p:cNvSpPr>
          <p:nvPr>
            <p:ph sz="half" idx="2"/>
          </p:nvPr>
        </p:nvSpPr>
        <p:spPr>
          <a:xfrm>
            <a:off x="457200" y="1981200"/>
            <a:ext cx="4040188" cy="3951288"/>
          </a:xfrm>
        </p:spPr>
        <p:txBody>
          <a:bodyPr/>
          <a:lstStyle/>
          <a:p>
            <a:r>
              <a:rPr lang="en-US" smtClean="0">
                <a:solidFill>
                  <a:srgbClr val="FFFF00"/>
                </a:solidFill>
              </a:rPr>
              <a:t>How nature works -begins with a </a:t>
            </a:r>
            <a:r>
              <a:rPr lang="en-US" b="1" smtClean="0">
                <a:solidFill>
                  <a:srgbClr val="FFFF00"/>
                </a:solidFill>
              </a:rPr>
              <a:t>question</a:t>
            </a:r>
          </a:p>
          <a:p>
            <a:r>
              <a:rPr lang="en-US" smtClean="0">
                <a:solidFill>
                  <a:srgbClr val="FFFF00"/>
                </a:solidFill>
              </a:rPr>
              <a:t>Researches question</a:t>
            </a:r>
          </a:p>
          <a:p>
            <a:r>
              <a:rPr lang="en-US" smtClean="0">
                <a:solidFill>
                  <a:srgbClr val="FFFF00"/>
                </a:solidFill>
              </a:rPr>
              <a:t>Observations/investigations are conducted </a:t>
            </a:r>
          </a:p>
          <a:p>
            <a:r>
              <a:rPr lang="en-US" smtClean="0">
                <a:solidFill>
                  <a:srgbClr val="FFFF00"/>
                </a:solidFill>
              </a:rPr>
              <a:t>Data is collected from experiments</a:t>
            </a:r>
          </a:p>
          <a:p>
            <a:r>
              <a:rPr lang="en-US" smtClean="0">
                <a:solidFill>
                  <a:srgbClr val="FFFF00"/>
                </a:solidFill>
              </a:rPr>
              <a:t>Interpret, analyze and construct explanations</a:t>
            </a:r>
          </a:p>
          <a:p>
            <a:endParaRPr lang="en-US" sz="2800" smtClean="0">
              <a:solidFill>
                <a:srgbClr val="FFFF00"/>
              </a:solidFill>
            </a:endParaRPr>
          </a:p>
        </p:txBody>
      </p:sp>
      <p:sp>
        <p:nvSpPr>
          <p:cNvPr id="22533" name="Content Placeholder 7"/>
          <p:cNvSpPr>
            <a:spLocks noGrp="1"/>
          </p:cNvSpPr>
          <p:nvPr>
            <p:ph sz="quarter" idx="4"/>
          </p:nvPr>
        </p:nvSpPr>
        <p:spPr>
          <a:xfrm>
            <a:off x="4572000" y="1981200"/>
            <a:ext cx="4041775" cy="3951288"/>
          </a:xfrm>
        </p:spPr>
        <p:txBody>
          <a:bodyPr/>
          <a:lstStyle/>
          <a:p>
            <a:r>
              <a:rPr lang="en-US" smtClean="0">
                <a:solidFill>
                  <a:srgbClr val="FFFF00"/>
                </a:solidFill>
              </a:rPr>
              <a:t>Creates solutions – begins with a </a:t>
            </a:r>
            <a:r>
              <a:rPr lang="en-US" b="1" smtClean="0">
                <a:solidFill>
                  <a:srgbClr val="FFFF00"/>
                </a:solidFill>
              </a:rPr>
              <a:t>problem</a:t>
            </a:r>
          </a:p>
          <a:p>
            <a:r>
              <a:rPr lang="en-US" smtClean="0">
                <a:solidFill>
                  <a:srgbClr val="FFFF00"/>
                </a:solidFill>
              </a:rPr>
              <a:t>Researches problem</a:t>
            </a:r>
          </a:p>
          <a:p>
            <a:r>
              <a:rPr lang="en-US" smtClean="0">
                <a:solidFill>
                  <a:srgbClr val="FFFF00"/>
                </a:solidFill>
              </a:rPr>
              <a:t>Possible alternatives to problem are developed</a:t>
            </a:r>
          </a:p>
          <a:p>
            <a:r>
              <a:rPr lang="en-US" smtClean="0">
                <a:solidFill>
                  <a:srgbClr val="FFFF00"/>
                </a:solidFill>
              </a:rPr>
              <a:t>Prototypes are created and tested</a:t>
            </a:r>
          </a:p>
          <a:p>
            <a:r>
              <a:rPr lang="en-US" smtClean="0">
                <a:solidFill>
                  <a:srgbClr val="FFFF00"/>
                </a:solidFill>
              </a:rPr>
              <a:t>Evaluate ability to solve problem</a:t>
            </a:r>
          </a:p>
          <a:p>
            <a:endParaRPr lang="en-US" sz="2800" smtClean="0">
              <a:solidFill>
                <a:srgbClr val="FFFF00"/>
              </a:solidFill>
            </a:endParaRPr>
          </a:p>
        </p:txBody>
      </p:sp>
      <p:sp>
        <p:nvSpPr>
          <p:cNvPr id="22534" name="Text Placeholder 8"/>
          <p:cNvSpPr>
            <a:spLocks noGrp="1"/>
          </p:cNvSpPr>
          <p:nvPr>
            <p:ph type="body" sz="quarter" idx="3"/>
          </p:nvPr>
        </p:nvSpPr>
        <p:spPr>
          <a:xfrm>
            <a:off x="4648200" y="1371600"/>
            <a:ext cx="4041775" cy="639763"/>
          </a:xfrm>
        </p:spPr>
        <p:txBody>
          <a:bodyPr/>
          <a:lstStyle/>
          <a:p>
            <a:pPr algn="ctr"/>
            <a:r>
              <a:rPr lang="en-US" sz="2800" smtClean="0">
                <a:solidFill>
                  <a:srgbClr val="FFFF00"/>
                </a:solidFill>
              </a:rPr>
              <a:t>Engineering Design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1143000"/>
          </a:xfrm>
        </p:spPr>
        <p:txBody>
          <a:bodyPr/>
          <a:lstStyle/>
          <a:p>
            <a:r>
              <a:rPr lang="en-US" dirty="0" smtClean="0"/>
              <a:t>Ways to </a:t>
            </a:r>
            <a:br>
              <a:rPr lang="en-US" dirty="0" smtClean="0"/>
            </a:br>
            <a:r>
              <a:rPr lang="en-US" dirty="0" smtClean="0"/>
              <a:t>Participate</a:t>
            </a:r>
          </a:p>
        </p:txBody>
      </p:sp>
      <p:sp>
        <p:nvSpPr>
          <p:cNvPr id="21507" name="Content Placeholder 2"/>
          <p:cNvSpPr>
            <a:spLocks noGrp="1"/>
          </p:cNvSpPr>
          <p:nvPr>
            <p:ph idx="1"/>
          </p:nvPr>
        </p:nvSpPr>
        <p:spPr/>
        <p:txBody>
          <a:bodyPr/>
          <a:lstStyle/>
          <a:p>
            <a:pPr algn="ctr">
              <a:buFontTx/>
              <a:buNone/>
            </a:pPr>
            <a:r>
              <a:rPr lang="en-US" smtClean="0">
                <a:solidFill>
                  <a:srgbClr val="FFFF00"/>
                </a:solidFill>
              </a:rPr>
              <a:t>As a school you will want to decide how your students will participate:</a:t>
            </a:r>
          </a:p>
          <a:p>
            <a:r>
              <a:rPr lang="en-US" smtClean="0">
                <a:solidFill>
                  <a:srgbClr val="FFFF00"/>
                </a:solidFill>
              </a:rPr>
              <a:t>You may choose:  whole school participation, grade levels, teacher per grade level, interested/independent students, clubs, parents as leaders</a:t>
            </a:r>
          </a:p>
          <a:p>
            <a:r>
              <a:rPr lang="en-US" smtClean="0">
                <a:solidFill>
                  <a:srgbClr val="FFFF00"/>
                </a:solidFill>
              </a:rPr>
              <a:t>Types of projects:  Individual, Team (2-3 students, Group/Class Projects (K-5 only)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424</TotalTime>
  <Words>2790</Words>
  <Application>Microsoft Macintosh PowerPoint</Application>
  <PresentationFormat>On-screen Show (4:3)</PresentationFormat>
  <Paragraphs>483</Paragraphs>
  <Slides>60</Slides>
  <Notes>21</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Office Theme</vt:lpstr>
      <vt:lpstr>Diseño predeterminado</vt:lpstr>
      <vt:lpstr>SARSEF </vt:lpstr>
      <vt:lpstr>Research and Explore This!</vt:lpstr>
      <vt:lpstr>Jumping In!</vt:lpstr>
      <vt:lpstr>PLAN FOR TODAY</vt:lpstr>
      <vt:lpstr>Nature of Science Activity</vt:lpstr>
      <vt:lpstr>The Journey of Your Idea</vt:lpstr>
      <vt:lpstr>Value of Projects</vt:lpstr>
      <vt:lpstr>Science and Engineering Practices</vt:lpstr>
      <vt:lpstr>Ways to  Participate</vt:lpstr>
      <vt:lpstr>But, What Do I Really Have  To Do?</vt:lpstr>
      <vt:lpstr>More specifically….</vt:lpstr>
      <vt:lpstr>Then, Just Get Started!</vt:lpstr>
      <vt:lpstr>Reflect and Share</vt:lpstr>
      <vt:lpstr>Scientific Practices:  Step 1</vt:lpstr>
      <vt:lpstr>More On Brainstorm Ideas</vt:lpstr>
      <vt:lpstr>Do What Students Care About and is Reasonable</vt:lpstr>
      <vt:lpstr>Continue The Discussions</vt:lpstr>
      <vt:lpstr>Make Sure Safety is Considered For Both Students and Subjects</vt:lpstr>
      <vt:lpstr>Scientific Review Committee SRC Paperwork</vt:lpstr>
      <vt:lpstr>Sarsef.org</vt:lpstr>
      <vt:lpstr>School Tab</vt:lpstr>
      <vt:lpstr>Approval Before Experiment</vt:lpstr>
      <vt:lpstr>    Create Lab Books</vt:lpstr>
      <vt:lpstr>Sample Lab Journals and Engineering Design Briefs</vt:lpstr>
      <vt:lpstr>Scientific Practices:  Step 2</vt:lpstr>
      <vt:lpstr>WORKING WITH PARENTS -  The Not So Happy One</vt:lpstr>
      <vt:lpstr>Working with Parents – The Over Zealous One</vt:lpstr>
      <vt:lpstr>Working with Parents –  The kind you are hoping for!</vt:lpstr>
      <vt:lpstr>Is it OKAY to get help?</vt:lpstr>
      <vt:lpstr>  Scientific Practices:  Step 3  </vt:lpstr>
      <vt:lpstr>Variables</vt:lpstr>
      <vt:lpstr>IDC (not IDK!)</vt:lpstr>
      <vt:lpstr>Some Concepts First</vt:lpstr>
      <vt:lpstr>Step 1</vt:lpstr>
      <vt:lpstr>Step 2</vt:lpstr>
      <vt:lpstr>Step 3</vt:lpstr>
      <vt:lpstr>Step 4</vt:lpstr>
      <vt:lpstr>Step 5</vt:lpstr>
      <vt:lpstr>Step 6</vt:lpstr>
      <vt:lpstr>Step 7</vt:lpstr>
      <vt:lpstr>Step 8</vt:lpstr>
      <vt:lpstr>Step 9 </vt:lpstr>
      <vt:lpstr>Let’s Try It!</vt:lpstr>
      <vt:lpstr>Scientific Practices:  Step 4 </vt:lpstr>
      <vt:lpstr> Scientific Practices:  Step 5 </vt:lpstr>
      <vt:lpstr> Scientific Practices:  Step 5 </vt:lpstr>
      <vt:lpstr>Scientific Practices: Step 6</vt:lpstr>
      <vt:lpstr>Other Want to Know, Can Students:</vt:lpstr>
      <vt:lpstr>Evidence-Based Argumentation</vt:lpstr>
      <vt:lpstr>Make a Difference!</vt:lpstr>
      <vt:lpstr> Scientific Practices:  Step 7 </vt:lpstr>
      <vt:lpstr>A Good Example</vt:lpstr>
      <vt:lpstr>An Example that  Could Be Improved</vt:lpstr>
      <vt:lpstr>Value of Projects</vt:lpstr>
      <vt:lpstr>After you have completed the project….</vt:lpstr>
      <vt:lpstr>Middle School Student Interview</vt:lpstr>
      <vt:lpstr>High School Interviews</vt:lpstr>
      <vt:lpstr>What Can Students Win at SARSEF?</vt:lpstr>
      <vt:lpstr>International Science and Engineering Fair</vt:lpstr>
      <vt:lpstr>YOU are Ready! Dive in!</vt:lpstr>
    </vt:vector>
  </TitlesOfParts>
  <Company>SARSEF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SARSEF </dc:title>
  <dc:creator>Brooke Meyer</dc:creator>
  <cp:lastModifiedBy>DaNel Hogan</cp:lastModifiedBy>
  <cp:revision>14</cp:revision>
  <dcterms:created xsi:type="dcterms:W3CDTF">2015-11-21T14:35:47Z</dcterms:created>
  <dcterms:modified xsi:type="dcterms:W3CDTF">2015-11-21T17:43:43Z</dcterms:modified>
</cp:coreProperties>
</file>