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451" r:id="rId2"/>
    <p:sldId id="419" r:id="rId3"/>
    <p:sldId id="361" r:id="rId4"/>
    <p:sldId id="416" r:id="rId5"/>
    <p:sldId id="358" r:id="rId6"/>
    <p:sldId id="360" r:id="rId7"/>
    <p:sldId id="359" r:id="rId8"/>
    <p:sldId id="364" r:id="rId9"/>
    <p:sldId id="365" r:id="rId10"/>
    <p:sldId id="366" r:id="rId11"/>
    <p:sldId id="367" r:id="rId12"/>
    <p:sldId id="363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417" r:id="rId23"/>
    <p:sldId id="377" r:id="rId24"/>
    <p:sldId id="378" r:id="rId25"/>
    <p:sldId id="414" r:id="rId26"/>
    <p:sldId id="434" r:id="rId27"/>
    <p:sldId id="452" r:id="rId28"/>
    <p:sldId id="410" r:id="rId29"/>
    <p:sldId id="411" r:id="rId30"/>
    <p:sldId id="424" r:id="rId31"/>
    <p:sldId id="425" r:id="rId32"/>
    <p:sldId id="426" r:id="rId33"/>
    <p:sldId id="432" r:id="rId34"/>
    <p:sldId id="431" r:id="rId35"/>
    <p:sldId id="440" r:id="rId36"/>
    <p:sldId id="441" r:id="rId37"/>
  </p:sldIdLst>
  <p:sldSz cx="9144000" cy="6858000" type="letter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0F"/>
    <a:srgbClr val="FF66CC"/>
    <a:srgbClr val="FFD54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392" y="60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489D-3DB2-4694-818E-7540A9F2AE9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279C-3C24-45DE-AEA0-18F523CA7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3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0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1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7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8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9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93E45-3BD8-4D02-8370-782A61CDD90F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55E54-100A-4888-94BA-240442960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video.pbs.org/video/2330301577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dc.noaa.gov/data-access/paleoclimatology-data/datasets/tree-ring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mailto:rssmars@aol.com" TargetMode="External"/><Relationship Id="rId3" Type="http://schemas.openxmlformats.org/officeDocument/2006/relationships/hyperlink" Target="http://ltrr.arizona.edu/outreach" TargetMode="External"/><Relationship Id="rId7" Type="http://schemas.openxmlformats.org/officeDocument/2006/relationships/hyperlink" Target="mailto:arin@email.arizona.edu" TargetMode="External"/><Relationship Id="rId2" Type="http://schemas.openxmlformats.org/officeDocument/2006/relationships/hyperlink" Target="http://ltrr.arizona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mela@email.arizona.edu" TargetMode="External"/><Relationship Id="rId11" Type="http://schemas.openxmlformats.org/officeDocument/2006/relationships/image" Target="../media/image49.jpg"/><Relationship Id="rId5" Type="http://schemas.openxmlformats.org/officeDocument/2006/relationships/hyperlink" Target="http://goo.gl/2qRGqS" TargetMode="External"/><Relationship Id="rId10" Type="http://schemas.openxmlformats.org/officeDocument/2006/relationships/hyperlink" Target="mailto:jregallagher@hotmail.com" TargetMode="External"/><Relationship Id="rId4" Type="http://schemas.openxmlformats.org/officeDocument/2006/relationships/hyperlink" Target="http://ltrr.arizona.edu/calendar/month" TargetMode="External"/><Relationship Id="rId9" Type="http://schemas.openxmlformats.org/officeDocument/2006/relationships/hyperlink" Target="mailto:wsmalzer@yahoo.com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5/04/14/science/californias-history-of-drought-repeats.html?smid=fb-share&amp;_r=0" TargetMode="External"/><Relationship Id="rId2" Type="http://schemas.openxmlformats.org/officeDocument/2006/relationships/hyperlink" Target="http://video.pbs.org/video/233030157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oo.gl/21vkYx" TargetMode="External"/><Relationship Id="rId4" Type="http://schemas.openxmlformats.org/officeDocument/2006/relationships/hyperlink" Target="http://uanews.org/story/the-art-and-science-of-the-environmen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m/news/science-environment-31588671" TargetMode="External"/><Relationship Id="rId7" Type="http://schemas.openxmlformats.org/officeDocument/2006/relationships/hyperlink" Target="http://www.12news.com/story/weather/talking-weather/2015/11/15/treering-time-travel/75837144/" TargetMode="External"/><Relationship Id="rId2" Type="http://schemas.openxmlformats.org/officeDocument/2006/relationships/hyperlink" Target="http://uanews.org/story/the-lord-of-the-tree-ring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pr.org/2012/08/23/159373691/how-the-smokey-bear-effect-led-to-raging-wildfires" TargetMode="External"/><Relationship Id="rId5" Type="http://schemas.openxmlformats.org/officeDocument/2006/relationships/hyperlink" Target="http://video.pbs.org/video/2330301577/" TargetMode="External"/><Relationship Id="rId4" Type="http://schemas.openxmlformats.org/officeDocument/2006/relationships/hyperlink" Target="http://goo.gl/QeIT1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99081"/>
            <a:ext cx="9144000" cy="29460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Dendrochronology</a:t>
            </a:r>
            <a:br>
              <a:rPr lang="en-US" b="1" dirty="0" smtClean="0"/>
            </a:br>
            <a:r>
              <a:rPr lang="en-US" b="1" dirty="0" smtClean="0"/>
              <a:t>(the study of tree-rings)</a:t>
            </a:r>
            <a:br>
              <a:rPr lang="en-US" b="1" dirty="0" smtClean="0"/>
            </a:br>
            <a:r>
              <a:rPr lang="en-US" b="1" dirty="0" smtClean="0"/>
              <a:t>Lesson 2:</a:t>
            </a:r>
            <a:br>
              <a:rPr lang="en-US" b="1" dirty="0" smtClean="0"/>
            </a:br>
            <a:r>
              <a:rPr lang="en-US" b="1" dirty="0" smtClean="0"/>
              <a:t>Observing 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Paper Tree Cookie #1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0" t="28661" r="6174" b="2794"/>
          <a:stretch/>
        </p:blipFill>
        <p:spPr>
          <a:xfrm>
            <a:off x="1897380" y="1110059"/>
            <a:ext cx="5577840" cy="5460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56" y="5200650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56" y="-637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Paper Tree Cookie #2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770" y="964854"/>
            <a:ext cx="6523672" cy="5633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956" y="5200650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708" y="3105659"/>
            <a:ext cx="5741217" cy="3212975"/>
          </a:xfrm>
        </p:spPr>
      </p:pic>
      <p:sp>
        <p:nvSpPr>
          <p:cNvPr id="7" name="TextBox 6"/>
          <p:cNvSpPr txBox="1"/>
          <p:nvPr/>
        </p:nvSpPr>
        <p:spPr>
          <a:xfrm>
            <a:off x="0" y="2597828"/>
            <a:ext cx="7272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Ideal characteristics for Dendrochronology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28602" y="539034"/>
            <a:ext cx="784383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/>
              <a:t>Dendrochronology            </a:t>
            </a:r>
            <a:endParaRPr lang="en-US" sz="4500" b="1" dirty="0" smtClean="0"/>
          </a:p>
          <a:p>
            <a:pPr algn="ctr"/>
            <a:r>
              <a:rPr lang="en-US" sz="3600" dirty="0" smtClean="0"/>
              <a:t>is </a:t>
            </a:r>
            <a:r>
              <a:rPr lang="en-US" sz="3600" dirty="0"/>
              <a:t>the science of studying the rings of trees.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765353" y="1915414"/>
            <a:ext cx="4387415" cy="1032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15" y="5038252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b="1" dirty="0" smtClean="0"/>
              <a:t>2 Minute Challenge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Write down </a:t>
            </a:r>
            <a:r>
              <a:rPr lang="en-US" sz="4800" dirty="0"/>
              <a:t>2</a:t>
            </a:r>
            <a:r>
              <a:rPr lang="en-US" sz="4800" dirty="0" smtClean="0"/>
              <a:t> interesting things you have learned about dendrochronology.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104" y="5426390"/>
            <a:ext cx="1309687" cy="1214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4" y="3863108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7289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Cross-Sections &amp; Cores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950" y="2401322"/>
            <a:ext cx="6711654" cy="255336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Both reflect a </a:t>
            </a:r>
            <a:r>
              <a:rPr lang="en-US" u="sng" dirty="0" smtClean="0"/>
              <a:t>chronology</a:t>
            </a:r>
          </a:p>
          <a:p>
            <a:endParaRPr lang="en-US" u="sng" dirty="0"/>
          </a:p>
          <a:p>
            <a:r>
              <a:rPr lang="en-US" u="sng" dirty="0" smtClean="0"/>
              <a:t>What is a chronology?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086878" y="-2861541"/>
            <a:ext cx="970245" cy="91440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600575" y="2215165"/>
            <a:ext cx="3954780" cy="36731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" y="2401322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83455" y="5801059"/>
            <a:ext cx="336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(or Tree-Cookie)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70" y="5983916"/>
            <a:ext cx="700692" cy="81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2875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YOU are the Dendrochronologist!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048494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Working </a:t>
            </a:r>
            <a:r>
              <a:rPr lang="en-US" dirty="0"/>
              <a:t>with a </a:t>
            </a:r>
            <a:r>
              <a:rPr lang="en-US" dirty="0" smtClean="0"/>
              <a:t>partner: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Orient your cores by date - with the earliest sample date on the top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Pith on LEFT, Bark on RIGHT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Color </a:t>
            </a:r>
            <a:r>
              <a:rPr lang="en-US" u="sng" dirty="0" smtClean="0"/>
              <a:t>ONLY the </a:t>
            </a:r>
            <a:r>
              <a:rPr lang="en-US" u="sng" dirty="0" smtClean="0">
                <a:solidFill>
                  <a:srgbClr val="0070C0"/>
                </a:solidFill>
              </a:rPr>
              <a:t>narrow rings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Match the patterns and line up the years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158" y="4022236"/>
            <a:ext cx="4703049" cy="27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870" y="406284"/>
            <a:ext cx="8949690" cy="5594466"/>
            <a:chOff x="-1" y="349134"/>
            <a:chExt cx="9820137" cy="5754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29" t="7253" r="21530" b="6687"/>
            <a:stretch/>
          </p:blipFill>
          <p:spPr>
            <a:xfrm rot="5400000">
              <a:off x="2032825" y="-1683692"/>
              <a:ext cx="5754485" cy="982013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3394" y="4937760"/>
              <a:ext cx="398146" cy="3771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86050" y="4013316"/>
              <a:ext cx="83820" cy="480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3390" y="2974917"/>
              <a:ext cx="106680" cy="480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6940" y="1946910"/>
              <a:ext cx="339090" cy="480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03070" y="914400"/>
              <a:ext cx="274320" cy="4800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13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8" y="0"/>
            <a:ext cx="8995409" cy="1325563"/>
          </a:xfrm>
        </p:spPr>
        <p:txBody>
          <a:bodyPr/>
          <a:lstStyle/>
          <a:p>
            <a:r>
              <a:rPr lang="en-US" b="1" dirty="0" smtClean="0"/>
              <a:t>How we cross-matched tree-ring widths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848"/>
            <a:ext cx="9144000" cy="3717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92" y="5634990"/>
            <a:ext cx="936236" cy="108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" y="179392"/>
            <a:ext cx="7886700" cy="1325563"/>
          </a:xfrm>
        </p:spPr>
        <p:txBody>
          <a:bodyPr/>
          <a:lstStyle/>
          <a:p>
            <a:r>
              <a:rPr lang="en-US" b="1" dirty="0" smtClean="0"/>
              <a:t>Cross Matching Share 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4" y="1204917"/>
            <a:ext cx="8743951" cy="49482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800" dirty="0" smtClean="0"/>
              <a:t>Did the tree-ring widths and patterns match?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 smtClean="0"/>
              <a:t>What was the </a:t>
            </a:r>
            <a:r>
              <a:rPr lang="en-US" sz="4800" b="1" dirty="0" smtClean="0"/>
              <a:t>total length </a:t>
            </a:r>
            <a:r>
              <a:rPr lang="en-US" sz="4800" dirty="0" smtClean="0"/>
              <a:t>of the chronology </a:t>
            </a:r>
            <a:r>
              <a:rPr lang="en-US" sz="4800" b="1" dirty="0" smtClean="0"/>
              <a:t>in years?</a:t>
            </a:r>
          </a:p>
          <a:p>
            <a:pPr marL="0" indent="0">
              <a:buNone/>
            </a:pPr>
            <a:endParaRPr lang="en-US" sz="4800" b="1" dirty="0"/>
          </a:p>
          <a:p>
            <a:pPr marL="0" indent="0">
              <a:buNone/>
            </a:pPr>
            <a:r>
              <a:rPr lang="en-US" sz="4800" dirty="0"/>
              <a:t>What did you notice?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What did you wonder?</a:t>
            </a:r>
          </a:p>
          <a:p>
            <a:pPr marL="0" indent="0">
              <a:buNone/>
            </a:pPr>
            <a:endParaRPr lang="en-US" sz="4800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935" y="179392"/>
            <a:ext cx="1392645" cy="14889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7" y="5349008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2" y="322263"/>
            <a:ext cx="7886700" cy="1325563"/>
          </a:xfrm>
        </p:spPr>
        <p:txBody>
          <a:bodyPr/>
          <a:lstStyle/>
          <a:p>
            <a:r>
              <a:rPr lang="en-US" b="1" dirty="0" smtClean="0"/>
              <a:t>Each tree, and tree species experiences an event differently…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2" y="2033869"/>
            <a:ext cx="8601075" cy="44097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Why? </a:t>
            </a:r>
            <a:r>
              <a:rPr lang="en-US" sz="4300" b="1" u="sng" dirty="0" smtClean="0">
                <a:solidFill>
                  <a:srgbClr val="0070C0"/>
                </a:solidFill>
              </a:rPr>
              <a:t>Natural variability</a:t>
            </a:r>
          </a:p>
          <a:p>
            <a:endParaRPr lang="en-US" sz="4300" u="sng" dirty="0" smtClean="0"/>
          </a:p>
          <a:p>
            <a:r>
              <a:rPr lang="en-US" sz="4300" dirty="0" smtClean="0"/>
              <a:t>What is one method for </a:t>
            </a:r>
            <a:r>
              <a:rPr lang="en-US" sz="4300" b="1" dirty="0" smtClean="0"/>
              <a:t>standardizing</a:t>
            </a:r>
            <a:r>
              <a:rPr lang="en-US" sz="4300" dirty="0" smtClean="0"/>
              <a:t> this natural variability?</a:t>
            </a:r>
          </a:p>
          <a:p>
            <a:endParaRPr lang="en-US" sz="4300" dirty="0" smtClean="0"/>
          </a:p>
          <a:p>
            <a:pPr marL="0" indent="0">
              <a:buNone/>
            </a:pPr>
            <a:r>
              <a:rPr lang="en-US" sz="4300" dirty="0" smtClean="0"/>
              <a:t>Skeleton Plotting Video featuring                Dr. Ron Towner</a:t>
            </a:r>
          </a:p>
          <a:p>
            <a:pPr marL="0" indent="0">
              <a:buNone/>
            </a:pPr>
            <a:endParaRPr lang="en-US" sz="4300" dirty="0" smtClean="0"/>
          </a:p>
          <a:p>
            <a:pPr marL="0" indent="0">
              <a:buNone/>
            </a:pPr>
            <a:r>
              <a:rPr lang="en-US" sz="4300" dirty="0" smtClean="0">
                <a:hlinkClick r:id="rId2"/>
              </a:rPr>
              <a:t>http</a:t>
            </a:r>
            <a:r>
              <a:rPr lang="en-US" sz="4300" dirty="0">
                <a:hlinkClick r:id="rId2"/>
              </a:rPr>
              <a:t>://video.pbs.org/video/2330301577</a:t>
            </a:r>
            <a:r>
              <a:rPr lang="en-US" sz="4300" dirty="0" smtClean="0">
                <a:hlinkClick r:id="rId2"/>
              </a:rPr>
              <a:t>/</a:t>
            </a:r>
            <a:endParaRPr lang="en-US" sz="43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350" y="4568915"/>
            <a:ext cx="1195388" cy="119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1026" y="1392499"/>
            <a:ext cx="4610100" cy="5286375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/>
              <a:t>List</a:t>
            </a:r>
            <a:r>
              <a:rPr lang="en-US" dirty="0" smtClean="0"/>
              <a:t> </a:t>
            </a:r>
            <a:r>
              <a:rPr lang="en-US" dirty="0"/>
              <a:t>ecological events that may impact tree-growth</a:t>
            </a:r>
          </a:p>
          <a:p>
            <a:pPr fontAlgn="base"/>
            <a:r>
              <a:rPr lang="en-US" b="1" dirty="0"/>
              <a:t>List</a:t>
            </a:r>
            <a:r>
              <a:rPr lang="en-US" dirty="0"/>
              <a:t> anthropogenic (human) activities that may impact </a:t>
            </a:r>
            <a:r>
              <a:rPr lang="en-US" dirty="0" smtClean="0"/>
              <a:t>tree-growth</a:t>
            </a:r>
          </a:p>
          <a:p>
            <a:pPr fontAlgn="base"/>
            <a:r>
              <a:rPr lang="en-US" b="1" dirty="0"/>
              <a:t>Identify </a:t>
            </a:r>
            <a:r>
              <a:rPr lang="en-US" dirty="0" smtClean="0"/>
              <a:t>tree adaptations</a:t>
            </a:r>
          </a:p>
          <a:p>
            <a:pPr fontAlgn="base"/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dirty="0"/>
              <a:t>several techniques used to analyze tree-growth </a:t>
            </a:r>
          </a:p>
          <a:p>
            <a:pPr fontAlgn="base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236539"/>
            <a:ext cx="9144000" cy="745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/>
              <a:t>Lesson 2: Observing the Past</a:t>
            </a:r>
            <a:br>
              <a:rPr lang="en-US" sz="4000" b="1" dirty="0" smtClean="0"/>
            </a:br>
            <a:r>
              <a:rPr lang="en-US" sz="4000" dirty="0" err="1" smtClean="0"/>
              <a:t>STEMAZings</a:t>
            </a:r>
            <a:r>
              <a:rPr lang="en-US" sz="4000" dirty="0" smtClean="0"/>
              <a:t> will be able to: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9" y="1392499"/>
            <a:ext cx="3843336" cy="513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4" y="117585"/>
            <a:ext cx="9092597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What is Skeleton Plotting?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How does this type of analysis inform scientists?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14"/>
          <a:stretch/>
        </p:blipFill>
        <p:spPr>
          <a:xfrm>
            <a:off x="473596" y="2733559"/>
            <a:ext cx="8411395" cy="18006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140" y="1976547"/>
            <a:ext cx="7877558" cy="549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1919" y="2045021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 Core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42734" y="3587114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212194" y="4587700"/>
            <a:ext cx="6891676" cy="2200275"/>
            <a:chOff x="-42524" y="6067425"/>
            <a:chExt cx="6891676" cy="2200275"/>
          </a:xfrm>
        </p:grpSpPr>
        <p:sp>
          <p:nvSpPr>
            <p:cNvPr id="9" name="Rectangle 8"/>
            <p:cNvSpPr/>
            <p:nvPr/>
          </p:nvSpPr>
          <p:spPr>
            <a:xfrm>
              <a:off x="0" y="6381750"/>
              <a:ext cx="6849152" cy="1847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9" idx="0"/>
              <a:endCxn id="9" idx="2"/>
            </p:cNvCxnSpPr>
            <p:nvPr/>
          </p:nvCxnSpPr>
          <p:spPr>
            <a:xfrm>
              <a:off x="3424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253376" y="639127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1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10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38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1677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5957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48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005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52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205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3577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6625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8149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67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119776" y="638175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291226" y="639127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576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729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8817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34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86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337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861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138576" y="63055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290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4433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491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643776" y="638175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796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485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00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405776" y="637222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558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5710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862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15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201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4725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653551" y="6381750"/>
              <a:ext cx="0" cy="1885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28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76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22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098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0" y="7315200"/>
              <a:ext cx="6849152" cy="95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-42524" y="608647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86226" y="6076950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19751" y="6067425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34226" y="6067425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58226" y="6076950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0" y="80581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0" y="78676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-9525" y="768667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-9525" y="750570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0" y="713422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0" y="694372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-9525" y="67627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-9525" y="658177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484406" y="5181465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3090" y="2072637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 Core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0487" y="3487558"/>
            <a:ext cx="7904842" cy="2787512"/>
            <a:chOff x="-42524" y="6067425"/>
            <a:chExt cx="6891676" cy="2200275"/>
          </a:xfrm>
        </p:grpSpPr>
        <p:sp>
          <p:nvSpPr>
            <p:cNvPr id="7" name="Rectangle 6"/>
            <p:cNvSpPr/>
            <p:nvPr/>
          </p:nvSpPr>
          <p:spPr>
            <a:xfrm>
              <a:off x="0" y="6381750"/>
              <a:ext cx="6849152" cy="1847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7" idx="2"/>
            </p:cNvCxnSpPr>
            <p:nvPr/>
          </p:nvCxnSpPr>
          <p:spPr>
            <a:xfrm>
              <a:off x="3424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53376" y="639127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1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0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38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677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957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48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005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52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05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577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6625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49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7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19776" y="638175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91226" y="639127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76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29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817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4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86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37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861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38576" y="63055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90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433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91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43776" y="638175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96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485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00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05776" y="637222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558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10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62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15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201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725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53551" y="6381750"/>
              <a:ext cx="0" cy="1885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6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322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98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7315200"/>
              <a:ext cx="6849152" cy="95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-42524" y="608647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86226" y="6076950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19751" y="6067425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34226" y="6067425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58226" y="6076950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0" y="80581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0" y="78676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-9525" y="768667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-9525" y="750570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0" y="713422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0" y="694372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-9525" y="67627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-9525" y="658177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-14713" y="2683664"/>
            <a:ext cx="9134796" cy="649261"/>
            <a:chOff x="157924" y="2654575"/>
            <a:chExt cx="9301793" cy="649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924" y="2654575"/>
              <a:ext cx="9301793" cy="649261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3060644" y="2865068"/>
              <a:ext cx="174805" cy="1758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044831" y="2891738"/>
              <a:ext cx="174805" cy="1758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87917" y="209403"/>
            <a:ext cx="886648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Simplified Skeleton Plotting Exercise:</a:t>
            </a:r>
          </a:p>
          <a:p>
            <a:r>
              <a:rPr lang="en-US" sz="2400" dirty="0" smtClean="0"/>
              <a:t>1. Label your rings, beginning at year 1</a:t>
            </a:r>
          </a:p>
          <a:p>
            <a:r>
              <a:rPr lang="en-US" sz="2400" dirty="0" smtClean="0"/>
              <a:t>2. Identify the narrowest </a:t>
            </a:r>
            <a:r>
              <a:rPr lang="en-US" sz="2400" b="1" dirty="0" smtClean="0"/>
              <a:t>rings </a:t>
            </a:r>
          </a:p>
          <a:p>
            <a:r>
              <a:rPr lang="en-US" sz="2400" dirty="0" smtClean="0"/>
              <a:t>3. Draw long lines to indicate the narrowest rings = chronology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24523" y="2073225"/>
            <a:ext cx="62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 </a:t>
            </a:r>
          </a:p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455134" y="2053611"/>
            <a:ext cx="62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 </a:t>
            </a:r>
          </a:p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-57400" y="3511692"/>
            <a:ext cx="99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-60514" y="4907001"/>
            <a:ext cx="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-65279" y="5645193"/>
            <a:ext cx="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-82960" y="4228404"/>
            <a:ext cx="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Narrow 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35710" y="4609804"/>
            <a:ext cx="6045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959890" y="1261748"/>
            <a:ext cx="174805" cy="1999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4313" y="2920827"/>
            <a:ext cx="175600" cy="2212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10150" y="6021661"/>
            <a:ext cx="604599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7049120" y="2864541"/>
            <a:ext cx="260638" cy="287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237390" y="6196535"/>
            <a:ext cx="17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1 2 3 4 5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1521470" y="4172311"/>
            <a:ext cx="19730" cy="205671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543577" y="5768250"/>
            <a:ext cx="2805" cy="45855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352178" y="6235847"/>
            <a:ext cx="99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922" y="6110738"/>
            <a:ext cx="637134" cy="7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43090" y="2072637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Tree Core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60487" y="3487558"/>
            <a:ext cx="7904842" cy="2787512"/>
            <a:chOff x="-42524" y="6067425"/>
            <a:chExt cx="6891676" cy="2200275"/>
          </a:xfrm>
        </p:grpSpPr>
        <p:sp>
          <p:nvSpPr>
            <p:cNvPr id="7" name="Rectangle 6"/>
            <p:cNvSpPr/>
            <p:nvPr/>
          </p:nvSpPr>
          <p:spPr>
            <a:xfrm>
              <a:off x="0" y="6381750"/>
              <a:ext cx="6849152" cy="18478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7" idx="0"/>
              <a:endCxn id="7" idx="2"/>
            </p:cNvCxnSpPr>
            <p:nvPr/>
          </p:nvCxnSpPr>
          <p:spPr>
            <a:xfrm>
              <a:off x="3424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253376" y="639127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81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10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38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1677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957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48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005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52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205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3577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6625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49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7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19776" y="638175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91226" y="639127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576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729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817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034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86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37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861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38576" y="6373218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290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4433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91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643776" y="638175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796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485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100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05776" y="6372225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5581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710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62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0153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320176" y="63627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47257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653551" y="6381750"/>
              <a:ext cx="0" cy="18859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289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6576" y="638175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3226" y="6400800"/>
              <a:ext cx="0" cy="18478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9876" y="6400800"/>
              <a:ext cx="0" cy="184785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0" y="7315200"/>
              <a:ext cx="6849152" cy="952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-42524" y="608647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386226" y="6076950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19751" y="6067425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34226" y="6067425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958226" y="6076950"/>
              <a:ext cx="5810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0" y="80581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0" y="78676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-9525" y="768667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-9525" y="750570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0" y="713422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0" y="694372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-9525" y="6762750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-9525" y="6581775"/>
              <a:ext cx="6849152" cy="95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-14713" y="2683664"/>
            <a:ext cx="9134796" cy="649261"/>
            <a:chOff x="157924" y="2654575"/>
            <a:chExt cx="9301793" cy="6492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7924" y="2654575"/>
              <a:ext cx="9301793" cy="649261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3060644" y="2865068"/>
              <a:ext cx="174805" cy="1758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044831" y="2891738"/>
              <a:ext cx="174805" cy="17588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87917" y="209403"/>
            <a:ext cx="886648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Simplified Skeleton Plotting Exercise:</a:t>
            </a:r>
          </a:p>
          <a:p>
            <a:r>
              <a:rPr lang="en-US" sz="2400" dirty="0" smtClean="0"/>
              <a:t>1. Label your rings, beginning at year 1</a:t>
            </a:r>
          </a:p>
          <a:p>
            <a:r>
              <a:rPr lang="en-US" sz="2400" dirty="0" smtClean="0"/>
              <a:t>2. Identify the narrowest </a:t>
            </a:r>
            <a:r>
              <a:rPr lang="en-US" sz="2400" b="1" dirty="0" smtClean="0"/>
              <a:t>rings </a:t>
            </a:r>
          </a:p>
          <a:p>
            <a:r>
              <a:rPr lang="en-US" sz="2400" dirty="0" smtClean="0"/>
              <a:t>3. Draw long lines to indicate the narrowest rings = chronology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524523" y="2073225"/>
            <a:ext cx="62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 </a:t>
            </a:r>
          </a:p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455134" y="2053611"/>
            <a:ext cx="62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 </a:t>
            </a:r>
          </a:p>
          <a:p>
            <a:pPr algn="ctr"/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-57400" y="3511692"/>
            <a:ext cx="99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-60514" y="4907001"/>
            <a:ext cx="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-65279" y="5645193"/>
            <a:ext cx="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Wide 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-82960" y="4228404"/>
            <a:ext cx="99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Narrow 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335710" y="4609804"/>
            <a:ext cx="604599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3959890" y="1261748"/>
            <a:ext cx="174805" cy="1999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14313" y="2920827"/>
            <a:ext cx="175600" cy="2212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10150" y="6021661"/>
            <a:ext cx="604599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7049120" y="2864541"/>
            <a:ext cx="260638" cy="28750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237390" y="6196535"/>
            <a:ext cx="172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1 2 3 4 5</a:t>
            </a:r>
            <a:endParaRPr lang="en-US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1521470" y="4172311"/>
            <a:ext cx="19730" cy="205671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543577" y="5768250"/>
            <a:ext cx="2805" cy="458551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687686" y="2917153"/>
            <a:ext cx="175600" cy="22122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897238" y="2942316"/>
            <a:ext cx="197210" cy="2059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238524" y="2894157"/>
            <a:ext cx="197210" cy="2059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/>
        </p:nvCxnSpPr>
        <p:spPr>
          <a:xfrm flipH="1">
            <a:off x="4130497" y="4609804"/>
            <a:ext cx="14642" cy="16049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3968567" y="4481623"/>
            <a:ext cx="18176" cy="177120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990865" y="2903680"/>
            <a:ext cx="197210" cy="2059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448208" y="2932253"/>
            <a:ext cx="197210" cy="20590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 flipH="1">
            <a:off x="4868689" y="4619324"/>
            <a:ext cx="14642" cy="16049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>
            <a:off x="5025852" y="4619326"/>
            <a:ext cx="14642" cy="16049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352178" y="6235847"/>
            <a:ext cx="997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</a:p>
          <a:p>
            <a:pPr algn="ctr"/>
            <a:endParaRPr lang="en-US" dirty="0"/>
          </a:p>
        </p:txBody>
      </p:sp>
      <p:cxnSp>
        <p:nvCxnSpPr>
          <p:cNvPr id="94" name="Straight Connector 93"/>
          <p:cNvCxnSpPr/>
          <p:nvPr/>
        </p:nvCxnSpPr>
        <p:spPr>
          <a:xfrm flipH="1">
            <a:off x="5711662" y="4619325"/>
            <a:ext cx="14642" cy="16049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6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aster chro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55" y="1249960"/>
            <a:ext cx="6217920" cy="348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455" y="-85456"/>
            <a:ext cx="7886700" cy="1325563"/>
          </a:xfrm>
        </p:spPr>
        <p:txBody>
          <a:bodyPr/>
          <a:lstStyle/>
          <a:p>
            <a:r>
              <a:rPr lang="en-US" b="1" dirty="0" smtClean="0"/>
              <a:t>Using Master Chronologies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5755" y="5097780"/>
            <a:ext cx="849248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International Tree-Ring Data Bank (ITRDB</a:t>
            </a:r>
            <a:r>
              <a:rPr lang="en-US" sz="3200" dirty="0" smtClean="0"/>
              <a:t>): </a:t>
            </a:r>
          </a:p>
          <a:p>
            <a:endParaRPr lang="en-US" dirty="0"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://www.ncdc.noaa.gov/data-access/paleoclimatology-data/datasets/tree-ring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2897656">
            <a:off x="6186487" y="1401166"/>
            <a:ext cx="485775" cy="70326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2897656">
            <a:off x="6186487" y="3115469"/>
            <a:ext cx="485775" cy="703262"/>
          </a:xfrm>
          <a:prstGeom prst="down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12868" y="1144574"/>
            <a:ext cx="183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Skeleton </a:t>
            </a:r>
          </a:p>
          <a:p>
            <a:r>
              <a:rPr lang="en-US" sz="2800" dirty="0" smtClean="0"/>
              <a:t>Plot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12868" y="2928268"/>
            <a:ext cx="2147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Master</a:t>
            </a:r>
          </a:p>
          <a:p>
            <a:r>
              <a:rPr lang="en-US" sz="2800" dirty="0" smtClean="0"/>
              <a:t>Chronology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27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3" y="5696"/>
            <a:ext cx="7886700" cy="1325563"/>
          </a:xfrm>
        </p:spPr>
        <p:txBody>
          <a:bodyPr/>
          <a:lstStyle/>
          <a:p>
            <a:r>
              <a:rPr lang="en-US" b="1" dirty="0" smtClean="0"/>
              <a:t>Analysis through Cross-Dating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260" y="1331259"/>
            <a:ext cx="7972664" cy="4195481"/>
          </a:xfrm>
        </p:spPr>
        <p:txBody>
          <a:bodyPr/>
          <a:lstStyle/>
          <a:p>
            <a:r>
              <a:rPr lang="en-US" dirty="0" smtClean="0"/>
              <a:t>Using other proxies to learn about an event or era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60" y="2074545"/>
            <a:ext cx="7469479" cy="436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Supplementary Materials Section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9" y="1825625"/>
            <a:ext cx="8715374" cy="4351338"/>
          </a:xfrm>
        </p:spPr>
        <p:txBody>
          <a:bodyPr/>
          <a:lstStyle/>
          <a:p>
            <a:r>
              <a:rPr lang="en-US" dirty="0" smtClean="0"/>
              <a:t>Tree-Ring Sampling and Analysis (Techniques &amp; Images)</a:t>
            </a:r>
          </a:p>
          <a:p>
            <a:r>
              <a:rPr lang="en-US" dirty="0" smtClean="0"/>
              <a:t>Lesson Plan Templates for Lessons 1-4</a:t>
            </a:r>
          </a:p>
          <a:p>
            <a:r>
              <a:rPr lang="en-US" dirty="0" smtClean="0"/>
              <a:t>Laminates of Cross-Sections</a:t>
            </a:r>
          </a:p>
          <a:p>
            <a:r>
              <a:rPr lang="en-US" dirty="0" smtClean="0"/>
              <a:t>List of Dendrochronology related vocabulary</a:t>
            </a:r>
          </a:p>
          <a:p>
            <a:r>
              <a:rPr lang="en-US" dirty="0" smtClean="0"/>
              <a:t>Select Readings </a:t>
            </a:r>
          </a:p>
          <a:p>
            <a:r>
              <a:rPr lang="en-US" dirty="0" smtClean="0"/>
              <a:t>Dendrochronology Reading List</a:t>
            </a:r>
          </a:p>
          <a:p>
            <a:r>
              <a:rPr lang="en-US" dirty="0" smtClean="0"/>
              <a:t>Workshop Kit Materials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</a:t>
            </a:r>
            <a:r>
              <a:rPr lang="en-US" dirty="0"/>
              <a:t>I Use </a:t>
            </a:r>
            <a:r>
              <a:rPr lang="en-US" dirty="0" smtClean="0"/>
              <a:t>This?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Where </a:t>
            </a:r>
            <a:r>
              <a:rPr lang="en-US" dirty="0"/>
              <a:t>Does It Fit?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5625"/>
            <a:ext cx="4075595" cy="3052762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257300" y="0"/>
            <a:ext cx="7015163" cy="1325563"/>
          </a:xfrm>
        </p:spPr>
        <p:txBody>
          <a:bodyPr/>
          <a:lstStyle/>
          <a:p>
            <a:r>
              <a:rPr lang="en-US" b="1" dirty="0" smtClean="0"/>
              <a:t>Morning Session: Milestone 2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848351"/>
            <a:ext cx="807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Skill Set: analysis, counting, measurement, compare and contrast, deductive reasoning, inquiry, writing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717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557" y="1562102"/>
            <a:ext cx="5792970" cy="47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Coring and Sampling Techniques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Stumps/Deadwood, Purposefully Harvested (cross-sections)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Purposefully Harvested, Live Trees (coring)</a:t>
            </a:r>
          </a:p>
          <a:p>
            <a:pPr lvl="1"/>
            <a:r>
              <a:rPr lang="en-US" dirty="0" smtClean="0"/>
              <a:t>Does not kill the tree</a:t>
            </a:r>
          </a:p>
          <a:p>
            <a:pPr lvl="1"/>
            <a:r>
              <a:rPr lang="en-US" dirty="0" smtClean="0"/>
              <a:t>Technique can also be used to sample archaeological specimens, sacred pieces, artwork using different diameters of increment borers or other instrumentation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permits and permission to access property are essential so this is a practice that should only be done by forestry officials and permitted researchers!!!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3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5126"/>
            <a:ext cx="8501062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Sample Selection, Preparation &amp; Analysis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44" y="1671642"/>
            <a:ext cx="8443906" cy="51149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Species sampled are identified/selected by research team based on the research question to be answered</a:t>
            </a:r>
          </a:p>
          <a:p>
            <a:pPr lvl="1"/>
            <a:r>
              <a:rPr lang="en-US" dirty="0" smtClean="0"/>
              <a:t>A fire ecologist may want fire scarred samples</a:t>
            </a:r>
          </a:p>
          <a:p>
            <a:pPr lvl="1"/>
            <a:r>
              <a:rPr lang="en-US" dirty="0" smtClean="0"/>
              <a:t>An archaeologist may want structural samples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Samples are cut to the appropriate size, mounted and sanded to expose the best view of the rings</a:t>
            </a:r>
          </a:p>
          <a:p>
            <a:r>
              <a:rPr lang="en-US" dirty="0" smtClean="0"/>
              <a:t>As samples are analyzed, they may require special handling, labelling and re-sanding </a:t>
            </a:r>
          </a:p>
          <a:p>
            <a:r>
              <a:rPr lang="en-US" dirty="0" smtClean="0"/>
              <a:t>Analysis: Human </a:t>
            </a:r>
            <a:r>
              <a:rPr lang="en-US" dirty="0"/>
              <a:t>e</a:t>
            </a:r>
            <a:r>
              <a:rPr lang="en-US" dirty="0" smtClean="0"/>
              <a:t>ye, Microscopes, Scanning, Cell Staining, Cellulose Grinding and Isotope Analysis: </a:t>
            </a:r>
          </a:p>
          <a:p>
            <a:r>
              <a:rPr lang="en-US" dirty="0" smtClean="0"/>
              <a:t>Simple </a:t>
            </a:r>
            <a:r>
              <a:rPr lang="en-US" dirty="0" smtClean="0">
                <a:sym typeface="Wingdings" panose="05000000000000000000" pitchFamily="2" charset="2"/>
              </a:rPr>
              <a:t> Complex based on the needs of the researcher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0" y="804554"/>
            <a:ext cx="3229886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How might these factors influence rings?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90" y="3106229"/>
            <a:ext cx="3645026" cy="24907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Geography 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rgbClr val="002060"/>
                </a:solidFill>
              </a:rPr>
              <a:t> Topography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sz="3600" dirty="0" smtClean="0">
                <a:solidFill>
                  <a:srgbClr val="C00000"/>
                </a:solidFill>
              </a:rPr>
              <a:t> Geology</a:t>
            </a:r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 smtClean="0">
                <a:solidFill>
                  <a:srgbClr val="7030A0"/>
                </a:solidFill>
              </a:rPr>
              <a:t> Climate</a:t>
            </a:r>
            <a:endParaRPr lang="en-US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275" y="823449"/>
            <a:ext cx="3449077" cy="22882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1501" y="4351587"/>
            <a:ext cx="199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Douglas Fir </a:t>
            </a:r>
            <a:r>
              <a:rPr lang="en-US" dirty="0" smtClean="0"/>
              <a:t>from Quebec, Canada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0770" y="169897"/>
            <a:ext cx="182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Mesquite </a:t>
            </a:r>
            <a:r>
              <a:rPr lang="en-US" dirty="0" smtClean="0"/>
              <a:t>from Arizona, USA</a:t>
            </a:r>
            <a:endParaRPr lang="en-US" dirty="0"/>
          </a:p>
        </p:txBody>
      </p:sp>
      <p:pic>
        <p:nvPicPr>
          <p:cNvPr id="8" name="Picture 6" descr="http://www.greenworldproject.net/images/blue_spru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928" y="3350932"/>
            <a:ext cx="2399311" cy="32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357"/>
            <a:ext cx="7886700" cy="1325563"/>
          </a:xfrm>
        </p:spPr>
        <p:txBody>
          <a:bodyPr/>
          <a:lstStyle/>
          <a:p>
            <a:r>
              <a:rPr lang="en-US" b="1" dirty="0" smtClean="0"/>
              <a:t>Photographs of Cores and Coring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690689"/>
            <a:ext cx="4433888" cy="3321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661" y="1690689"/>
            <a:ext cx="3886123" cy="1833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662" y="3877789"/>
            <a:ext cx="3886123" cy="2782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" y="5162550"/>
            <a:ext cx="4433888" cy="14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Tree-Ring Preparation &amp; Analysis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6299" y="1588297"/>
            <a:ext cx="3400425" cy="2547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102" y="1595441"/>
            <a:ext cx="3390886" cy="2539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02" y="4300290"/>
            <a:ext cx="3390886" cy="2259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299" y="4300290"/>
            <a:ext cx="3438611" cy="22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7" y="-257175"/>
            <a:ext cx="7886700" cy="1325563"/>
          </a:xfrm>
        </p:spPr>
        <p:txBody>
          <a:bodyPr/>
          <a:lstStyle/>
          <a:p>
            <a:r>
              <a:rPr lang="en-US" b="1" dirty="0" smtClean="0"/>
              <a:t>Tree-Ring Vocabulary Terms (A-Z)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882" y="885825"/>
            <a:ext cx="8758236" cy="4533901"/>
          </a:xfrm>
        </p:spPr>
        <p:txBody>
          <a:bodyPr numCol="3">
            <a:noAutofit/>
          </a:bodyPr>
          <a:lstStyle/>
          <a:p>
            <a:r>
              <a:rPr lang="en-US" sz="1600" b="1" dirty="0"/>
              <a:t>Annual Ring</a:t>
            </a:r>
          </a:p>
          <a:p>
            <a:r>
              <a:rPr lang="en-US" sz="1600" b="1" dirty="0"/>
              <a:t>Anthropogenic</a:t>
            </a:r>
          </a:p>
          <a:p>
            <a:r>
              <a:rPr lang="en-US" sz="1600" b="1" dirty="0"/>
              <a:t>Bark</a:t>
            </a:r>
          </a:p>
          <a:p>
            <a:r>
              <a:rPr lang="en-US" sz="1600" b="1" dirty="0"/>
              <a:t>Branch</a:t>
            </a:r>
          </a:p>
          <a:p>
            <a:r>
              <a:rPr lang="en-US" sz="1600" b="1" dirty="0"/>
              <a:t>Cambium</a:t>
            </a:r>
          </a:p>
          <a:p>
            <a:r>
              <a:rPr lang="en-US" sz="1600" b="1" dirty="0"/>
              <a:t>Carbon Cycle</a:t>
            </a:r>
          </a:p>
          <a:p>
            <a:r>
              <a:rPr lang="en-US" sz="1600" b="1" dirty="0"/>
              <a:t>Cell</a:t>
            </a:r>
          </a:p>
          <a:p>
            <a:r>
              <a:rPr lang="en-US" sz="1600" b="1" dirty="0"/>
              <a:t>Cellulose</a:t>
            </a:r>
          </a:p>
          <a:p>
            <a:r>
              <a:rPr lang="en-US" sz="1600" b="1" dirty="0"/>
              <a:t>Climate</a:t>
            </a:r>
          </a:p>
          <a:p>
            <a:r>
              <a:rPr lang="en-US" sz="1600" b="1" dirty="0"/>
              <a:t>Core</a:t>
            </a:r>
          </a:p>
          <a:p>
            <a:r>
              <a:rPr lang="en-US" sz="1600" b="1" dirty="0" smtClean="0"/>
              <a:t>Cross-Dating</a:t>
            </a:r>
            <a:endParaRPr lang="en-US" sz="1600" b="1" dirty="0"/>
          </a:p>
          <a:p>
            <a:r>
              <a:rPr lang="en-US" sz="1600" b="1" dirty="0" smtClean="0"/>
              <a:t>Cross-Section</a:t>
            </a:r>
            <a:endParaRPr lang="en-US" sz="1600" b="1" dirty="0"/>
          </a:p>
          <a:p>
            <a:r>
              <a:rPr lang="en-US" sz="1600" b="1" dirty="0"/>
              <a:t>Dendrochronology</a:t>
            </a:r>
          </a:p>
          <a:p>
            <a:r>
              <a:rPr lang="en-US" sz="1600" b="1" dirty="0"/>
              <a:t>Disturbance</a:t>
            </a:r>
          </a:p>
          <a:p>
            <a:r>
              <a:rPr lang="en-US" sz="1600" b="1" dirty="0"/>
              <a:t>Drought</a:t>
            </a:r>
          </a:p>
          <a:p>
            <a:r>
              <a:rPr lang="en-US" sz="1600" b="1" dirty="0"/>
              <a:t>Earlywood</a:t>
            </a:r>
          </a:p>
          <a:p>
            <a:r>
              <a:rPr lang="en-US" sz="1600" b="1" dirty="0"/>
              <a:t>Evapotranspiration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/>
          </a:p>
          <a:p>
            <a:r>
              <a:rPr lang="en-US" sz="1600" b="1" dirty="0" smtClean="0"/>
              <a:t>Fire </a:t>
            </a:r>
            <a:r>
              <a:rPr lang="en-US" sz="1600" b="1" dirty="0"/>
              <a:t>Regime</a:t>
            </a:r>
          </a:p>
          <a:p>
            <a:r>
              <a:rPr lang="en-US" sz="1600" b="1" dirty="0"/>
              <a:t>Fire Scar</a:t>
            </a:r>
          </a:p>
          <a:p>
            <a:r>
              <a:rPr lang="en-US" sz="1600" b="1" dirty="0"/>
              <a:t>Fire Severity</a:t>
            </a:r>
          </a:p>
          <a:p>
            <a:r>
              <a:rPr lang="en-US" sz="1600" b="1" dirty="0"/>
              <a:t>Fire Triangle</a:t>
            </a:r>
          </a:p>
          <a:p>
            <a:r>
              <a:rPr lang="en-US" sz="1600" b="1" dirty="0"/>
              <a:t>Geography</a:t>
            </a:r>
          </a:p>
          <a:p>
            <a:r>
              <a:rPr lang="en-US" sz="1600" b="1" dirty="0"/>
              <a:t>Geology</a:t>
            </a:r>
          </a:p>
          <a:p>
            <a:r>
              <a:rPr lang="en-US" sz="1600" b="1" dirty="0"/>
              <a:t>Hardwood</a:t>
            </a:r>
          </a:p>
          <a:p>
            <a:r>
              <a:rPr lang="en-US" sz="1600" b="1" dirty="0"/>
              <a:t>Increment Borer</a:t>
            </a:r>
          </a:p>
          <a:p>
            <a:r>
              <a:rPr lang="en-US" sz="1600" b="1" dirty="0"/>
              <a:t>Insect</a:t>
            </a:r>
          </a:p>
          <a:p>
            <a:r>
              <a:rPr lang="en-US" sz="1600" b="1" dirty="0"/>
              <a:t>Instrumentation</a:t>
            </a:r>
          </a:p>
          <a:p>
            <a:r>
              <a:rPr lang="en-US" sz="1600" b="1" dirty="0"/>
              <a:t>Interdisciplinary</a:t>
            </a:r>
          </a:p>
          <a:p>
            <a:r>
              <a:rPr lang="en-US" sz="1600" b="1" dirty="0"/>
              <a:t>Latewood</a:t>
            </a:r>
          </a:p>
          <a:p>
            <a:r>
              <a:rPr lang="en-US" sz="1600" b="1" dirty="0"/>
              <a:t>Limiting Factor</a:t>
            </a:r>
          </a:p>
          <a:p>
            <a:r>
              <a:rPr lang="en-US" sz="1600" b="1" dirty="0"/>
              <a:t>Master Chronology</a:t>
            </a:r>
          </a:p>
          <a:p>
            <a:r>
              <a:rPr lang="en-US" sz="1600" b="1" dirty="0"/>
              <a:t>Nutrients</a:t>
            </a:r>
          </a:p>
          <a:p>
            <a:r>
              <a:rPr lang="en-US" sz="1600" b="1" dirty="0"/>
              <a:t>Palmer Drought Severity Index (PDSI)</a:t>
            </a:r>
          </a:p>
          <a:p>
            <a:endParaRPr lang="en-US" sz="1600" b="1" dirty="0" smtClean="0"/>
          </a:p>
          <a:p>
            <a:endParaRPr lang="en-US" sz="1600" b="1" dirty="0"/>
          </a:p>
          <a:p>
            <a:endParaRPr lang="en-US" sz="1600" b="1" dirty="0" smtClean="0"/>
          </a:p>
          <a:p>
            <a:r>
              <a:rPr lang="en-US" sz="1600" b="1" dirty="0" smtClean="0"/>
              <a:t>Phenology</a:t>
            </a:r>
            <a:endParaRPr lang="en-US" sz="1600" b="1" dirty="0"/>
          </a:p>
          <a:p>
            <a:r>
              <a:rPr lang="en-US" sz="1600" b="1" dirty="0"/>
              <a:t>Phloem</a:t>
            </a:r>
          </a:p>
          <a:p>
            <a:r>
              <a:rPr lang="en-US" sz="1600" b="1" dirty="0"/>
              <a:t>Photosynthesis</a:t>
            </a:r>
          </a:p>
          <a:p>
            <a:r>
              <a:rPr lang="en-US" sz="1600" b="1" dirty="0"/>
              <a:t>Precipitation</a:t>
            </a:r>
          </a:p>
          <a:p>
            <a:r>
              <a:rPr lang="en-US" sz="1600" b="1" dirty="0"/>
              <a:t>Proxy</a:t>
            </a:r>
          </a:p>
          <a:p>
            <a:r>
              <a:rPr lang="en-US" sz="1600" b="1" dirty="0"/>
              <a:t>Ray</a:t>
            </a:r>
          </a:p>
          <a:p>
            <a:r>
              <a:rPr lang="en-US" sz="1600" b="1" dirty="0"/>
              <a:t>Resin Duct</a:t>
            </a:r>
          </a:p>
          <a:p>
            <a:r>
              <a:rPr lang="en-US" sz="1600" b="1" dirty="0"/>
              <a:t>Sapwood</a:t>
            </a:r>
          </a:p>
          <a:p>
            <a:r>
              <a:rPr lang="en-US" sz="1600" b="1" dirty="0"/>
              <a:t>Signal</a:t>
            </a:r>
          </a:p>
          <a:p>
            <a:r>
              <a:rPr lang="en-US" sz="1600" b="1" dirty="0"/>
              <a:t>Skeleton Plotting</a:t>
            </a:r>
          </a:p>
          <a:p>
            <a:r>
              <a:rPr lang="en-US" sz="1600" b="1" dirty="0"/>
              <a:t>Standardization</a:t>
            </a:r>
          </a:p>
          <a:p>
            <a:r>
              <a:rPr lang="en-US" sz="1600" b="1" dirty="0"/>
              <a:t>Tree-Cookie</a:t>
            </a:r>
          </a:p>
          <a:p>
            <a:r>
              <a:rPr lang="en-US" sz="1600" b="1" dirty="0"/>
              <a:t>Topography</a:t>
            </a:r>
          </a:p>
          <a:p>
            <a:r>
              <a:rPr lang="en-US" sz="1600" b="1" dirty="0"/>
              <a:t>Variability</a:t>
            </a:r>
          </a:p>
          <a:p>
            <a:r>
              <a:rPr lang="en-US" sz="1600" b="1" dirty="0"/>
              <a:t>Vessel </a:t>
            </a:r>
          </a:p>
          <a:p>
            <a:r>
              <a:rPr lang="en-US" sz="1600" b="1" dirty="0"/>
              <a:t>Wildland Urban Interface</a:t>
            </a:r>
          </a:p>
          <a:p>
            <a:r>
              <a:rPr lang="en-US" sz="1600" b="1" dirty="0"/>
              <a:t>Xylem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54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Dendrochronology Workshop Kit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68450"/>
            <a:ext cx="8686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Dendrochronology </a:t>
            </a:r>
            <a:r>
              <a:rPr lang="en-US" dirty="0"/>
              <a:t>K</a:t>
            </a:r>
            <a:r>
              <a:rPr lang="en-US" dirty="0" smtClean="0"/>
              <a:t>it contains the following items: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smtClean="0"/>
              <a:t>Workshop Notebook with lessons and supplementary materials</a:t>
            </a:r>
          </a:p>
          <a:p>
            <a:pPr marL="0" indent="0">
              <a:buNone/>
            </a:pPr>
            <a:r>
              <a:rPr lang="en-US" sz="1600" dirty="0" err="1" smtClean="0"/>
              <a:t>Thumbdrive</a:t>
            </a:r>
            <a:r>
              <a:rPr lang="en-US" sz="1600" dirty="0" smtClean="0"/>
              <a:t> with lesson plans and </a:t>
            </a:r>
            <a:r>
              <a:rPr lang="en-US" sz="1600" dirty="0"/>
              <a:t>supplementary </a:t>
            </a:r>
            <a:r>
              <a:rPr lang="en-US" sz="1600" dirty="0" smtClean="0"/>
              <a:t>materials</a:t>
            </a:r>
          </a:p>
          <a:p>
            <a:pPr marL="0" indent="0">
              <a:buNone/>
            </a:pPr>
            <a:r>
              <a:rPr lang="en-US" sz="1600" dirty="0" smtClean="0"/>
              <a:t>Cross-Sections and Cores</a:t>
            </a:r>
          </a:p>
          <a:p>
            <a:pPr marL="0" indent="0">
              <a:buNone/>
            </a:pPr>
            <a:r>
              <a:rPr lang="en-US" sz="1600" dirty="0" smtClean="0"/>
              <a:t>Re-useable Dry Erase Laminates </a:t>
            </a:r>
          </a:p>
          <a:p>
            <a:pPr marL="0" indent="0">
              <a:buNone/>
            </a:pPr>
            <a:r>
              <a:rPr lang="en-US" sz="1600" dirty="0" err="1" smtClean="0"/>
              <a:t>Macrolenses</a:t>
            </a:r>
            <a:r>
              <a:rPr lang="en-US" sz="1600" dirty="0" smtClean="0"/>
              <a:t> (for use with a cell phone camera for magnification)</a:t>
            </a:r>
          </a:p>
          <a:p>
            <a:pPr marL="0" indent="0">
              <a:buNone/>
            </a:pPr>
            <a:r>
              <a:rPr lang="en-US" sz="1600" dirty="0" smtClean="0"/>
              <a:t>Magnifying Glasses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147" y="4743450"/>
            <a:ext cx="3602816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93676"/>
            <a:ext cx="8515350" cy="1325563"/>
          </a:xfrm>
        </p:spPr>
        <p:txBody>
          <a:bodyPr/>
          <a:lstStyle/>
          <a:p>
            <a:r>
              <a:rPr lang="en-US" b="1" dirty="0" smtClean="0"/>
              <a:t>UA Laboratory of Tree-Ring Research Contact Information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690688"/>
            <a:ext cx="8329614" cy="505301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LTRR Main </a:t>
            </a:r>
            <a:r>
              <a:rPr lang="en-US" dirty="0"/>
              <a:t>Website: </a:t>
            </a:r>
            <a:r>
              <a:rPr lang="en-US" dirty="0">
                <a:hlinkClick r:id="rId2"/>
              </a:rPr>
              <a:t>http://ltrr.arizona.edu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LTRR Outreach </a:t>
            </a:r>
            <a:r>
              <a:rPr lang="en-US" dirty="0"/>
              <a:t>Website: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ltrr.arizona.edu/outreach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LTRR Public Calendar </a:t>
            </a:r>
            <a:r>
              <a:rPr lang="en-US" dirty="0"/>
              <a:t>of Events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ltrr.arizona.edu/calendar/month</a:t>
            </a:r>
            <a:endParaRPr lang="en-US" dirty="0" smtClean="0"/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 smtClean="0"/>
              <a:t>LTRR Facebook Page </a:t>
            </a:r>
            <a:r>
              <a:rPr lang="en-US" altLang="en-US" dirty="0" smtClean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http</a:t>
            </a:r>
            <a:r>
              <a:rPr lang="en-US" altLang="en-US" dirty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://</a:t>
            </a:r>
            <a:r>
              <a:rPr lang="en-US" altLang="en-US" dirty="0" smtClean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goo.gl/2qRGqS</a:t>
            </a:r>
            <a:endParaRPr lang="en-US" altLang="en-US" dirty="0" smtClean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Pamela Pelletier – Director of Outreach,  Sky Island Science Investigators Program</a:t>
            </a:r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pamela@email.arizona.edu</a:t>
            </a:r>
            <a:r>
              <a:rPr lang="en-US" dirty="0" smtClean="0"/>
              <a:t>  T. 520.248.9933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Arin Haverland – Outreach, Research, and Education </a:t>
            </a:r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arin@email.arizona.edu</a:t>
            </a:r>
            <a:r>
              <a:rPr lang="en-US" dirty="0" smtClean="0"/>
              <a:t> T. 520.248.0714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Randall Smith – Retired Educator and Docent</a:t>
            </a:r>
          </a:p>
          <a:p>
            <a:pPr marL="0" indent="0">
              <a:buNone/>
            </a:pPr>
            <a:r>
              <a:rPr lang="en-US" dirty="0" smtClean="0">
                <a:hlinkClick r:id="rId8"/>
              </a:rPr>
              <a:t>rssmars@aol.com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</a:t>
            </a:r>
            <a:r>
              <a:rPr lang="en-US" dirty="0" err="1" smtClean="0"/>
              <a:t>Smalzer</a:t>
            </a:r>
            <a:r>
              <a:rPr lang="en-US" dirty="0" smtClean="0"/>
              <a:t> - Retired Educator </a:t>
            </a:r>
            <a:r>
              <a:rPr lang="en-US" dirty="0"/>
              <a:t>and </a:t>
            </a:r>
            <a:r>
              <a:rPr lang="en-US" dirty="0" smtClean="0"/>
              <a:t>Docent</a:t>
            </a:r>
          </a:p>
          <a:p>
            <a:pPr marL="0" indent="0">
              <a:buNone/>
            </a:pPr>
            <a:r>
              <a:rPr lang="en-US" dirty="0" smtClean="0">
                <a:hlinkClick r:id="rId9"/>
              </a:rPr>
              <a:t>wsmalzer@yahoo.com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Janice Gallagher - Retired Educator </a:t>
            </a:r>
            <a:r>
              <a:rPr lang="en-US" dirty="0"/>
              <a:t>and </a:t>
            </a:r>
            <a:r>
              <a:rPr lang="en-US" dirty="0" smtClean="0"/>
              <a:t>Docent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10"/>
              </a:rPr>
              <a:t>jregallagher@hotmail.com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29" y="4072322"/>
            <a:ext cx="3964946" cy="2447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5075" y="986547"/>
            <a:ext cx="25146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Free Resources for Educators and Students of any age!</a:t>
            </a:r>
          </a:p>
          <a:p>
            <a:r>
              <a:rPr lang="en-US" dirty="0" smtClean="0"/>
              <a:t>Field trips</a:t>
            </a:r>
          </a:p>
          <a:p>
            <a:r>
              <a:rPr lang="en-US" dirty="0" smtClean="0"/>
              <a:t>Classroom visits</a:t>
            </a:r>
          </a:p>
          <a:p>
            <a:r>
              <a:rPr lang="en-US" dirty="0" smtClean="0"/>
              <a:t>Lesson materials</a:t>
            </a:r>
          </a:p>
          <a:p>
            <a:r>
              <a:rPr lang="en-US" dirty="0" smtClean="0"/>
              <a:t>Lab visits</a:t>
            </a:r>
          </a:p>
          <a:p>
            <a:r>
              <a:rPr lang="en-US" dirty="0" smtClean="0"/>
              <a:t>Specialist talks</a:t>
            </a:r>
          </a:p>
          <a:p>
            <a:r>
              <a:rPr lang="en-US" dirty="0" smtClean="0"/>
              <a:t>Portable </a:t>
            </a:r>
            <a:r>
              <a:rPr lang="en-US" dirty="0" err="1" smtClean="0"/>
              <a:t>Dendro</a:t>
            </a:r>
            <a:r>
              <a:rPr lang="en-US" dirty="0" smtClean="0"/>
              <a:t> Kits</a:t>
            </a:r>
          </a:p>
          <a:p>
            <a:r>
              <a:rPr lang="en-US" dirty="0" smtClean="0"/>
              <a:t>Tucson Festival of Books</a:t>
            </a:r>
          </a:p>
        </p:txBody>
      </p:sp>
    </p:spTree>
    <p:extLst>
      <p:ext uri="{BB962C8B-B14F-4D97-AF65-F5344CB8AC3E}">
        <p14:creationId xmlns:p14="http://schemas.microsoft.com/office/powerpoint/2010/main" val="228788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5730" y="1164134"/>
            <a:ext cx="8629651" cy="5693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</a:rPr>
              <a:t>http://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</a:rPr>
              <a:t>ltrr.arizona.edu/outreach/sky-island-science-investigators </a:t>
            </a:r>
            <a:r>
              <a:rPr lang="en-US" altLang="en-US" sz="1400" dirty="0" smtClean="0">
                <a:cs typeface="Arial" panose="020B0604020202020204" pitchFamily="34" charset="0"/>
              </a:rPr>
              <a:t>LTRR info on 4-8th grade field classes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http://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ltrr.arizona.edu/outreach/become-docent </a:t>
            </a:r>
            <a:r>
              <a:rPr lang="en-US" altLang="en-US" sz="1400" dirty="0" smtClean="0">
                <a:cs typeface="Arial" panose="020B0604020202020204" pitchFamily="34" charset="0"/>
              </a:rPr>
              <a:t>LTRR Activities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http://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ltrr.arizona.edu/outreach/tree-ring-open-house-tucson-festival-book </a:t>
            </a:r>
            <a:r>
              <a:rPr lang="en-US" altLang="en-US" sz="1400" dirty="0" smtClean="0">
                <a:cs typeface="Arial" panose="020B0604020202020204" pitchFamily="34" charset="0"/>
              </a:rPr>
              <a:t>LTRR Event Info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http://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2"/>
              </a:rPr>
              <a:t>ltrr.arizona.edu/content/art-bryant-bannister-tree-ring-building </a:t>
            </a:r>
            <a:r>
              <a:rPr lang="en-US" altLang="en-US" sz="1400" dirty="0">
                <a:cs typeface="Arial" panose="020B0604020202020204" pitchFamily="34" charset="0"/>
              </a:rPr>
              <a:t>LTRR News Story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  <a:hlinkClick r:id="rId2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2"/>
              </a:rPr>
              <a:t>http://video.pbs.org/video/2330301577/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</a:rPr>
              <a:t>    </a:t>
            </a:r>
            <a:r>
              <a:rPr lang="en-US" altLang="en-US" sz="1400" dirty="0" smtClean="0">
                <a:cs typeface="Arial" panose="020B0604020202020204" pitchFamily="34" charset="0"/>
              </a:rPr>
              <a:t>LTRR </a:t>
            </a:r>
            <a:r>
              <a:rPr lang="en-US" altLang="en-US" sz="1400" dirty="0">
                <a:cs typeface="Arial" panose="020B0604020202020204" pitchFamily="34" charset="0"/>
              </a:rPr>
              <a:t>News </a:t>
            </a:r>
            <a:r>
              <a:rPr lang="en-US" altLang="en-US" sz="1400" dirty="0" smtClean="0">
                <a:cs typeface="Arial" panose="020B0604020202020204" pitchFamily="34" charset="0"/>
              </a:rPr>
              <a:t>Story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</a:t>
            </a: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://www.nytimes.com/2015/04/14/science/californias-history-of-drought-repeats.html?smid=fb-share&amp;_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r=0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</a:rPr>
              <a:t>  </a:t>
            </a:r>
            <a:r>
              <a:rPr lang="en-US" altLang="en-US" sz="1400" dirty="0" smtClean="0">
                <a:cs typeface="Arial" panose="020B0604020202020204" pitchFamily="34" charset="0"/>
              </a:rPr>
              <a:t>NYT News Story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http://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uanews.org/story/the-art-and-science-of-the-environment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</a:rPr>
              <a:t>   </a:t>
            </a:r>
            <a:r>
              <a:rPr lang="en-US" altLang="en-US" sz="1400" dirty="0">
                <a:cs typeface="Arial" panose="020B0604020202020204" pitchFamily="34" charset="0"/>
              </a:rPr>
              <a:t>UA News </a:t>
            </a:r>
            <a:r>
              <a:rPr lang="en-US" altLang="en-US" sz="1400" dirty="0" smtClean="0">
                <a:cs typeface="Arial" panose="020B0604020202020204" pitchFamily="34" charset="0"/>
              </a:rPr>
              <a:t>Story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https://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goo.gl/21vkYx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cs typeface="Arial" panose="020B0604020202020204" pitchFamily="34" charset="0"/>
              </a:rPr>
              <a:t>UA News Story</a:t>
            </a:r>
            <a:endParaRPr lang="en-US" altLang="en-US" sz="1400" dirty="0"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730" y="0"/>
            <a:ext cx="8872539" cy="1325563"/>
          </a:xfrm>
        </p:spPr>
        <p:txBody>
          <a:bodyPr/>
          <a:lstStyle/>
          <a:p>
            <a:r>
              <a:rPr lang="en-US" b="1" dirty="0" smtClean="0"/>
              <a:t>Online Resources: Readings &amp; Videos 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520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35730" y="1325563"/>
            <a:ext cx="8872539" cy="46166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hlinkClick r:id="rId2"/>
              </a:rPr>
              <a:t>http://</a:t>
            </a:r>
            <a:r>
              <a:rPr lang="en-US" altLang="en-US" sz="1400" dirty="0" smtClean="0">
                <a:hlinkClick r:id="rId2"/>
              </a:rPr>
              <a:t>uanews.org/story/the-lord-of-the-tree-rings</a:t>
            </a:r>
            <a:r>
              <a:rPr lang="en-US" altLang="en-US" sz="1400" dirty="0" smtClean="0"/>
              <a:t>  UA News Story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 smtClean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smtClean="0">
                <a:hlinkClick r:id="rId3"/>
              </a:rPr>
              <a:t>www.bbc.com/news/science-environment-31588671</a:t>
            </a:r>
            <a:r>
              <a:rPr lang="en-US" altLang="en-US" sz="1400" dirty="0" smtClean="0"/>
              <a:t> BBC News Story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 smtClean="0"/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/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4"/>
              </a:rPr>
              <a:t>http://goo.gl/QeIT1x</a:t>
            </a: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</a:rPr>
              <a:t>    </a:t>
            </a:r>
            <a:r>
              <a:rPr lang="en-US" altLang="en-US" sz="1400" dirty="0" smtClean="0">
                <a:cs typeface="Arial" panose="020B0604020202020204" pitchFamily="34" charset="0"/>
              </a:rPr>
              <a:t>video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solidFill>
                <a:srgbClr val="1155CC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5"/>
              </a:rPr>
              <a:t>http://video.pbs.org/video/2330301577/</a:t>
            </a: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</a:rPr>
              <a:t>  </a:t>
            </a:r>
            <a:r>
              <a:rPr lang="en-US" altLang="en-US" sz="1400" dirty="0" smtClean="0">
                <a:cs typeface="Arial" panose="020B0604020202020204" pitchFamily="34" charset="0"/>
              </a:rPr>
              <a:t>video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1155CC"/>
                </a:solidFill>
                <a:cs typeface="Arial" panose="020B0604020202020204" pitchFamily="34" charset="0"/>
                <a:hlinkClick r:id="rId6"/>
              </a:rPr>
              <a:t>http://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  <a:hlinkClick r:id="rId6"/>
              </a:rPr>
              <a:t>www.npr.org/2012/08/23/159373691/how-the-smokey-bear-effect-led-to-raging-wildfires</a:t>
            </a:r>
            <a:r>
              <a:rPr lang="en-US" altLang="en-US" sz="1400" dirty="0" smtClean="0">
                <a:solidFill>
                  <a:srgbClr val="1155CC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smtClean="0">
                <a:cs typeface="Arial" panose="020B0604020202020204" pitchFamily="34" charset="0"/>
              </a:rPr>
              <a:t>NPR video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en-US" altLang="en-US" sz="1400" dirty="0"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altLang="en-US" sz="1400" dirty="0">
                <a:hlinkClick r:id="rId7"/>
              </a:rPr>
              <a:t>http://</a:t>
            </a:r>
            <a:r>
              <a:rPr lang="en-US" altLang="en-US" sz="1400" dirty="0" smtClean="0">
                <a:hlinkClick r:id="rId7"/>
              </a:rPr>
              <a:t>www.12news.com/story/weather/talking-weather/2015/11/15/treering-time-travel/75837144/</a:t>
            </a:r>
            <a:r>
              <a:rPr lang="en-US" altLang="en-US" sz="1400" dirty="0" smtClean="0"/>
              <a:t>  LTRR </a:t>
            </a:r>
            <a:r>
              <a:rPr lang="en-US" altLang="en-US" sz="1400" dirty="0"/>
              <a:t>on ABC News Phoenix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en-US" sz="1400" dirty="0" smtClean="0"/>
          </a:p>
          <a:p>
            <a:pPr marL="0" indent="0">
              <a:lnSpc>
                <a:spcPct val="100000"/>
              </a:lnSpc>
              <a:buNone/>
            </a:pPr>
            <a:endParaRPr lang="en-US" altLang="en-US" sz="1400" dirty="0"/>
          </a:p>
          <a:p>
            <a:pPr marL="0" indent="0">
              <a:lnSpc>
                <a:spcPct val="100000"/>
              </a:lnSpc>
              <a:buNone/>
            </a:pPr>
            <a:endParaRPr lang="en-US" altLang="en-US" sz="1400" dirty="0" smtClean="0"/>
          </a:p>
          <a:p>
            <a:pPr marL="0" indent="0">
              <a:lnSpc>
                <a:spcPct val="100000"/>
              </a:lnSpc>
              <a:buNone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730" y="0"/>
            <a:ext cx="8872539" cy="1325563"/>
          </a:xfrm>
        </p:spPr>
        <p:txBody>
          <a:bodyPr/>
          <a:lstStyle/>
          <a:p>
            <a:r>
              <a:rPr lang="en-US" b="1" dirty="0" smtClean="0"/>
              <a:t>Online Resources: Readings &amp; Videos II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786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638" y="331470"/>
            <a:ext cx="9155429" cy="445611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does the word </a:t>
            </a:r>
            <a:r>
              <a:rPr lang="en-US" b="1" u="sng" dirty="0" smtClean="0"/>
              <a:t>adaptation</a:t>
            </a:r>
            <a:r>
              <a:rPr lang="en-US" b="1" dirty="0" smtClean="0"/>
              <a:t> </a:t>
            </a:r>
            <a:r>
              <a:rPr lang="en-US" dirty="0" smtClean="0"/>
              <a:t>mean?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might a tree </a:t>
            </a:r>
            <a:r>
              <a:rPr lang="en-US" b="1" dirty="0" smtClean="0"/>
              <a:t>adapt?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384" y="4031930"/>
            <a:ext cx="1309687" cy="1214130"/>
          </a:xfrm>
          <a:prstGeom prst="rect">
            <a:avLst/>
          </a:prstGeom>
        </p:spPr>
      </p:pic>
      <p:pic>
        <p:nvPicPr>
          <p:cNvPr id="4" name="Picture 4" descr="http://www.freevectors.net/files/large/SixGreenTre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6" b="11775"/>
          <a:stretch/>
        </p:blipFill>
        <p:spPr bwMode="auto">
          <a:xfrm>
            <a:off x="1774195" y="2559527"/>
            <a:ext cx="5152385" cy="408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44" y="5326477"/>
            <a:ext cx="1183611" cy="13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363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Tree Adaptations: Bark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53" y="1295400"/>
            <a:ext cx="4410984" cy="2673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3" y="4108809"/>
            <a:ext cx="4410984" cy="25717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51" y="4104926"/>
            <a:ext cx="4279112" cy="2575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151" y="1295400"/>
            <a:ext cx="4279112" cy="265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8416403" cy="1400530"/>
          </a:xfrm>
        </p:spPr>
        <p:txBody>
          <a:bodyPr/>
          <a:lstStyle/>
          <a:p>
            <a:r>
              <a:rPr lang="en-US" b="1" dirty="0" smtClean="0"/>
              <a:t>Tree Adaptations: Size and Shape of Trunk, Canopy, and Branches</a:t>
            </a:r>
            <a:endParaRPr lang="en-US" b="1" dirty="0"/>
          </a:p>
        </p:txBody>
      </p:sp>
      <p:pic>
        <p:nvPicPr>
          <p:cNvPr id="1028" name="Picture 4" descr="http://www.publicdomainpictures.net/download-picture.php?adresar=20000&amp;soubor=maple-tree-in-park-110661300191011Zr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5974" y="2168003"/>
            <a:ext cx="3303449" cy="37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reenworldproject.net/images/blue_spru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6152" y="2168003"/>
            <a:ext cx="2857435" cy="37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d.publicbroadcasting.net/p/sdpb/files/201308/Pondero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" y="2200740"/>
            <a:ext cx="2646884" cy="376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94397"/>
            <a:ext cx="7886700" cy="1325563"/>
          </a:xfrm>
        </p:spPr>
        <p:txBody>
          <a:bodyPr/>
          <a:lstStyle/>
          <a:p>
            <a:r>
              <a:rPr lang="en-US" b="1" dirty="0" smtClean="0"/>
              <a:t>Tree Adaptations: Leaf Structure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2971" y="1066143"/>
            <a:ext cx="3278707" cy="2591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521" y="3861653"/>
            <a:ext cx="2912442" cy="2782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6" y="1066142"/>
            <a:ext cx="5157791" cy="3791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2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843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Sensitive vs. Complacent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7164" y="1345406"/>
            <a:ext cx="5065208" cy="5000625"/>
          </a:xfrm>
        </p:spPr>
        <p:txBody>
          <a:bodyPr>
            <a:normAutofit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Trees with rings that have about the same width and shape are referred to as </a:t>
            </a:r>
            <a:r>
              <a:rPr lang="en-US" altLang="en-US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-Bold" charset="0"/>
              </a:rPr>
              <a:t>complacent</a:t>
            </a:r>
            <a:endParaRPr lang="en-US" altLang="en-US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(low variability year to year)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Trees with rings width that vary from year to year are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referred to as </a:t>
            </a:r>
            <a:r>
              <a:rPr lang="en-US" altLang="en-US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sensitive</a:t>
            </a:r>
            <a:r>
              <a:rPr lang="en-US" alt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(high variability year to year)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Ideal for Dendrochronologists!!!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45406"/>
            <a:ext cx="3635390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952749"/>
            <a:ext cx="3562928" cy="1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2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766" y="242887"/>
            <a:ext cx="7550468" cy="4546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8630" y="4789170"/>
            <a:ext cx="78066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Which of the two trees above is more likely to have </a:t>
            </a:r>
            <a:r>
              <a:rPr lang="en-US" sz="3200" b="1" dirty="0"/>
              <a:t>sensitive </a:t>
            </a:r>
            <a:r>
              <a:rPr lang="en-US" sz="3200" dirty="0"/>
              <a:t>growth?</a:t>
            </a:r>
          </a:p>
          <a:p>
            <a:r>
              <a:rPr lang="en-US" sz="3200" dirty="0"/>
              <a:t>  </a:t>
            </a:r>
            <a:r>
              <a:rPr lang="en-US" sz="3200" dirty="0" smtClean="0"/>
              <a:t>						</a:t>
            </a:r>
            <a:r>
              <a:rPr lang="en-US" sz="5400" b="1" dirty="0" smtClean="0">
                <a:solidFill>
                  <a:srgbClr val="7030A0"/>
                </a:solidFill>
              </a:rPr>
              <a:t>Why</a:t>
            </a:r>
            <a:r>
              <a:rPr lang="en-US" sz="5400" b="1" dirty="0">
                <a:solidFill>
                  <a:srgbClr val="7030A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956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9886</TotalTime>
  <Words>1072</Words>
  <Application>Microsoft Office PowerPoint</Application>
  <PresentationFormat>Letter Paper (8.5x11 in)</PresentationFormat>
  <Paragraphs>319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Calibri-Bold</vt:lpstr>
      <vt:lpstr>Wingdings</vt:lpstr>
      <vt:lpstr>Office Theme</vt:lpstr>
      <vt:lpstr>Dendrochronology (the study of tree-rings) Lesson 2: Observing the Past</vt:lpstr>
      <vt:lpstr>PowerPoint Presentation</vt:lpstr>
      <vt:lpstr>How might these factors influence rings?</vt:lpstr>
      <vt:lpstr>What does the word adaptation mean?  How might a tree adapt?   </vt:lpstr>
      <vt:lpstr>Tree Adaptations: Bark </vt:lpstr>
      <vt:lpstr>Tree Adaptations: Size and Shape of Trunk, Canopy, and Branches</vt:lpstr>
      <vt:lpstr>Tree Adaptations: Leaf Structure</vt:lpstr>
      <vt:lpstr>Sensitive vs. Complacent</vt:lpstr>
      <vt:lpstr>PowerPoint Presentation</vt:lpstr>
      <vt:lpstr>Paper Tree Cookie #1</vt:lpstr>
      <vt:lpstr>Paper Tree Cookie #2</vt:lpstr>
      <vt:lpstr>PowerPoint Presentation</vt:lpstr>
      <vt:lpstr>2 Minute Challenge</vt:lpstr>
      <vt:lpstr>Cross-Sections &amp; Cores</vt:lpstr>
      <vt:lpstr>YOU are the Dendrochronologist!</vt:lpstr>
      <vt:lpstr>PowerPoint Presentation</vt:lpstr>
      <vt:lpstr>How we cross-matched tree-ring widths</vt:lpstr>
      <vt:lpstr>Cross Matching Share Out</vt:lpstr>
      <vt:lpstr>Each tree, and tree species experiences an event differently…</vt:lpstr>
      <vt:lpstr>What is Skeleton Plotting? How does this type of analysis inform scientists?</vt:lpstr>
      <vt:lpstr>PowerPoint Presentation</vt:lpstr>
      <vt:lpstr>PowerPoint Presentation</vt:lpstr>
      <vt:lpstr>Using Master Chronologies</vt:lpstr>
      <vt:lpstr>Analysis through Cross-Dating </vt:lpstr>
      <vt:lpstr>Supplementary Materials Section</vt:lpstr>
      <vt:lpstr>Morning Session: Milestone 2</vt:lpstr>
      <vt:lpstr>BREAK TIME</vt:lpstr>
      <vt:lpstr>Coring and Sampling Techniques</vt:lpstr>
      <vt:lpstr>Sample Selection, Preparation &amp; Analysis</vt:lpstr>
      <vt:lpstr>Photographs of Cores and Coring</vt:lpstr>
      <vt:lpstr>Tree-Ring Preparation &amp; Analysis </vt:lpstr>
      <vt:lpstr>Tree-Ring Vocabulary Terms (A-Z)</vt:lpstr>
      <vt:lpstr>Dendrochronology Workshop Kit </vt:lpstr>
      <vt:lpstr>UA Laboratory of Tree-Ring Research Contact Information </vt:lpstr>
      <vt:lpstr>Online Resources: Readings &amp; Videos I</vt:lpstr>
      <vt:lpstr>Online Resources: Readings &amp; Videos II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Branching Out</dc:title>
  <dc:creator>Arin Haverland</dc:creator>
  <cp:lastModifiedBy>Arin Haverland</cp:lastModifiedBy>
  <cp:revision>330</cp:revision>
  <cp:lastPrinted>2015-12-16T19:32:49Z</cp:lastPrinted>
  <dcterms:created xsi:type="dcterms:W3CDTF">2015-10-26T18:38:28Z</dcterms:created>
  <dcterms:modified xsi:type="dcterms:W3CDTF">2015-12-18T20:58:58Z</dcterms:modified>
</cp:coreProperties>
</file>