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09"/>
  </p:handoutMasterIdLst>
  <p:sldIdLst>
    <p:sldId id="256" r:id="rId2"/>
    <p:sldId id="264" r:id="rId3"/>
    <p:sldId id="258" r:id="rId4"/>
    <p:sldId id="261" r:id="rId5"/>
    <p:sldId id="415" r:id="rId6"/>
    <p:sldId id="262" r:id="rId7"/>
    <p:sldId id="430" r:id="rId8"/>
    <p:sldId id="347" r:id="rId9"/>
    <p:sldId id="259" r:id="rId10"/>
    <p:sldId id="260" r:id="rId11"/>
    <p:sldId id="257" r:id="rId12"/>
    <p:sldId id="348" r:id="rId13"/>
    <p:sldId id="353" r:id="rId14"/>
    <p:sldId id="443" r:id="rId15"/>
    <p:sldId id="449" r:id="rId16"/>
    <p:sldId id="354" r:id="rId17"/>
    <p:sldId id="356" r:id="rId18"/>
    <p:sldId id="355" r:id="rId19"/>
    <p:sldId id="351" r:id="rId20"/>
    <p:sldId id="357" r:id="rId21"/>
    <p:sldId id="362" r:id="rId22"/>
    <p:sldId id="433" r:id="rId23"/>
    <p:sldId id="438" r:id="rId24"/>
    <p:sldId id="401" r:id="rId25"/>
    <p:sldId id="419" r:id="rId26"/>
    <p:sldId id="361" r:id="rId27"/>
    <p:sldId id="416" r:id="rId28"/>
    <p:sldId id="358" r:id="rId29"/>
    <p:sldId id="360" r:id="rId30"/>
    <p:sldId id="359" r:id="rId31"/>
    <p:sldId id="364" r:id="rId32"/>
    <p:sldId id="365" r:id="rId33"/>
    <p:sldId id="366" r:id="rId34"/>
    <p:sldId id="367" r:id="rId35"/>
    <p:sldId id="363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417" r:id="rId46"/>
    <p:sldId id="377" r:id="rId47"/>
    <p:sldId id="378" r:id="rId48"/>
    <p:sldId id="434" r:id="rId49"/>
    <p:sldId id="271" r:id="rId50"/>
    <p:sldId id="273" r:id="rId51"/>
    <p:sldId id="280" r:id="rId52"/>
    <p:sldId id="418" r:id="rId53"/>
    <p:sldId id="420" r:id="rId54"/>
    <p:sldId id="444" r:id="rId55"/>
    <p:sldId id="294" r:id="rId56"/>
    <p:sldId id="320" r:id="rId57"/>
    <p:sldId id="394" r:id="rId58"/>
    <p:sldId id="395" r:id="rId59"/>
    <p:sldId id="319" r:id="rId60"/>
    <p:sldId id="396" r:id="rId61"/>
    <p:sldId id="397" r:id="rId62"/>
    <p:sldId id="400" r:id="rId63"/>
    <p:sldId id="399" r:id="rId64"/>
    <p:sldId id="398" r:id="rId65"/>
    <p:sldId id="296" r:id="rId66"/>
    <p:sldId id="408" r:id="rId67"/>
    <p:sldId id="383" r:id="rId68"/>
    <p:sldId id="384" r:id="rId69"/>
    <p:sldId id="387" r:id="rId70"/>
    <p:sldId id="388" r:id="rId71"/>
    <p:sldId id="390" r:id="rId72"/>
    <p:sldId id="391" r:id="rId73"/>
    <p:sldId id="406" r:id="rId74"/>
    <p:sldId id="392" r:id="rId75"/>
    <p:sldId id="298" r:id="rId76"/>
    <p:sldId id="281" r:id="rId77"/>
    <p:sldId id="437" r:id="rId78"/>
    <p:sldId id="336" r:id="rId79"/>
    <p:sldId id="266" r:id="rId80"/>
    <p:sldId id="337" r:id="rId81"/>
    <p:sldId id="343" r:id="rId82"/>
    <p:sldId id="340" r:id="rId83"/>
    <p:sldId id="423" r:id="rId84"/>
    <p:sldId id="404" r:id="rId85"/>
    <p:sldId id="450" r:id="rId86"/>
    <p:sldId id="338" r:id="rId87"/>
    <p:sldId id="422" r:id="rId88"/>
    <p:sldId id="288" r:id="rId89"/>
    <p:sldId id="346" r:id="rId90"/>
    <p:sldId id="413" r:id="rId91"/>
    <p:sldId id="445" r:id="rId92"/>
    <p:sldId id="446" r:id="rId93"/>
    <p:sldId id="435" r:id="rId94"/>
    <p:sldId id="409" r:id="rId95"/>
    <p:sldId id="427" r:id="rId96"/>
    <p:sldId id="428" r:id="rId97"/>
    <p:sldId id="447" r:id="rId98"/>
    <p:sldId id="414" r:id="rId99"/>
    <p:sldId id="410" r:id="rId100"/>
    <p:sldId id="411" r:id="rId101"/>
    <p:sldId id="424" r:id="rId102"/>
    <p:sldId id="425" r:id="rId103"/>
    <p:sldId id="426" r:id="rId104"/>
    <p:sldId id="432" r:id="rId105"/>
    <p:sldId id="431" r:id="rId106"/>
    <p:sldId id="440" r:id="rId107"/>
    <p:sldId id="441" r:id="rId108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0F"/>
    <a:srgbClr val="FF66CC"/>
    <a:srgbClr val="FFD54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1200" y="-12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4" d="25"/>
        <a:sy n="24" d="25"/>
      </p:scale>
      <p:origin x="0" y="-5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C489D-3DB2-4694-818E-7540A9F2AE95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A279C-3C24-45DE-AEA0-18F523CA7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4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6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1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7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7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2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93E45-3BD8-4D02-8370-782A61CDD90F}" type="datetimeFigureOut">
              <a:rPr lang="en-US" smtClean="0"/>
              <a:t>12/19/15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55E54-100A-4888-94BA-240442960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ltrr.arizona.edu/outreach" TargetMode="External"/><Relationship Id="rId4" Type="http://schemas.openxmlformats.org/officeDocument/2006/relationships/hyperlink" Target="http://ltrr.arizona.edu/calendar/month" TargetMode="External"/><Relationship Id="rId5" Type="http://schemas.openxmlformats.org/officeDocument/2006/relationships/hyperlink" Target="http://goo.gl/2qRGqS" TargetMode="External"/><Relationship Id="rId6" Type="http://schemas.openxmlformats.org/officeDocument/2006/relationships/hyperlink" Target="mailto:pamela@email.arizona.edu" TargetMode="External"/><Relationship Id="rId7" Type="http://schemas.openxmlformats.org/officeDocument/2006/relationships/hyperlink" Target="mailto:arin@email.arizona.edu" TargetMode="External"/><Relationship Id="rId8" Type="http://schemas.openxmlformats.org/officeDocument/2006/relationships/hyperlink" Target="mailto:rssmars@aol.com" TargetMode="External"/><Relationship Id="rId9" Type="http://schemas.openxmlformats.org/officeDocument/2006/relationships/hyperlink" Target="mailto:wsmalzer@yahoo.com" TargetMode="External"/><Relationship Id="rId10" Type="http://schemas.openxmlformats.org/officeDocument/2006/relationships/hyperlink" Target="mailto:jregallagher@hotmail.com" TargetMode="External"/><Relationship Id="rId11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trr.arizona.edu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5/04/14/science/californias-history-of-drought-repeats.html?smid=fb-share&amp;_r=0" TargetMode="External"/><Relationship Id="rId4" Type="http://schemas.openxmlformats.org/officeDocument/2006/relationships/hyperlink" Target="http://uanews.org/story/the-art-and-science-of-the-environment" TargetMode="External"/><Relationship Id="rId5" Type="http://schemas.openxmlformats.org/officeDocument/2006/relationships/hyperlink" Target="https://goo.gl/21vkY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deo.pbs.org/video/2330301577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science-environment-31588671" TargetMode="External"/><Relationship Id="rId4" Type="http://schemas.openxmlformats.org/officeDocument/2006/relationships/hyperlink" Target="http://goo.gl/QeIT1x" TargetMode="External"/><Relationship Id="rId5" Type="http://schemas.openxmlformats.org/officeDocument/2006/relationships/hyperlink" Target="http://video.pbs.org/video/2330301577/" TargetMode="External"/><Relationship Id="rId6" Type="http://schemas.openxmlformats.org/officeDocument/2006/relationships/hyperlink" Target="http://www.npr.org/2012/08/23/159373691/how-the-smokey-bear-effect-led-to-raging-wildfires" TargetMode="External"/><Relationship Id="rId7" Type="http://schemas.openxmlformats.org/officeDocument/2006/relationships/hyperlink" Target="http://www.12news.com/story/weather/talking-weather/2015/11/15/treering-time-travel/75837144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anews.org/story/the-lord-of-the-tree-ring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ndro.cnre.vt.edu/forestbiology/cambium2_no_scene_1.sw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Relationship Id="rId3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deo.pbs.org/video/2330301577/" TargetMode="External"/><Relationship Id="rId3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hyperlink" Target="https://www.ncdc.noaa.gov/data-access/paleoclimatology-data/datasets/tree-rin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Relationship Id="rId3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tlfd.org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Relationship Id="rId3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.usda.gov/" TargetMode="External"/><Relationship Id="rId4" Type="http://schemas.openxmlformats.org/officeDocument/2006/relationships/image" Target="../media/image103.jpe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gif"/><Relationship Id="rId3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izonasonoranewsservice.com/" TargetMode="External"/><Relationship Id="rId3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emf"/><Relationship Id="rId3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Relationship Id="rId3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9.png"/><Relationship Id="rId12" Type="http://schemas.openxmlformats.org/officeDocument/2006/relationships/image" Target="../media/image150.png"/><Relationship Id="rId13" Type="http://schemas.openxmlformats.org/officeDocument/2006/relationships/image" Target="../media/image151.png"/><Relationship Id="rId14" Type="http://schemas.openxmlformats.org/officeDocument/2006/relationships/image" Target="../media/image152.png"/><Relationship Id="rId15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news.com/story/weather/talking-weather/2015/11/15/treering-time-travel/75837144/" TargetMode="External"/><Relationship Id="rId4" Type="http://schemas.openxmlformats.org/officeDocument/2006/relationships/image" Target="../media/image74.jpeg"/><Relationship Id="rId5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Relationship Id="rId3" Type="http://schemas.openxmlformats.org/officeDocument/2006/relationships/image" Target="../media/image17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18" y="385062"/>
            <a:ext cx="3552170" cy="363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33968" y="1695330"/>
            <a:ext cx="6019126" cy="416083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6096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919" y="4017964"/>
            <a:ext cx="2700337" cy="2700337"/>
          </a:xfrm>
          <a:prstGeom prst="roundRect">
            <a:avLst>
              <a:gd name="adj" fmla="val 16667"/>
            </a:avLst>
          </a:prstGeom>
          <a:solidFill>
            <a:srgbClr val="FFD54F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1156" y="-56479"/>
            <a:ext cx="6217100" cy="157401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 BERKLEY" panose="02000000000000000000" pitchFamily="2" charset="0"/>
              </a:rPr>
              <a:t> </a:t>
            </a:r>
            <a:r>
              <a:rPr lang="en-US" sz="8800" b="1" dirty="0" smtClean="0">
                <a:solidFill>
                  <a:srgbClr val="0B610F"/>
                </a:solidFill>
                <a:latin typeface="AR BLANCA" panose="02000000000000000000" pitchFamily="2" charset="0"/>
              </a:rPr>
              <a:t>B</a:t>
            </a:r>
            <a:r>
              <a:rPr lang="en-US" b="1" dirty="0" smtClean="0">
                <a:solidFill>
                  <a:srgbClr val="0B610F"/>
                </a:solidFill>
                <a:latin typeface="AR BLANCA" panose="02000000000000000000" pitchFamily="2" charset="0"/>
              </a:rPr>
              <a:t>ranching </a:t>
            </a:r>
            <a:r>
              <a:rPr lang="en-US" sz="8800" b="1" dirty="0" smtClean="0">
                <a:solidFill>
                  <a:srgbClr val="0B610F"/>
                </a:solidFill>
                <a:latin typeface="AR BLANCA" panose="02000000000000000000" pitchFamily="2" charset="0"/>
              </a:rPr>
              <a:t>O</a:t>
            </a:r>
            <a:r>
              <a:rPr lang="en-US" b="1" dirty="0" smtClean="0">
                <a:solidFill>
                  <a:srgbClr val="0B610F"/>
                </a:solidFill>
                <a:latin typeface="AR BLANCA" panose="02000000000000000000" pitchFamily="2" charset="0"/>
              </a:rPr>
              <a:t>ut</a:t>
            </a:r>
            <a:r>
              <a:rPr lang="en-US" sz="8800" b="1" dirty="0" smtClean="0">
                <a:solidFill>
                  <a:srgbClr val="0B610F"/>
                </a:solidFill>
                <a:latin typeface="AR BLANCA" panose="02000000000000000000" pitchFamily="2" charset="0"/>
              </a:rPr>
              <a:t>!</a:t>
            </a:r>
            <a:endParaRPr lang="en-US" sz="8800" b="1" dirty="0">
              <a:solidFill>
                <a:srgbClr val="0B610F"/>
              </a:solidFill>
              <a:latin typeface="AR BLANCA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0035" y="5769773"/>
            <a:ext cx="6765139" cy="819936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STEMAZing</a:t>
            </a:r>
            <a:r>
              <a:rPr lang="en-US" sz="2800" b="1" dirty="0" smtClean="0">
                <a:solidFill>
                  <a:srgbClr val="002060"/>
                </a:solidFill>
              </a:rPr>
              <a:t> Dendrochronology Workshop 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December 19, 2015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Body Movement Activity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3271839" cy="4351338"/>
          </a:xfrm>
        </p:spPr>
        <p:txBody>
          <a:bodyPr/>
          <a:lstStyle/>
          <a:p>
            <a:r>
              <a:rPr lang="en-US" dirty="0" smtClean="0"/>
              <a:t>Stand Up!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Use your body </a:t>
            </a:r>
          </a:p>
          <a:p>
            <a:pPr marL="0" indent="0">
              <a:buNone/>
            </a:pPr>
            <a:r>
              <a:rPr lang="en-US" dirty="0" smtClean="0"/>
              <a:t>to demonstrate the </a:t>
            </a:r>
          </a:p>
          <a:p>
            <a:pPr marL="0" indent="0">
              <a:buNone/>
            </a:pPr>
            <a:r>
              <a:rPr lang="en-US" b="1" dirty="0" smtClean="0"/>
              <a:t>parts of the tree</a:t>
            </a:r>
            <a:endParaRPr lang="en-US" b="1" dirty="0"/>
          </a:p>
        </p:txBody>
      </p:sp>
      <p:pic>
        <p:nvPicPr>
          <p:cNvPr id="5" name="Picture 2" descr="http://img.bhs4.com/13/5/135504811044124295F87600EEA08A6645B5C122_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/>
        </p:blipFill>
        <p:spPr bwMode="auto">
          <a:xfrm>
            <a:off x="3581400" y="1928654"/>
            <a:ext cx="493395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8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5126"/>
            <a:ext cx="8501062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Sample Selection, Preparation &amp; Analysis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44" y="1671642"/>
            <a:ext cx="8443906" cy="51149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Species sampled are identified/selected by research team based on the research question to be answered</a:t>
            </a:r>
          </a:p>
          <a:p>
            <a:pPr lvl="1"/>
            <a:r>
              <a:rPr lang="en-US" dirty="0" smtClean="0"/>
              <a:t>A fire ecologist may want fire scarred samples</a:t>
            </a:r>
          </a:p>
          <a:p>
            <a:pPr lvl="1"/>
            <a:r>
              <a:rPr lang="en-US" dirty="0" smtClean="0"/>
              <a:t>An archaeologist may want structural samples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Samples are cut to the appropriate size, mounted and sanded to expose the best view of the rings</a:t>
            </a:r>
          </a:p>
          <a:p>
            <a:r>
              <a:rPr lang="en-US" dirty="0" smtClean="0"/>
              <a:t>As samples are analyzed, they may require special handling, labelling and re-sanding </a:t>
            </a:r>
          </a:p>
          <a:p>
            <a:r>
              <a:rPr lang="en-US" dirty="0" smtClean="0"/>
              <a:t>Analysis: Human </a:t>
            </a:r>
            <a:r>
              <a:rPr lang="en-US" dirty="0"/>
              <a:t>e</a:t>
            </a:r>
            <a:r>
              <a:rPr lang="en-US" dirty="0" smtClean="0"/>
              <a:t>ye, Microscopes, Scanning, Cell Staining, Cellulose Grinding and Isotope Analysis: </a:t>
            </a:r>
          </a:p>
          <a:p>
            <a:r>
              <a:rPr lang="en-US" dirty="0" smtClean="0"/>
              <a:t>Simple </a:t>
            </a:r>
            <a:r>
              <a:rPr lang="en-US" dirty="0" smtClean="0">
                <a:sym typeface="Wingdings" panose="05000000000000000000" pitchFamily="2" charset="2"/>
              </a:rPr>
              <a:t> Complex based on the needs of the researcher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1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357"/>
            <a:ext cx="7886700" cy="1325563"/>
          </a:xfrm>
        </p:spPr>
        <p:txBody>
          <a:bodyPr/>
          <a:lstStyle/>
          <a:p>
            <a:r>
              <a:rPr lang="en-US" b="1" dirty="0" smtClean="0"/>
              <a:t>Photographs of Cores and Coring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1690689"/>
            <a:ext cx="4433888" cy="332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661" y="1690689"/>
            <a:ext cx="3886123" cy="183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62" y="3877789"/>
            <a:ext cx="3886123" cy="2782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5162550"/>
            <a:ext cx="4433888" cy="14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Tree-Ring Preparation &amp; Analysis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299" y="1588297"/>
            <a:ext cx="3400425" cy="2547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2" y="1595441"/>
            <a:ext cx="3390886" cy="2539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02" y="4300290"/>
            <a:ext cx="3390886" cy="2259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9" y="4300290"/>
            <a:ext cx="3438611" cy="225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9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-257175"/>
            <a:ext cx="7886700" cy="1325563"/>
          </a:xfrm>
        </p:spPr>
        <p:txBody>
          <a:bodyPr/>
          <a:lstStyle/>
          <a:p>
            <a:r>
              <a:rPr lang="en-US" b="1" dirty="0" smtClean="0"/>
              <a:t>Tree-Ring Vocabulary Terms (A-Z)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82" y="885825"/>
            <a:ext cx="8758236" cy="4533901"/>
          </a:xfrm>
        </p:spPr>
        <p:txBody>
          <a:bodyPr numCol="3">
            <a:noAutofit/>
          </a:bodyPr>
          <a:lstStyle/>
          <a:p>
            <a:r>
              <a:rPr lang="en-US" sz="1600" b="1" dirty="0"/>
              <a:t>Annual Ring</a:t>
            </a:r>
          </a:p>
          <a:p>
            <a:r>
              <a:rPr lang="en-US" sz="1600" b="1" dirty="0"/>
              <a:t>Anthropogenic</a:t>
            </a:r>
          </a:p>
          <a:p>
            <a:r>
              <a:rPr lang="en-US" sz="1600" b="1" dirty="0"/>
              <a:t>Bark</a:t>
            </a:r>
          </a:p>
          <a:p>
            <a:r>
              <a:rPr lang="en-US" sz="1600" b="1" dirty="0"/>
              <a:t>Branch</a:t>
            </a:r>
          </a:p>
          <a:p>
            <a:r>
              <a:rPr lang="en-US" sz="1600" b="1" dirty="0"/>
              <a:t>Cambium</a:t>
            </a:r>
          </a:p>
          <a:p>
            <a:r>
              <a:rPr lang="en-US" sz="1600" b="1" dirty="0"/>
              <a:t>Carbon Cycle</a:t>
            </a:r>
          </a:p>
          <a:p>
            <a:r>
              <a:rPr lang="en-US" sz="1600" b="1" dirty="0"/>
              <a:t>Cell</a:t>
            </a:r>
          </a:p>
          <a:p>
            <a:r>
              <a:rPr lang="en-US" sz="1600" b="1" dirty="0"/>
              <a:t>Cellulose</a:t>
            </a:r>
          </a:p>
          <a:p>
            <a:r>
              <a:rPr lang="en-US" sz="1600" b="1" dirty="0"/>
              <a:t>Climate</a:t>
            </a:r>
          </a:p>
          <a:p>
            <a:r>
              <a:rPr lang="en-US" sz="1600" b="1" dirty="0"/>
              <a:t>Core</a:t>
            </a:r>
          </a:p>
          <a:p>
            <a:r>
              <a:rPr lang="en-US" sz="1600" b="1" dirty="0" smtClean="0"/>
              <a:t>Cross-Dating</a:t>
            </a:r>
            <a:endParaRPr lang="en-US" sz="1600" b="1" dirty="0"/>
          </a:p>
          <a:p>
            <a:r>
              <a:rPr lang="en-US" sz="1600" b="1" dirty="0" smtClean="0"/>
              <a:t>Cross-Section</a:t>
            </a:r>
            <a:endParaRPr lang="en-US" sz="1600" b="1" dirty="0"/>
          </a:p>
          <a:p>
            <a:r>
              <a:rPr lang="en-US" sz="1600" b="1" dirty="0"/>
              <a:t>Dendrochronology</a:t>
            </a:r>
          </a:p>
          <a:p>
            <a:r>
              <a:rPr lang="en-US" sz="1600" b="1" dirty="0"/>
              <a:t>Disturbance</a:t>
            </a:r>
          </a:p>
          <a:p>
            <a:r>
              <a:rPr lang="en-US" sz="1600" b="1" dirty="0"/>
              <a:t>Drought</a:t>
            </a:r>
          </a:p>
          <a:p>
            <a:r>
              <a:rPr lang="en-US" sz="1600" b="1" dirty="0"/>
              <a:t>Earlywood</a:t>
            </a:r>
          </a:p>
          <a:p>
            <a:r>
              <a:rPr lang="en-US" sz="1600" b="1" dirty="0"/>
              <a:t>Evapotranspiration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 smtClean="0"/>
              <a:t>Fire </a:t>
            </a:r>
            <a:r>
              <a:rPr lang="en-US" sz="1600" b="1" dirty="0"/>
              <a:t>Regime</a:t>
            </a:r>
          </a:p>
          <a:p>
            <a:r>
              <a:rPr lang="en-US" sz="1600" b="1" dirty="0"/>
              <a:t>Fire Scar</a:t>
            </a:r>
          </a:p>
          <a:p>
            <a:r>
              <a:rPr lang="en-US" sz="1600" b="1" dirty="0"/>
              <a:t>Fire Severity</a:t>
            </a:r>
          </a:p>
          <a:p>
            <a:r>
              <a:rPr lang="en-US" sz="1600" b="1" dirty="0"/>
              <a:t>Fire Triangle</a:t>
            </a:r>
          </a:p>
          <a:p>
            <a:r>
              <a:rPr lang="en-US" sz="1600" b="1" dirty="0"/>
              <a:t>Geography</a:t>
            </a:r>
          </a:p>
          <a:p>
            <a:r>
              <a:rPr lang="en-US" sz="1600" b="1" dirty="0"/>
              <a:t>Geology</a:t>
            </a:r>
          </a:p>
          <a:p>
            <a:r>
              <a:rPr lang="en-US" sz="1600" b="1" dirty="0"/>
              <a:t>Hardwood</a:t>
            </a:r>
          </a:p>
          <a:p>
            <a:r>
              <a:rPr lang="en-US" sz="1600" b="1" dirty="0"/>
              <a:t>Increment Borer</a:t>
            </a:r>
          </a:p>
          <a:p>
            <a:r>
              <a:rPr lang="en-US" sz="1600" b="1" dirty="0"/>
              <a:t>Insect</a:t>
            </a:r>
          </a:p>
          <a:p>
            <a:r>
              <a:rPr lang="en-US" sz="1600" b="1" dirty="0"/>
              <a:t>Instrumentation</a:t>
            </a:r>
          </a:p>
          <a:p>
            <a:r>
              <a:rPr lang="en-US" sz="1600" b="1" dirty="0"/>
              <a:t>Interdisciplinary</a:t>
            </a:r>
          </a:p>
          <a:p>
            <a:r>
              <a:rPr lang="en-US" sz="1600" b="1" dirty="0"/>
              <a:t>Latewood</a:t>
            </a:r>
          </a:p>
          <a:p>
            <a:r>
              <a:rPr lang="en-US" sz="1600" b="1" dirty="0"/>
              <a:t>Limiting Factor</a:t>
            </a:r>
          </a:p>
          <a:p>
            <a:r>
              <a:rPr lang="en-US" sz="1600" b="1" dirty="0"/>
              <a:t>Master Chronology</a:t>
            </a:r>
          </a:p>
          <a:p>
            <a:r>
              <a:rPr lang="en-US" sz="1600" b="1" dirty="0"/>
              <a:t>Nutrients</a:t>
            </a:r>
          </a:p>
          <a:p>
            <a:r>
              <a:rPr lang="en-US" sz="1600" b="1" dirty="0"/>
              <a:t>Palmer Drought Severity Index (PDSI)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r>
              <a:rPr lang="en-US" sz="1600" b="1" dirty="0" smtClean="0"/>
              <a:t>Phenology</a:t>
            </a:r>
            <a:endParaRPr lang="en-US" sz="1600" b="1" dirty="0"/>
          </a:p>
          <a:p>
            <a:r>
              <a:rPr lang="en-US" sz="1600" b="1" dirty="0"/>
              <a:t>Phloem</a:t>
            </a:r>
          </a:p>
          <a:p>
            <a:r>
              <a:rPr lang="en-US" sz="1600" b="1" dirty="0"/>
              <a:t>Photosynthesis</a:t>
            </a:r>
          </a:p>
          <a:p>
            <a:r>
              <a:rPr lang="en-US" sz="1600" b="1" dirty="0"/>
              <a:t>Precipitation</a:t>
            </a:r>
          </a:p>
          <a:p>
            <a:r>
              <a:rPr lang="en-US" sz="1600" b="1" dirty="0"/>
              <a:t>Proxy</a:t>
            </a:r>
          </a:p>
          <a:p>
            <a:r>
              <a:rPr lang="en-US" sz="1600" b="1" dirty="0"/>
              <a:t>Ray</a:t>
            </a:r>
          </a:p>
          <a:p>
            <a:r>
              <a:rPr lang="en-US" sz="1600" b="1" dirty="0"/>
              <a:t>Resin Duct</a:t>
            </a:r>
          </a:p>
          <a:p>
            <a:r>
              <a:rPr lang="en-US" sz="1600" b="1" dirty="0"/>
              <a:t>Sapwood</a:t>
            </a:r>
          </a:p>
          <a:p>
            <a:r>
              <a:rPr lang="en-US" sz="1600" b="1" dirty="0"/>
              <a:t>Signal</a:t>
            </a:r>
          </a:p>
          <a:p>
            <a:r>
              <a:rPr lang="en-US" sz="1600" b="1" dirty="0"/>
              <a:t>Skeleton Plotting</a:t>
            </a:r>
          </a:p>
          <a:p>
            <a:r>
              <a:rPr lang="en-US" sz="1600" b="1" dirty="0"/>
              <a:t>Standardization</a:t>
            </a:r>
          </a:p>
          <a:p>
            <a:r>
              <a:rPr lang="en-US" sz="1600" b="1" dirty="0"/>
              <a:t>Tree-Cookie</a:t>
            </a:r>
          </a:p>
          <a:p>
            <a:r>
              <a:rPr lang="en-US" sz="1600" b="1" dirty="0"/>
              <a:t>Topography</a:t>
            </a:r>
          </a:p>
          <a:p>
            <a:r>
              <a:rPr lang="en-US" sz="1600" b="1" dirty="0"/>
              <a:t>Variability</a:t>
            </a:r>
          </a:p>
          <a:p>
            <a:r>
              <a:rPr lang="en-US" sz="1600" b="1" dirty="0"/>
              <a:t>Vessel </a:t>
            </a:r>
          </a:p>
          <a:p>
            <a:r>
              <a:rPr lang="en-US" sz="1600" b="1" dirty="0"/>
              <a:t>Wildland Urban Interface</a:t>
            </a:r>
          </a:p>
          <a:p>
            <a:r>
              <a:rPr lang="en-US" sz="1600" b="1" dirty="0"/>
              <a:t>Xylem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540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Dendrochronology Workshop Kit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568450"/>
            <a:ext cx="8686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Your Dendrochronology </a:t>
            </a:r>
            <a:r>
              <a:rPr lang="en-US" dirty="0"/>
              <a:t>K</a:t>
            </a:r>
            <a:r>
              <a:rPr lang="en-US" dirty="0" smtClean="0"/>
              <a:t>it contains the following items: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 smtClean="0"/>
              <a:t>Workshop Notebook with lessons and supplementary materials</a:t>
            </a:r>
          </a:p>
          <a:p>
            <a:pPr marL="0" indent="0">
              <a:buNone/>
            </a:pPr>
            <a:r>
              <a:rPr lang="en-US" sz="1600" dirty="0" err="1" smtClean="0"/>
              <a:t>Thumbdrive</a:t>
            </a:r>
            <a:r>
              <a:rPr lang="en-US" sz="1600" dirty="0" smtClean="0"/>
              <a:t> with lesson plans and </a:t>
            </a:r>
            <a:r>
              <a:rPr lang="en-US" sz="1600" dirty="0"/>
              <a:t>supplementary </a:t>
            </a:r>
            <a:r>
              <a:rPr lang="en-US" sz="1600" dirty="0" smtClean="0"/>
              <a:t>materials</a:t>
            </a:r>
          </a:p>
          <a:p>
            <a:pPr marL="0" indent="0">
              <a:buNone/>
            </a:pPr>
            <a:r>
              <a:rPr lang="en-US" sz="1600" dirty="0" smtClean="0"/>
              <a:t>Cross-Sections and Cores</a:t>
            </a:r>
          </a:p>
          <a:p>
            <a:pPr marL="0" indent="0">
              <a:buNone/>
            </a:pPr>
            <a:r>
              <a:rPr lang="en-US" sz="1600" dirty="0" smtClean="0"/>
              <a:t>Re-useable Dry Erase Laminates </a:t>
            </a:r>
          </a:p>
          <a:p>
            <a:pPr marL="0" indent="0">
              <a:buNone/>
            </a:pPr>
            <a:r>
              <a:rPr lang="en-US" sz="1600" dirty="0" err="1" smtClean="0"/>
              <a:t>Macrolenses</a:t>
            </a:r>
            <a:r>
              <a:rPr lang="en-US" sz="1600" dirty="0" smtClean="0"/>
              <a:t> (for use with a cell phone camera for magnification)</a:t>
            </a:r>
          </a:p>
          <a:p>
            <a:pPr marL="0" indent="0">
              <a:buNone/>
            </a:pPr>
            <a:r>
              <a:rPr lang="en-US" sz="1600" dirty="0" smtClean="0"/>
              <a:t>Magnifying Glasses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147" y="4743450"/>
            <a:ext cx="3602816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8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93676"/>
            <a:ext cx="8515350" cy="1325563"/>
          </a:xfrm>
        </p:spPr>
        <p:txBody>
          <a:bodyPr/>
          <a:lstStyle/>
          <a:p>
            <a:r>
              <a:rPr lang="en-US" b="1" dirty="0" smtClean="0"/>
              <a:t>UA Laboratory of Tree-Ring Research Contact Information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8"/>
            <a:ext cx="8329614" cy="505301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LTRR Main </a:t>
            </a:r>
            <a:r>
              <a:rPr lang="en-US" dirty="0"/>
              <a:t>Website: </a:t>
            </a:r>
            <a:r>
              <a:rPr lang="en-US" dirty="0">
                <a:hlinkClick r:id="rId2"/>
              </a:rPr>
              <a:t>http://ltrr.arizona.edu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LTRR Outreach </a:t>
            </a:r>
            <a:r>
              <a:rPr lang="en-US" dirty="0"/>
              <a:t>Website: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ltrr.arizona.edu/outreach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LTRR Public Calendar </a:t>
            </a:r>
            <a:r>
              <a:rPr lang="en-US" dirty="0"/>
              <a:t>of Events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ltrr.arizona.edu/calendar/month</a:t>
            </a:r>
            <a:endParaRPr lang="en-US" dirty="0" smtClean="0"/>
          </a:p>
          <a:p>
            <a:pPr marL="0" lvl="0" indent="0">
              <a:lnSpc>
                <a:spcPct val="100000"/>
              </a:lnSpc>
              <a:buNone/>
            </a:pPr>
            <a:r>
              <a:rPr lang="en-US" dirty="0" smtClean="0"/>
              <a:t>LTRR Facebook Page </a:t>
            </a:r>
            <a:r>
              <a:rPr lang="en-US" altLang="en-US" dirty="0" smtClean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http</a:t>
            </a:r>
            <a:r>
              <a:rPr lang="en-US" altLang="en-US" dirty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://</a:t>
            </a:r>
            <a:r>
              <a:rPr lang="en-US" altLang="en-US" dirty="0" smtClean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goo.gl/2qRGqS</a:t>
            </a:r>
            <a:endParaRPr lang="en-US" altLang="en-US" dirty="0" smtClean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Pamela Pelletier – Director of Outreach,  Sky Island Science Investigators Program</a:t>
            </a: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pamela@email.arizona.edu</a:t>
            </a:r>
            <a:r>
              <a:rPr lang="en-US" dirty="0" smtClean="0"/>
              <a:t>  T. 520.248.9933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Arin Haverland – Outreach, Research, and Education </a:t>
            </a: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arin@email.arizona.edu</a:t>
            </a:r>
            <a:r>
              <a:rPr lang="en-US" dirty="0" smtClean="0"/>
              <a:t> T. 520.248.0714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Randall Smith – Retired Educator and Docent</a:t>
            </a:r>
          </a:p>
          <a:p>
            <a:pPr marL="0" indent="0">
              <a:buNone/>
            </a:pPr>
            <a:r>
              <a:rPr lang="en-US" dirty="0" smtClean="0">
                <a:hlinkClick r:id="rId8"/>
              </a:rPr>
              <a:t>rssmars@aol.com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Will </a:t>
            </a:r>
            <a:r>
              <a:rPr lang="en-US" dirty="0" err="1" smtClean="0"/>
              <a:t>Smalzer</a:t>
            </a:r>
            <a:r>
              <a:rPr lang="en-US" dirty="0" smtClean="0"/>
              <a:t> - Retired Educator </a:t>
            </a:r>
            <a:r>
              <a:rPr lang="en-US" dirty="0"/>
              <a:t>and </a:t>
            </a:r>
            <a:r>
              <a:rPr lang="en-US" dirty="0" smtClean="0"/>
              <a:t>Docent</a:t>
            </a:r>
          </a:p>
          <a:p>
            <a:pPr marL="0" indent="0">
              <a:buNone/>
            </a:pPr>
            <a:r>
              <a:rPr lang="en-US" dirty="0" smtClean="0">
                <a:hlinkClick r:id="rId9"/>
              </a:rPr>
              <a:t>wsmalzer@yahoo.com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Janice Gallagher - Retired Educator </a:t>
            </a:r>
            <a:r>
              <a:rPr lang="en-US" dirty="0"/>
              <a:t>and </a:t>
            </a:r>
            <a:r>
              <a:rPr lang="en-US" dirty="0" smtClean="0"/>
              <a:t>Docent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10"/>
              </a:rPr>
              <a:t>jregallagher@hotmail.com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729" y="4072322"/>
            <a:ext cx="3964946" cy="2447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5075" y="986547"/>
            <a:ext cx="251460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Free Resources for Educators and Students of any age!</a:t>
            </a:r>
          </a:p>
          <a:p>
            <a:r>
              <a:rPr lang="en-US" dirty="0" smtClean="0"/>
              <a:t>Field trips</a:t>
            </a:r>
          </a:p>
          <a:p>
            <a:r>
              <a:rPr lang="en-US" dirty="0" smtClean="0"/>
              <a:t>Classroom visits</a:t>
            </a:r>
          </a:p>
          <a:p>
            <a:r>
              <a:rPr lang="en-US" dirty="0" smtClean="0"/>
              <a:t>Lesson materials</a:t>
            </a:r>
          </a:p>
          <a:p>
            <a:r>
              <a:rPr lang="en-US" dirty="0" smtClean="0"/>
              <a:t>Lab visits</a:t>
            </a:r>
          </a:p>
          <a:p>
            <a:r>
              <a:rPr lang="en-US" dirty="0" smtClean="0"/>
              <a:t>Specialist talks</a:t>
            </a:r>
          </a:p>
          <a:p>
            <a:r>
              <a:rPr lang="en-US" dirty="0" smtClean="0"/>
              <a:t>Portable </a:t>
            </a:r>
            <a:r>
              <a:rPr lang="en-US" dirty="0" err="1" smtClean="0"/>
              <a:t>Dendro</a:t>
            </a:r>
            <a:r>
              <a:rPr lang="en-US" dirty="0" smtClean="0"/>
              <a:t> Kits</a:t>
            </a:r>
          </a:p>
          <a:p>
            <a:r>
              <a:rPr lang="en-US" dirty="0" smtClean="0"/>
              <a:t>Tucson Festival of Books</a:t>
            </a:r>
          </a:p>
        </p:txBody>
      </p:sp>
    </p:spTree>
    <p:extLst>
      <p:ext uri="{BB962C8B-B14F-4D97-AF65-F5344CB8AC3E}">
        <p14:creationId xmlns:p14="http://schemas.microsoft.com/office/powerpoint/2010/main" val="228788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35730" y="1164134"/>
            <a:ext cx="8629651" cy="56938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</a:rPr>
              <a:t>ltrr.arizona.edu/outreach/sky-island-science-investigators </a:t>
            </a:r>
            <a:r>
              <a:rPr lang="en-US" altLang="en-US" sz="1400" dirty="0" smtClean="0">
                <a:cs typeface="Arial" panose="020B0604020202020204" pitchFamily="34" charset="0"/>
              </a:rPr>
              <a:t>LTRR info on 4-8th grade field classes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ltrr.arizona.edu/outreach/become-docent </a:t>
            </a:r>
            <a:r>
              <a:rPr lang="en-US" altLang="en-US" sz="1400" dirty="0" smtClean="0">
                <a:cs typeface="Arial" panose="020B0604020202020204" pitchFamily="34" charset="0"/>
              </a:rPr>
              <a:t>LTRR Activities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ltrr.arizona.edu/outreach/tree-ring-open-house-tucson-festival-book </a:t>
            </a:r>
            <a:r>
              <a:rPr lang="en-US" altLang="en-US" sz="1400" dirty="0" smtClean="0">
                <a:cs typeface="Arial" panose="020B0604020202020204" pitchFamily="34" charset="0"/>
              </a:rPr>
              <a:t>LTRR Event Info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ltrr.arizona.edu/content/art-bryant-bannister-tree-ring-building </a:t>
            </a:r>
            <a:r>
              <a:rPr lang="en-US" altLang="en-US" sz="1400" dirty="0">
                <a:cs typeface="Arial" panose="020B0604020202020204" pitchFamily="34" charset="0"/>
              </a:rPr>
              <a:t>LTRR News Story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  <a:hlinkClick r:id="rId2"/>
              </a:rPr>
              <a:t>http://video.pbs.org/video/2330301577/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cs typeface="Arial" panose="020B0604020202020204" pitchFamily="34" charset="0"/>
              </a:rPr>
              <a:t>    </a:t>
            </a:r>
            <a:r>
              <a:rPr lang="en-US" altLang="en-US" sz="1400" dirty="0" smtClean="0">
                <a:cs typeface="Arial" panose="020B0604020202020204" pitchFamily="34" charset="0"/>
              </a:rPr>
              <a:t>LTRR </a:t>
            </a:r>
            <a:r>
              <a:rPr lang="en-US" altLang="en-US" sz="1400" dirty="0">
                <a:cs typeface="Arial" panose="020B0604020202020204" pitchFamily="34" charset="0"/>
              </a:rPr>
              <a:t>News </a:t>
            </a:r>
            <a:r>
              <a:rPr lang="en-US" altLang="en-US" sz="1400" dirty="0" smtClean="0">
                <a:cs typeface="Arial" panose="020B0604020202020204" pitchFamily="34" charset="0"/>
              </a:rPr>
              <a:t>Story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3"/>
              </a:rPr>
              <a:t>http</a:t>
            </a: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3"/>
              </a:rPr>
              <a:t>://www.nytimes.com/2015/04/14/science/californias-history-of-drought-repeats.html?smid=fb-share&amp;_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3"/>
              </a:rPr>
              <a:t>r=0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</a:rPr>
              <a:t>  </a:t>
            </a:r>
            <a:r>
              <a:rPr lang="en-US" altLang="en-US" sz="1400" dirty="0" smtClean="0">
                <a:cs typeface="Arial" panose="020B0604020202020204" pitchFamily="34" charset="0"/>
              </a:rPr>
              <a:t>NYT News Story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uanews.org/story/the-art-and-science-of-the-environment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</a:rPr>
              <a:t>   </a:t>
            </a:r>
            <a:r>
              <a:rPr lang="en-US" altLang="en-US" sz="1400" dirty="0">
                <a:cs typeface="Arial" panose="020B0604020202020204" pitchFamily="34" charset="0"/>
              </a:rPr>
              <a:t>UA News </a:t>
            </a:r>
            <a:r>
              <a:rPr lang="en-US" altLang="en-US" sz="1400" dirty="0" smtClean="0">
                <a:cs typeface="Arial" panose="020B0604020202020204" pitchFamily="34" charset="0"/>
              </a:rPr>
              <a:t>Story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https://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goo.gl/21vkYx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smtClean="0">
                <a:cs typeface="Arial" panose="020B0604020202020204" pitchFamily="34" charset="0"/>
              </a:rPr>
              <a:t>UA News Story</a:t>
            </a:r>
            <a:endParaRPr lang="en-US" altLang="en-US" sz="1400" dirty="0"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5730" y="0"/>
            <a:ext cx="8872539" cy="1325563"/>
          </a:xfrm>
        </p:spPr>
        <p:txBody>
          <a:bodyPr/>
          <a:lstStyle/>
          <a:p>
            <a:r>
              <a:rPr lang="en-US" b="1" dirty="0" smtClean="0"/>
              <a:t>Online Resources: Readings &amp; Videos 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5205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35730" y="1325563"/>
            <a:ext cx="8872539" cy="46166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hlinkClick r:id="rId2"/>
              </a:rPr>
              <a:t>http://</a:t>
            </a:r>
            <a:r>
              <a:rPr lang="en-US" altLang="en-US" sz="1400" dirty="0" smtClean="0">
                <a:hlinkClick r:id="rId2"/>
              </a:rPr>
              <a:t>uanews.org/story/the-lord-of-the-tree-rings</a:t>
            </a:r>
            <a:r>
              <a:rPr lang="en-US" altLang="en-US" sz="1400" dirty="0" smtClean="0"/>
              <a:t>  UA News Story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hlinkClick r:id="rId3"/>
              </a:rPr>
              <a:t>http://</a:t>
            </a:r>
            <a:r>
              <a:rPr lang="en-US" altLang="en-US" sz="1400" dirty="0" smtClean="0">
                <a:hlinkClick r:id="rId3"/>
              </a:rPr>
              <a:t>www.bbc.com/news/science-environment-31588671</a:t>
            </a:r>
            <a:r>
              <a:rPr lang="en-US" altLang="en-US" sz="1400" dirty="0" smtClean="0"/>
              <a:t> BBC News Story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 smtClean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/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http://goo.gl/QeIT1x</a:t>
            </a: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</a:rPr>
              <a:t>    </a:t>
            </a:r>
            <a:r>
              <a:rPr lang="en-US" altLang="en-US" sz="1400" dirty="0" smtClean="0">
                <a:cs typeface="Arial" panose="020B0604020202020204" pitchFamily="34" charset="0"/>
              </a:rPr>
              <a:t>video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http://video.pbs.org/video/2330301577/</a:t>
            </a: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</a:rPr>
              <a:t>  </a:t>
            </a:r>
            <a:r>
              <a:rPr lang="en-US" altLang="en-US" sz="1400" dirty="0" smtClean="0">
                <a:cs typeface="Arial" panose="020B0604020202020204" pitchFamily="34" charset="0"/>
              </a:rPr>
              <a:t>video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1155CC"/>
                </a:solidFill>
                <a:cs typeface="Arial" panose="020B0604020202020204" pitchFamily="34" charset="0"/>
                <a:hlinkClick r:id="rId6"/>
              </a:rPr>
              <a:t>http://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  <a:hlinkClick r:id="rId6"/>
              </a:rPr>
              <a:t>www.npr.org/2012/08/23/159373691/how-the-smokey-bear-effect-led-to-raging-wildfires</a:t>
            </a:r>
            <a:r>
              <a:rPr lang="en-US" altLang="en-US" sz="1400" dirty="0" smtClean="0">
                <a:solidFill>
                  <a:srgbClr val="1155CC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 smtClean="0">
                <a:cs typeface="Arial" panose="020B0604020202020204" pitchFamily="34" charset="0"/>
              </a:rPr>
              <a:t>NPR video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1400" dirty="0">
                <a:hlinkClick r:id="rId7"/>
              </a:rPr>
              <a:t>http://</a:t>
            </a:r>
            <a:r>
              <a:rPr lang="en-US" altLang="en-US" sz="1400" dirty="0" smtClean="0">
                <a:hlinkClick r:id="rId7"/>
              </a:rPr>
              <a:t>www.12news.com/story/weather/talking-weather/2015/11/15/treering-time-travel/75837144/</a:t>
            </a:r>
            <a:r>
              <a:rPr lang="en-US" altLang="en-US" sz="1400" dirty="0" smtClean="0"/>
              <a:t>  LTRR </a:t>
            </a:r>
            <a:r>
              <a:rPr lang="en-US" altLang="en-US" sz="1400" dirty="0"/>
              <a:t>on ABC News Phoenix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1400" dirty="0" smtClean="0"/>
          </a:p>
          <a:p>
            <a:pPr marL="0" indent="0">
              <a:lnSpc>
                <a:spcPct val="100000"/>
              </a:lnSpc>
              <a:buNone/>
            </a:pPr>
            <a:endParaRPr lang="en-US" altLang="en-US" sz="1400" dirty="0"/>
          </a:p>
          <a:p>
            <a:pPr marL="0" indent="0">
              <a:lnSpc>
                <a:spcPct val="100000"/>
              </a:lnSpc>
              <a:buNone/>
            </a:pPr>
            <a:endParaRPr lang="en-US" altLang="en-US" sz="1400" dirty="0" smtClean="0"/>
          </a:p>
          <a:p>
            <a:pPr marL="0" indent="0">
              <a:lnSpc>
                <a:spcPct val="100000"/>
              </a:lnSpc>
              <a:buNone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5730" y="0"/>
            <a:ext cx="8872539" cy="1325563"/>
          </a:xfrm>
        </p:spPr>
        <p:txBody>
          <a:bodyPr/>
          <a:lstStyle/>
          <a:p>
            <a:r>
              <a:rPr lang="en-US" b="1" dirty="0" smtClean="0"/>
              <a:t>Online Resources: Readings &amp; Videos 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786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Let’s Review!</a:t>
            </a:r>
            <a:br>
              <a:rPr lang="en-US" b="1" dirty="0" smtClean="0"/>
            </a:br>
            <a:r>
              <a:rPr lang="en-US" dirty="0" smtClean="0"/>
              <a:t>What do trees need to grow?</a:t>
            </a:r>
            <a:endParaRPr lang="en-US" dirty="0"/>
          </a:p>
        </p:txBody>
      </p:sp>
      <p:pic>
        <p:nvPicPr>
          <p:cNvPr id="4" name="Picture 2" descr="http://www.prosperouscoachblog.com/wp-content/uploads/2010/06/tree-seedlin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8765" y="1690689"/>
            <a:ext cx="3330575" cy="47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0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0" y="107951"/>
            <a:ext cx="7886700" cy="1325563"/>
          </a:xfrm>
        </p:spPr>
        <p:txBody>
          <a:bodyPr/>
          <a:lstStyle/>
          <a:p>
            <a:r>
              <a:rPr lang="en-US" b="1" dirty="0" smtClean="0"/>
              <a:t>What is required for tree growth?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00" y="1690688"/>
            <a:ext cx="4995975" cy="4724399"/>
          </a:xfrm>
        </p:spPr>
        <p:txBody>
          <a:bodyPr>
            <a:normAutofit/>
          </a:bodyPr>
          <a:lstStyle/>
          <a:p>
            <a:r>
              <a:rPr lang="en-US" dirty="0" smtClean="0"/>
              <a:t>Sunlight (energy)</a:t>
            </a:r>
          </a:p>
          <a:p>
            <a:r>
              <a:rPr lang="en-US" dirty="0" smtClean="0"/>
              <a:t>Water (precipitation, run-off, irrigation/water source)</a:t>
            </a:r>
          </a:p>
          <a:p>
            <a:r>
              <a:rPr lang="en-US" dirty="0" smtClean="0"/>
              <a:t>Nutrients (</a:t>
            </a:r>
            <a:r>
              <a:rPr lang="en-US" dirty="0" err="1" smtClean="0"/>
              <a:t>e.g</a:t>
            </a:r>
            <a:r>
              <a:rPr lang="en-US" dirty="0"/>
              <a:t> </a:t>
            </a:r>
            <a:r>
              <a:rPr lang="en-US" dirty="0" smtClean="0"/>
              <a:t>N,P,K, Ca, Al, </a:t>
            </a:r>
            <a:r>
              <a:rPr lang="en-US" dirty="0" err="1" smtClean="0"/>
              <a:t>Mn</a:t>
            </a:r>
            <a:r>
              <a:rPr lang="en-US" dirty="0" smtClean="0"/>
              <a:t>, Mg, </a:t>
            </a:r>
            <a:r>
              <a:rPr lang="en-US" dirty="0" err="1" smtClean="0"/>
              <a:t>Ph</a:t>
            </a:r>
            <a:r>
              <a:rPr lang="en-US" dirty="0" smtClean="0"/>
              <a:t> and others from the soil or amendments)</a:t>
            </a:r>
          </a:p>
          <a:p>
            <a:r>
              <a:rPr lang="en-US" dirty="0" smtClean="0"/>
              <a:t>Processes (Photosynthesis &amp; Evapotranspiration)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546" y="1199199"/>
            <a:ext cx="2774692" cy="288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546" y="4178988"/>
            <a:ext cx="2774692" cy="25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Tree Cookie Observations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72050" y="1325563"/>
            <a:ext cx="39576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notice?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What do you wonder?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6598" y="5887581"/>
            <a:ext cx="7701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Sample 1: Record your observations on this sheet:</a:t>
            </a:r>
          </a:p>
          <a:p>
            <a:r>
              <a:rPr lang="en-US" sz="2800" dirty="0"/>
              <a:t>(PSME)  Douglas Fir </a:t>
            </a:r>
            <a:r>
              <a:rPr lang="en-US" sz="2800" i="1" dirty="0"/>
              <a:t>(</a:t>
            </a:r>
            <a:r>
              <a:rPr lang="en-US" sz="2800" i="1" dirty="0" err="1"/>
              <a:t>Pseudotsuga</a:t>
            </a:r>
            <a:r>
              <a:rPr lang="en-US" sz="2800" i="1" dirty="0"/>
              <a:t> </a:t>
            </a:r>
            <a:r>
              <a:rPr lang="en-US" sz="2800" i="1" dirty="0" err="1"/>
              <a:t>menziesii</a:t>
            </a:r>
            <a:r>
              <a:rPr lang="en-US" sz="2800" i="1" dirty="0"/>
              <a:t>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956" y="5200650"/>
            <a:ext cx="1183611" cy="136833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33" y="1058479"/>
            <a:ext cx="4048409" cy="48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Tree Cookie Observations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72050" y="1325563"/>
            <a:ext cx="39576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notice?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What do you wonder?</a:t>
            </a:r>
            <a:endParaRPr lang="en-US" sz="32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98" y="1390332"/>
            <a:ext cx="4722099" cy="4130358"/>
          </a:xfrm>
        </p:spPr>
      </p:pic>
      <p:sp>
        <p:nvSpPr>
          <p:cNvPr id="8" name="TextBox 7"/>
          <p:cNvSpPr txBox="1"/>
          <p:nvPr/>
        </p:nvSpPr>
        <p:spPr>
          <a:xfrm>
            <a:off x="256598" y="5887581"/>
            <a:ext cx="7701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Sample 2: Record your observations on this sheet:</a:t>
            </a:r>
          </a:p>
          <a:p>
            <a:r>
              <a:rPr lang="en-US" sz="2800" dirty="0"/>
              <a:t>(QUGA)   </a:t>
            </a:r>
            <a:r>
              <a:rPr lang="en-US" sz="2800" dirty="0" err="1"/>
              <a:t>Gambel</a:t>
            </a:r>
            <a:r>
              <a:rPr lang="en-US" sz="2800" dirty="0"/>
              <a:t> Oak </a:t>
            </a:r>
            <a:r>
              <a:rPr lang="en-US" sz="2800" i="1" dirty="0"/>
              <a:t>(</a:t>
            </a:r>
            <a:r>
              <a:rPr lang="en-US" sz="2800" i="1" dirty="0" err="1"/>
              <a:t>Quercus</a:t>
            </a:r>
            <a:r>
              <a:rPr lang="en-US" sz="2800" i="1" dirty="0"/>
              <a:t> </a:t>
            </a:r>
            <a:r>
              <a:rPr lang="en-US" sz="2800" i="1" dirty="0" err="1"/>
              <a:t>gambelii</a:t>
            </a:r>
            <a:r>
              <a:rPr lang="en-US" sz="2800" i="1" dirty="0"/>
              <a:t>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956" y="5200650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out: What did you observe?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6319" y="1564461"/>
            <a:ext cx="39833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notice?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What do you wonder?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5" y="1345565"/>
            <a:ext cx="4245288" cy="4686326"/>
          </a:xfrm>
        </p:spPr>
      </p:pic>
      <p:sp>
        <p:nvSpPr>
          <p:cNvPr id="3" name="Rectangle 2"/>
          <p:cNvSpPr/>
          <p:nvPr/>
        </p:nvSpPr>
        <p:spPr>
          <a:xfrm>
            <a:off x="180022" y="6216508"/>
            <a:ext cx="5886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(PSME)  Douglas Fir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Pseudotsuga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menziesii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6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out: What did you observe?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4929" y="1564461"/>
            <a:ext cx="39833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notice?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What do you wonder?</a:t>
            </a:r>
            <a:endParaRPr lang="en-US" sz="32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20" y="1424621"/>
            <a:ext cx="5030709" cy="4400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432" y="5973246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(QUGA)  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Gambel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Oak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Quercus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gambelii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2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0789" y="1170374"/>
            <a:ext cx="6436306" cy="4441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446" y="1856592"/>
            <a:ext cx="4045705" cy="78581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25274" y="3060973"/>
            <a:ext cx="3637581" cy="3068366"/>
          </a:xfrm>
        </p:spPr>
        <p:txBody>
          <a:bodyPr/>
          <a:lstStyle/>
          <a:p>
            <a:r>
              <a:rPr lang="en-US" dirty="0" smtClean="0"/>
              <a:t>Pith</a:t>
            </a:r>
          </a:p>
          <a:p>
            <a:r>
              <a:rPr lang="en-US" dirty="0" smtClean="0"/>
              <a:t>Annual Rings</a:t>
            </a:r>
          </a:p>
          <a:p>
            <a:r>
              <a:rPr lang="en-US" dirty="0" smtClean="0"/>
              <a:t>Earlywood/Latewood</a:t>
            </a:r>
          </a:p>
          <a:p>
            <a:r>
              <a:rPr lang="en-US" dirty="0" smtClean="0"/>
              <a:t>Hardwood/Sapwood</a:t>
            </a:r>
          </a:p>
          <a:p>
            <a:r>
              <a:rPr lang="en-US" dirty="0" smtClean="0"/>
              <a:t>Cambium</a:t>
            </a:r>
          </a:p>
          <a:p>
            <a:r>
              <a:rPr lang="en-US" dirty="0" smtClean="0"/>
              <a:t>Bark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2980" y="360807"/>
            <a:ext cx="3902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is the structure of a tree-ring? 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244" y="5326477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75" y="-47854"/>
            <a:ext cx="7886700" cy="1325563"/>
          </a:xfrm>
        </p:spPr>
        <p:txBody>
          <a:bodyPr/>
          <a:lstStyle/>
          <a:p>
            <a:r>
              <a:rPr lang="en-US" b="1" dirty="0" smtClean="0"/>
              <a:t>Annual Ring 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35641"/>
            <a:ext cx="10440500" cy="361869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dendro.cnre.vt.edu/forestbiology/cambium2_no_scene_1.swf</a:t>
            </a:r>
            <a:endParaRPr lang="en-US" sz="2000" dirty="0" smtClean="0"/>
          </a:p>
          <a:p>
            <a:pPr algn="ctr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39" y="1206009"/>
            <a:ext cx="3804380" cy="381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753" y="3267074"/>
            <a:ext cx="2870554" cy="2847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753" y="431473"/>
            <a:ext cx="2870554" cy="2714624"/>
          </a:xfrm>
          <a:prstGeom prst="rect">
            <a:avLst/>
          </a:prstGeom>
        </p:spPr>
      </p:pic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6" y="5563035"/>
            <a:ext cx="1012522" cy="10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7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43888" cy="1325563"/>
          </a:xfrm>
        </p:spPr>
        <p:txBody>
          <a:bodyPr/>
          <a:lstStyle/>
          <a:p>
            <a:r>
              <a:rPr lang="en-US" b="1" dirty="0" smtClean="0"/>
              <a:t>What events might a tree experience during its lifetime?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1559"/>
            <a:ext cx="6711654" cy="4195481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Natural 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r>
              <a:rPr lang="en-US" sz="4000" b="1" u="sng" dirty="0" smtClean="0">
                <a:solidFill>
                  <a:schemeClr val="accent6">
                    <a:lumMod val="75000"/>
                  </a:schemeClr>
                </a:solidFill>
              </a:rPr>
              <a:t>Anthro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pogenic (Human)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244" y="5326477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1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1489" y="350843"/>
            <a:ext cx="9315451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2700" b="1" dirty="0" smtClean="0"/>
              <a:t>The UA Laboratory of Tree-Ring Research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dirty="0" smtClean="0">
                <a:latin typeface="Blackadder ITC" panose="04020505051007020D02" pitchFamily="82" charset="0"/>
              </a:rPr>
              <a:t>welcomes the </a:t>
            </a:r>
            <a:br>
              <a:rPr lang="en-US" dirty="0" smtClean="0">
                <a:latin typeface="Blackadder ITC" panose="04020505051007020D02" pitchFamily="82" charset="0"/>
              </a:rPr>
            </a:br>
            <a:r>
              <a:rPr lang="en-US" sz="5300" b="1" dirty="0" smtClean="0"/>
              <a:t>Amazing </a:t>
            </a:r>
            <a:r>
              <a:rPr lang="en-US" sz="5300" b="1" dirty="0" err="1" smtClean="0"/>
              <a:t>STEMAZings</a:t>
            </a:r>
            <a:r>
              <a:rPr lang="en-US" sz="5300" b="1" dirty="0" smtClean="0"/>
              <a:t>!</a:t>
            </a:r>
            <a:endParaRPr lang="en-US" sz="5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06662"/>
            <a:ext cx="9001125" cy="435133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 Bathrooms are across from the elevator in lobby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 smtClean="0"/>
              <a:t> Water bottles may be filled in kitchenette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r>
              <a:rPr lang="en-US" dirty="0" smtClean="0"/>
              <a:t>Branching Out Schedule:</a:t>
            </a:r>
          </a:p>
          <a:p>
            <a:pPr lvl="1"/>
            <a:r>
              <a:rPr lang="en-US" dirty="0" smtClean="0"/>
              <a:t>Morning Session: Tree-Ring Fundamentals		 8:30-11:30</a:t>
            </a:r>
          </a:p>
          <a:p>
            <a:pPr lvl="1"/>
            <a:r>
              <a:rPr lang="en-US" dirty="0" smtClean="0"/>
              <a:t>Lunch: Digestion Time					11:30-12:00</a:t>
            </a:r>
          </a:p>
          <a:p>
            <a:pPr lvl="1"/>
            <a:r>
              <a:rPr lang="en-US" dirty="0" smtClean="0"/>
              <a:t>Tour: 3rd Floor Labs 	 				12:00-12:30</a:t>
            </a:r>
          </a:p>
          <a:p>
            <a:pPr lvl="1"/>
            <a:r>
              <a:rPr lang="en-US" dirty="0" smtClean="0"/>
              <a:t>Afternoon Session: Applied Dendrochronology	12:30-3:00</a:t>
            </a:r>
          </a:p>
          <a:p>
            <a:pPr lvl="1"/>
            <a:r>
              <a:rPr lang="en-US" dirty="0" smtClean="0"/>
              <a:t>Do one thing challenge and wrap up 			3:00 to 3:30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203454"/>
            <a:ext cx="2928937" cy="18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57" y="169687"/>
            <a:ext cx="7886700" cy="1325563"/>
          </a:xfrm>
        </p:spPr>
        <p:txBody>
          <a:bodyPr/>
          <a:lstStyle/>
          <a:p>
            <a:r>
              <a:rPr lang="en-US" b="1" dirty="0" smtClean="0"/>
              <a:t>Tree-Growth is also related to: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57" y="1407459"/>
            <a:ext cx="6711654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Geography (physical and human)</a:t>
            </a:r>
          </a:p>
          <a:p>
            <a:r>
              <a:rPr lang="en-US" dirty="0" smtClean="0"/>
              <a:t>Topography</a:t>
            </a:r>
          </a:p>
          <a:p>
            <a:r>
              <a:rPr lang="en-US" dirty="0" smtClean="0"/>
              <a:t>Geology</a:t>
            </a:r>
          </a:p>
          <a:p>
            <a:r>
              <a:rPr lang="en-US" dirty="0" smtClean="0"/>
              <a:t>Climate</a:t>
            </a:r>
          </a:p>
          <a:p>
            <a:r>
              <a:rPr lang="en-US" dirty="0" smtClean="0"/>
              <a:t>Disturbance/Perturbation/Stress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460" y="1589596"/>
            <a:ext cx="1496024" cy="148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628" y="3551861"/>
            <a:ext cx="1798760" cy="1131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673" y="2010336"/>
            <a:ext cx="1806715" cy="1445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14" y="3173317"/>
            <a:ext cx="1417116" cy="14361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656" y="4736435"/>
            <a:ext cx="3968309" cy="199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18" y="156471"/>
            <a:ext cx="1546660" cy="132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50" y="3993894"/>
            <a:ext cx="4106899" cy="27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Tree-Growth &amp; Annual Rings are records of: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4151742"/>
            <a:ext cx="6711654" cy="419548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A term we use to describe this record of a past event is </a:t>
            </a:r>
            <a:r>
              <a:rPr lang="en-US" b="1" u="sng" dirty="0" smtClean="0">
                <a:solidFill>
                  <a:srgbClr val="002060"/>
                </a:solidFill>
              </a:rPr>
              <a:t>proxy</a:t>
            </a:r>
          </a:p>
          <a:p>
            <a:endParaRPr lang="en-US" u="sng" dirty="0"/>
          </a:p>
          <a:p>
            <a:r>
              <a:rPr lang="en-US" dirty="0" smtClean="0"/>
              <a:t>Instrumentation vs. Observations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951" y="5257711"/>
            <a:ext cx="1085652" cy="1306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1" y="5299547"/>
            <a:ext cx="1222373" cy="1222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04" y="1204321"/>
            <a:ext cx="4439146" cy="28177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820354"/>
            <a:ext cx="3645026" cy="249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Geography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 Topography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 Geology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 Climate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5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Dendrochronology is: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" y="1253331"/>
            <a:ext cx="8215313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 </a:t>
            </a:r>
            <a:r>
              <a:rPr lang="en-US" dirty="0" smtClean="0"/>
              <a:t>scientific set of techniques that assists researchers in analyzing </a:t>
            </a:r>
            <a:r>
              <a:rPr lang="en-US" dirty="0"/>
              <a:t>the connections between trees and the environment using the </a:t>
            </a:r>
            <a:r>
              <a:rPr lang="en-US" dirty="0" smtClean="0"/>
              <a:t>tree-ring structures, widths, </a:t>
            </a:r>
            <a:r>
              <a:rPr lang="en-US" dirty="0"/>
              <a:t>and </a:t>
            </a:r>
            <a:r>
              <a:rPr lang="en-US" dirty="0" smtClean="0"/>
              <a:t>patterns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3749713"/>
            <a:ext cx="2764821" cy="24907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A </a:t>
            </a:r>
            <a:r>
              <a:rPr lang="en-US" sz="3600" b="1" u="sng" dirty="0" smtClean="0"/>
              <a:t>proxy</a:t>
            </a:r>
            <a:r>
              <a:rPr lang="en-US" sz="3600" dirty="0" smtClean="0"/>
              <a:t> for: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Geography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 Topography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 Geology</a:t>
            </a:r>
          </a:p>
          <a:p>
            <a:r>
              <a:rPr lang="en-US" sz="3600" dirty="0" smtClean="0">
                <a:solidFill>
                  <a:srgbClr val="7030A0"/>
                </a:solidFill>
              </a:rPr>
              <a:t> Climate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4764" y="3749713"/>
            <a:ext cx="5029199" cy="2490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/>
              <a:t>Similar information is also stored in ice, coral, and soil cores</a:t>
            </a:r>
          </a:p>
          <a:p>
            <a:pPr marL="0" indent="0">
              <a:buNone/>
            </a:pP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**Note: tree-ring records are </a:t>
            </a:r>
            <a:r>
              <a:rPr lang="en-US" sz="3600" u="sng" dirty="0" smtClean="0">
                <a:solidFill>
                  <a:schemeClr val="accent6">
                    <a:lumMod val="50000"/>
                  </a:schemeClr>
                </a:solidFill>
              </a:rPr>
              <a:t>not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applicable or available everywhere! We will talk about why later in the lessons.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487" y="238091"/>
            <a:ext cx="1566923" cy="1452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842" y="231809"/>
            <a:ext cx="1428121" cy="14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4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417888"/>
          </a:xfrm>
        </p:spPr>
        <p:txBody>
          <a:bodyPr/>
          <a:lstStyle/>
          <a:p>
            <a:r>
              <a:rPr lang="en-US" dirty="0" smtClean="0"/>
              <a:t>How Can </a:t>
            </a:r>
            <a:r>
              <a:rPr lang="en-US" dirty="0"/>
              <a:t>I Use </a:t>
            </a:r>
            <a:r>
              <a:rPr lang="en-US" dirty="0" smtClean="0"/>
              <a:t>This?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Does It Fit?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5625"/>
            <a:ext cx="4075595" cy="3052762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57300" y="0"/>
            <a:ext cx="7015163" cy="1325563"/>
          </a:xfrm>
        </p:spPr>
        <p:txBody>
          <a:bodyPr/>
          <a:lstStyle/>
          <a:p>
            <a:r>
              <a:rPr lang="en-US" b="1" dirty="0" smtClean="0"/>
              <a:t>Morning Session: Milestone 1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28650" y="5848351"/>
            <a:ext cx="807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Skill Set: observations, analysis, interpretations, conclusions, connections, processes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757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BREAK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57" y="1562102"/>
            <a:ext cx="5792970" cy="47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026" y="1392499"/>
            <a:ext cx="4610100" cy="5286375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/>
              <a:t>List</a:t>
            </a:r>
            <a:r>
              <a:rPr lang="en-US" dirty="0" smtClean="0"/>
              <a:t> </a:t>
            </a:r>
            <a:r>
              <a:rPr lang="en-US" dirty="0"/>
              <a:t>ecological events that may impact tree-growth</a:t>
            </a:r>
          </a:p>
          <a:p>
            <a:pPr fontAlgn="base"/>
            <a:r>
              <a:rPr lang="en-US" b="1" dirty="0"/>
              <a:t>List</a:t>
            </a:r>
            <a:r>
              <a:rPr lang="en-US" dirty="0"/>
              <a:t> anthropogenic (human) activities that may impact </a:t>
            </a:r>
            <a:r>
              <a:rPr lang="en-US" dirty="0" smtClean="0"/>
              <a:t>tree-growth</a:t>
            </a:r>
          </a:p>
          <a:p>
            <a:pPr fontAlgn="base"/>
            <a:r>
              <a:rPr lang="en-US" b="1" dirty="0"/>
              <a:t>Identify </a:t>
            </a:r>
            <a:r>
              <a:rPr lang="en-US" dirty="0" smtClean="0"/>
              <a:t>tree adaptations</a:t>
            </a:r>
          </a:p>
          <a:p>
            <a:pPr fontAlgn="base"/>
            <a:r>
              <a:rPr lang="en-US" b="1" dirty="0" smtClean="0"/>
              <a:t>Describe</a:t>
            </a:r>
            <a:r>
              <a:rPr lang="en-US" dirty="0" smtClean="0"/>
              <a:t> </a:t>
            </a:r>
            <a:r>
              <a:rPr lang="en-US" dirty="0"/>
              <a:t>several techniques used to analyze tree-growth </a:t>
            </a:r>
          </a:p>
          <a:p>
            <a:pPr fontAlgn="base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236539"/>
            <a:ext cx="9144000" cy="745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Lesson 2: Observing the Past</a:t>
            </a:r>
            <a:br>
              <a:rPr lang="en-US" sz="4000" b="1" dirty="0" smtClean="0"/>
            </a:br>
            <a:r>
              <a:rPr lang="en-US" sz="4000" dirty="0" err="1" smtClean="0"/>
              <a:t>STEMAZings</a:t>
            </a:r>
            <a:r>
              <a:rPr lang="en-US" sz="4000" dirty="0" smtClean="0"/>
              <a:t> will be able to: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9" y="1392499"/>
            <a:ext cx="3843336" cy="51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0" y="804554"/>
            <a:ext cx="3229886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might these factors influence rings?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90" y="3106229"/>
            <a:ext cx="3645026" cy="249071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Geography 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600" dirty="0" smtClean="0">
                <a:solidFill>
                  <a:srgbClr val="002060"/>
                </a:solidFill>
              </a:rPr>
              <a:t> Topography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smtClean="0">
                <a:solidFill>
                  <a:srgbClr val="C00000"/>
                </a:solidFill>
              </a:rPr>
              <a:t> Geology</a:t>
            </a:r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 smtClean="0">
                <a:solidFill>
                  <a:srgbClr val="7030A0"/>
                </a:solidFill>
              </a:rPr>
              <a:t> Climate</a:t>
            </a:r>
            <a:endParaRPr lang="en-US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275" y="823449"/>
            <a:ext cx="3449077" cy="2288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1501" y="4351587"/>
            <a:ext cx="199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Douglas Fir </a:t>
            </a:r>
            <a:r>
              <a:rPr lang="en-US" dirty="0" smtClean="0"/>
              <a:t>from Quebec, Canada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0770" y="169897"/>
            <a:ext cx="182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Mesquite </a:t>
            </a:r>
            <a:r>
              <a:rPr lang="en-US" dirty="0" smtClean="0"/>
              <a:t>from Arizona, USA</a:t>
            </a:r>
            <a:endParaRPr lang="en-US" dirty="0"/>
          </a:p>
        </p:txBody>
      </p:sp>
      <p:pic>
        <p:nvPicPr>
          <p:cNvPr id="8" name="Picture 6" descr="http://www.greenworldproject.net/images/blue_spru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928" y="3350932"/>
            <a:ext cx="2399311" cy="32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8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638" y="331470"/>
            <a:ext cx="9155429" cy="445611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does the word </a:t>
            </a:r>
            <a:r>
              <a:rPr lang="en-US" b="1" u="sng" dirty="0" smtClean="0"/>
              <a:t>adaptation</a:t>
            </a:r>
            <a:r>
              <a:rPr lang="en-US" b="1" dirty="0" smtClean="0"/>
              <a:t> </a:t>
            </a:r>
            <a:r>
              <a:rPr lang="en-US" dirty="0" smtClean="0"/>
              <a:t>mean?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might a tree </a:t>
            </a:r>
            <a:r>
              <a:rPr lang="en-US" b="1" dirty="0" smtClean="0"/>
              <a:t>adapt?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384" y="4031930"/>
            <a:ext cx="1309687" cy="1214130"/>
          </a:xfrm>
          <a:prstGeom prst="rect">
            <a:avLst/>
          </a:prstGeom>
        </p:spPr>
      </p:pic>
      <p:pic>
        <p:nvPicPr>
          <p:cNvPr id="4" name="Picture 4" descr="http://www.freevectors.net/files/large/SixGreenTre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4195" y="2559527"/>
            <a:ext cx="5152385" cy="40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244" y="5326477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8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6363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Tree Adaptations: Bark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53" y="1295400"/>
            <a:ext cx="4410984" cy="2673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3" y="4108809"/>
            <a:ext cx="4410984" cy="2571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51" y="4104926"/>
            <a:ext cx="4279112" cy="2575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151" y="1295400"/>
            <a:ext cx="4279112" cy="26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452718"/>
            <a:ext cx="8416403" cy="1400530"/>
          </a:xfrm>
        </p:spPr>
        <p:txBody>
          <a:bodyPr/>
          <a:lstStyle/>
          <a:p>
            <a:r>
              <a:rPr lang="en-US" b="1" dirty="0" smtClean="0"/>
              <a:t>Tree Adaptations: Size and Shape of Trunk, Canopy, and Branches</a:t>
            </a:r>
            <a:endParaRPr lang="en-US" b="1" dirty="0"/>
          </a:p>
        </p:txBody>
      </p:sp>
      <p:pic>
        <p:nvPicPr>
          <p:cNvPr id="1028" name="Picture 4" descr="http://www.publicdomainpictures.net/download-picture.php?adresar=20000&amp;soubor=maple-tree-in-park-110661300191011Zru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5974" y="2168003"/>
            <a:ext cx="3303449" cy="379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reenworldproject.net/images/blue_spru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152" y="2168003"/>
            <a:ext cx="2857435" cy="379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d.publicbroadcasting.net/p/sdpb/files/201308/Pondero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" y="2200740"/>
            <a:ext cx="2646884" cy="376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8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" y="3099268"/>
            <a:ext cx="9144000" cy="2946082"/>
          </a:xfrm>
        </p:spPr>
        <p:txBody>
          <a:bodyPr>
            <a:normAutofit/>
          </a:bodyPr>
          <a:lstStyle/>
          <a:p>
            <a:r>
              <a:rPr lang="en-US" b="1" dirty="0" smtClean="0"/>
              <a:t>Magnificent Morning Session:</a:t>
            </a:r>
            <a:br>
              <a:rPr lang="en-US" b="1" dirty="0" smtClean="0"/>
            </a:br>
            <a:r>
              <a:rPr lang="en-US" dirty="0" smtClean="0"/>
              <a:t>Tree-Ring </a:t>
            </a:r>
            <a:r>
              <a:rPr lang="en-US" dirty="0" err="1" smtClean="0">
                <a:latin typeface="AR BLANCA" panose="02000000000000000000" pitchFamily="2" charset="0"/>
              </a:rPr>
              <a:t>FUN</a:t>
            </a:r>
            <a:r>
              <a:rPr lang="en-US" dirty="0" err="1" smtClean="0"/>
              <a:t>damentals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57" y="327492"/>
            <a:ext cx="3372505" cy="2771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327492"/>
            <a:ext cx="3471862" cy="27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-94397"/>
            <a:ext cx="7886700" cy="1325563"/>
          </a:xfrm>
        </p:spPr>
        <p:txBody>
          <a:bodyPr/>
          <a:lstStyle/>
          <a:p>
            <a:r>
              <a:rPr lang="en-US" b="1" dirty="0" smtClean="0"/>
              <a:t>Tree Adaptations: Leaf Structure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2971" y="1066143"/>
            <a:ext cx="3278707" cy="2591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521" y="3861653"/>
            <a:ext cx="2912442" cy="2782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6" y="1066142"/>
            <a:ext cx="5157791" cy="3791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23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843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Sensitive vs. Complacent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164" y="1345406"/>
            <a:ext cx="5065208" cy="5000625"/>
          </a:xfrm>
        </p:spPr>
        <p:txBody>
          <a:bodyPr>
            <a:normAutofit lnSpcReduction="10000"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Trees with rings that have about the same width and shape are referred to as </a:t>
            </a:r>
            <a:r>
              <a:rPr lang="en-US" alt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-Bold" charset="0"/>
              </a:rPr>
              <a:t>complacent</a:t>
            </a:r>
            <a:endParaRPr lang="en-US" altLang="en-US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(low variability year to year)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Trees with rings width that vary from year to year are </a:t>
            </a:r>
            <a:r>
              <a:rPr lang="en-US" alt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referred to as </a:t>
            </a:r>
            <a:r>
              <a:rPr lang="en-US" altLang="en-US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sensitive</a:t>
            </a:r>
            <a:r>
              <a:rPr lang="en-US" altLang="en-US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(high variability year to year)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for Dendrochronologists!!!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345406"/>
            <a:ext cx="3635390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952749"/>
            <a:ext cx="3562928" cy="1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66" y="242887"/>
            <a:ext cx="7550468" cy="45462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8630" y="4789170"/>
            <a:ext cx="780669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of the two trees above is more likely to have </a:t>
            </a:r>
            <a:r>
              <a:rPr lang="en-US" sz="3200" b="1" dirty="0"/>
              <a:t>sensitive </a:t>
            </a:r>
            <a:r>
              <a:rPr lang="en-US" sz="3200" dirty="0"/>
              <a:t>growth?</a:t>
            </a:r>
          </a:p>
          <a:p>
            <a:r>
              <a:rPr lang="en-US" sz="3200" dirty="0"/>
              <a:t>  </a:t>
            </a:r>
            <a:r>
              <a:rPr lang="en-US" sz="3200" dirty="0" smtClean="0"/>
              <a:t>						</a:t>
            </a:r>
            <a:r>
              <a:rPr lang="en-US" sz="5400" b="1" dirty="0" smtClean="0">
                <a:solidFill>
                  <a:srgbClr val="7030A0"/>
                </a:solidFill>
              </a:rPr>
              <a:t>Why</a:t>
            </a:r>
            <a:r>
              <a:rPr lang="en-US" sz="5400" b="1" dirty="0">
                <a:solidFill>
                  <a:srgbClr val="7030A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9566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Paper Tree Cookie #1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0" t="28661" r="6174" b="2794"/>
          <a:stretch/>
        </p:blipFill>
        <p:spPr>
          <a:xfrm>
            <a:off x="1897380" y="1110059"/>
            <a:ext cx="5577840" cy="5460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956" y="5200650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56" y="-6379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Paper Tree Cookie #2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70" y="964854"/>
            <a:ext cx="6523672" cy="5633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956" y="5200650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5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8" y="3105659"/>
            <a:ext cx="5741217" cy="3212975"/>
          </a:xfrm>
        </p:spPr>
      </p:pic>
      <p:sp>
        <p:nvSpPr>
          <p:cNvPr id="7" name="TextBox 6"/>
          <p:cNvSpPr txBox="1"/>
          <p:nvPr/>
        </p:nvSpPr>
        <p:spPr>
          <a:xfrm>
            <a:off x="0" y="2597828"/>
            <a:ext cx="727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Ideal characteristics for Dendrochronology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228602" y="539034"/>
            <a:ext cx="784383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/>
              <a:t>Dendrochronology            </a:t>
            </a:r>
            <a:endParaRPr lang="en-US" sz="4500" b="1" dirty="0" smtClean="0"/>
          </a:p>
          <a:p>
            <a:pPr algn="ctr"/>
            <a:r>
              <a:rPr lang="en-US" sz="3600" dirty="0" smtClean="0"/>
              <a:t>is </a:t>
            </a:r>
            <a:r>
              <a:rPr lang="en-US" sz="3600" dirty="0"/>
              <a:t>the science of studying the rings of trees.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65353" y="1915414"/>
            <a:ext cx="4387415" cy="1032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615" y="5038252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5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b="1" dirty="0" smtClean="0"/>
              <a:t>2 Minute Challenge</a:t>
            </a:r>
            <a:endParaRPr lang="en-US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Write down </a:t>
            </a:r>
            <a:r>
              <a:rPr lang="en-US" sz="4800" dirty="0"/>
              <a:t>2</a:t>
            </a:r>
            <a:r>
              <a:rPr lang="en-US" sz="4800" dirty="0" smtClean="0"/>
              <a:t> interesting things you have learned about dendrochronology.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4" y="5426390"/>
            <a:ext cx="1309687" cy="1214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4" y="3863108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289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Cross-Sections &amp; Cores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50" y="2401322"/>
            <a:ext cx="6711654" cy="255336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Both reflect a </a:t>
            </a:r>
            <a:r>
              <a:rPr lang="en-US" u="sng" dirty="0" smtClean="0"/>
              <a:t>chronology</a:t>
            </a:r>
          </a:p>
          <a:p>
            <a:endParaRPr lang="en-US" u="sng" dirty="0"/>
          </a:p>
          <a:p>
            <a:r>
              <a:rPr lang="en-US" u="sng" dirty="0" smtClean="0"/>
              <a:t>What is a chronology?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86878" y="-2861541"/>
            <a:ext cx="970245" cy="9144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00575" y="2215165"/>
            <a:ext cx="3954780" cy="3673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2401322"/>
            <a:ext cx="288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3455" y="5801059"/>
            <a:ext cx="336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(or Tree-Cookie)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70" y="5983916"/>
            <a:ext cx="700692" cy="8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42875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YOU are the Dendrochronologist!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048494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Working </a:t>
            </a:r>
            <a:r>
              <a:rPr lang="en-US" dirty="0"/>
              <a:t>with a </a:t>
            </a:r>
            <a:r>
              <a:rPr lang="en-US" dirty="0" smtClean="0"/>
              <a:t>partner: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Orient your cores by date - with the earliest sample date on the top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Pith on LEFT, Bark on RIGHT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Color </a:t>
            </a:r>
            <a:r>
              <a:rPr lang="en-US" u="sng" dirty="0" smtClean="0"/>
              <a:t>ONLY the </a:t>
            </a:r>
            <a:r>
              <a:rPr lang="en-US" u="sng" dirty="0" smtClean="0">
                <a:solidFill>
                  <a:srgbClr val="0070C0"/>
                </a:solidFill>
              </a:rPr>
              <a:t>narrow rings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the patterns and line up the years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58" y="4022236"/>
            <a:ext cx="4703049" cy="27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2870" y="406284"/>
            <a:ext cx="8949690" cy="5594466"/>
            <a:chOff x="-1" y="349134"/>
            <a:chExt cx="9820137" cy="5754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032825" y="-1683692"/>
              <a:ext cx="5754485" cy="98201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3394" y="4937760"/>
              <a:ext cx="398146" cy="3771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86050" y="4013316"/>
              <a:ext cx="83820" cy="4800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3390" y="2974917"/>
              <a:ext cx="106680" cy="4800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86940" y="1946910"/>
              <a:ext cx="339090" cy="4800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03070" y="914400"/>
              <a:ext cx="274320" cy="4800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413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54" y="365126"/>
            <a:ext cx="7886700" cy="1325563"/>
          </a:xfrm>
        </p:spPr>
        <p:txBody>
          <a:bodyPr/>
          <a:lstStyle/>
          <a:p>
            <a:r>
              <a:rPr lang="en-US" b="1" dirty="0" smtClean="0"/>
              <a:t>Branching Out Exercise: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54158"/>
            <a:ext cx="8572499" cy="46323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What disciplines or fields of study are related to tree-rings?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Working with a partner, </a:t>
            </a:r>
            <a:r>
              <a:rPr lang="en-US" b="1" dirty="0" smtClean="0"/>
              <a:t>turn over your “Branching </a:t>
            </a:r>
            <a:r>
              <a:rPr lang="en-US" b="1" dirty="0"/>
              <a:t>O</a:t>
            </a:r>
            <a:r>
              <a:rPr lang="en-US" b="1" dirty="0" smtClean="0"/>
              <a:t>ut” cards</a:t>
            </a:r>
            <a:r>
              <a:rPr lang="en-US" dirty="0" smtClean="0"/>
              <a:t> so that you can read the “disciplines” or “fields of study”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Read each card</a:t>
            </a:r>
            <a:r>
              <a:rPr lang="en-US" dirty="0" smtClean="0"/>
              <a:t>, do you know what each field of study is? Ask if you don’t know!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Divide the set of cards in two separate stacks </a:t>
            </a:r>
            <a:r>
              <a:rPr lang="en-US" dirty="0" smtClean="0"/>
              <a:t>to indicate which fields of study are “related” or “unrelated” to tree-rings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Be ready to share </a:t>
            </a:r>
            <a:r>
              <a:rPr lang="en-US" dirty="0" smtClean="0"/>
              <a:t>why you felt that a field of study was “related” or “unrelated” to tree-rings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413" y="124232"/>
            <a:ext cx="1585801" cy="12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5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8" y="0"/>
            <a:ext cx="8995409" cy="1325563"/>
          </a:xfrm>
        </p:spPr>
        <p:txBody>
          <a:bodyPr/>
          <a:lstStyle/>
          <a:p>
            <a:r>
              <a:rPr lang="en-US" b="1" dirty="0" smtClean="0"/>
              <a:t>How we cross-matched tree-ring widths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4848"/>
            <a:ext cx="9144000" cy="371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92" y="5634990"/>
            <a:ext cx="936236" cy="10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2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9" y="179392"/>
            <a:ext cx="7886700" cy="1325563"/>
          </a:xfrm>
        </p:spPr>
        <p:txBody>
          <a:bodyPr/>
          <a:lstStyle/>
          <a:p>
            <a:r>
              <a:rPr lang="en-US" b="1" dirty="0" smtClean="0"/>
              <a:t>Cross Matching Share 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4" y="1204917"/>
            <a:ext cx="8743951" cy="49482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800" dirty="0" smtClean="0"/>
              <a:t>Did the tree-ring widths and patterns match?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 smtClean="0"/>
              <a:t>What was the </a:t>
            </a:r>
            <a:r>
              <a:rPr lang="en-US" sz="4800" b="1" dirty="0" smtClean="0"/>
              <a:t>total length </a:t>
            </a:r>
            <a:r>
              <a:rPr lang="en-US" sz="4800" dirty="0" smtClean="0"/>
              <a:t>of the chronology </a:t>
            </a:r>
            <a:r>
              <a:rPr lang="en-US" sz="4800" b="1" dirty="0" smtClean="0"/>
              <a:t>in years?</a:t>
            </a:r>
          </a:p>
          <a:p>
            <a:pPr marL="0" indent="0">
              <a:buNone/>
            </a:pPr>
            <a:endParaRPr lang="en-US" sz="4800" b="1" dirty="0"/>
          </a:p>
          <a:p>
            <a:pPr marL="0" indent="0">
              <a:buNone/>
            </a:pPr>
            <a:r>
              <a:rPr lang="en-US" sz="4800" dirty="0"/>
              <a:t>What did you notice?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What did you wonder?</a:t>
            </a:r>
          </a:p>
          <a:p>
            <a:pPr marL="0" indent="0">
              <a:buNone/>
            </a:pPr>
            <a:endParaRPr lang="en-US" sz="48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35" y="179392"/>
            <a:ext cx="1392645" cy="148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117" y="5349008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2" y="322263"/>
            <a:ext cx="7886700" cy="1325563"/>
          </a:xfrm>
        </p:spPr>
        <p:txBody>
          <a:bodyPr/>
          <a:lstStyle/>
          <a:p>
            <a:r>
              <a:rPr lang="en-US" b="1" dirty="0" smtClean="0"/>
              <a:t>Each tree, and tree species experiences an event differently…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2" y="2033869"/>
            <a:ext cx="8601075" cy="44097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300" b="1" dirty="0" smtClean="0"/>
              <a:t>Why? </a:t>
            </a:r>
            <a:r>
              <a:rPr lang="en-US" sz="4300" b="1" u="sng" dirty="0" smtClean="0">
                <a:solidFill>
                  <a:srgbClr val="0070C0"/>
                </a:solidFill>
              </a:rPr>
              <a:t>Natural variability</a:t>
            </a:r>
          </a:p>
          <a:p>
            <a:endParaRPr lang="en-US" sz="4300" u="sng" dirty="0" smtClean="0"/>
          </a:p>
          <a:p>
            <a:r>
              <a:rPr lang="en-US" sz="4300" dirty="0" smtClean="0"/>
              <a:t>What is one method for </a:t>
            </a:r>
            <a:r>
              <a:rPr lang="en-US" sz="4300" b="1" dirty="0" smtClean="0"/>
              <a:t>standardizing</a:t>
            </a:r>
            <a:r>
              <a:rPr lang="en-US" sz="4300" dirty="0" smtClean="0"/>
              <a:t> this natural variability?</a:t>
            </a:r>
          </a:p>
          <a:p>
            <a:endParaRPr lang="en-US" sz="4300" dirty="0" smtClean="0"/>
          </a:p>
          <a:p>
            <a:pPr marL="0" indent="0">
              <a:buNone/>
            </a:pPr>
            <a:r>
              <a:rPr lang="en-US" sz="4300" dirty="0" smtClean="0"/>
              <a:t>Skeleton Plotting Video featuring                Dr. Ron Towner</a:t>
            </a:r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r>
              <a:rPr lang="en-US" sz="4300" dirty="0" smtClean="0">
                <a:hlinkClick r:id="rId2"/>
              </a:rPr>
              <a:t>http</a:t>
            </a:r>
            <a:r>
              <a:rPr lang="en-US" sz="4300" dirty="0">
                <a:hlinkClick r:id="rId2"/>
              </a:rPr>
              <a:t>://video.pbs.org/video/2330301577</a:t>
            </a:r>
            <a:r>
              <a:rPr lang="en-US" sz="4300" dirty="0" smtClean="0">
                <a:hlinkClick r:id="rId2"/>
              </a:rPr>
              <a:t>/</a:t>
            </a:r>
            <a:endParaRPr lang="en-US" sz="43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50" y="4568915"/>
            <a:ext cx="1195388" cy="119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34" y="117585"/>
            <a:ext cx="909259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What is Skeleton Plotting?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How does this type of analysis inform scientists?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14"/>
          <a:stretch/>
        </p:blipFill>
        <p:spPr>
          <a:xfrm>
            <a:off x="473596" y="2733559"/>
            <a:ext cx="8411395" cy="1800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40" y="1976547"/>
            <a:ext cx="7877558" cy="54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1919" y="2045021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 Core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2734" y="3587114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12194" y="4587700"/>
            <a:ext cx="6891676" cy="2200275"/>
            <a:chOff x="-42524" y="6067425"/>
            <a:chExt cx="6891676" cy="2200275"/>
          </a:xfrm>
        </p:grpSpPr>
        <p:sp>
          <p:nvSpPr>
            <p:cNvPr id="9" name="Rectangle 8"/>
            <p:cNvSpPr/>
            <p:nvPr/>
          </p:nvSpPr>
          <p:spPr>
            <a:xfrm>
              <a:off x="0" y="6381750"/>
              <a:ext cx="6849152" cy="18478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9" idx="0"/>
              <a:endCxn id="9" idx="2"/>
            </p:cNvCxnSpPr>
            <p:nvPr/>
          </p:nvCxnSpPr>
          <p:spPr>
            <a:xfrm>
              <a:off x="3424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25337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10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33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167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595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74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00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05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0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577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662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8149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67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19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29122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576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729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881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34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18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33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861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38576" y="63055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9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4433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49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3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796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948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10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405776" y="637222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55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710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86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01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3201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472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653551" y="6381750"/>
              <a:ext cx="0" cy="1885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2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7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322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098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7315200"/>
              <a:ext cx="6849152" cy="95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-42524" y="608647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86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19751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34226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58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0" y="80581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0" y="78676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-9525" y="76866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-9525" y="750570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0" y="71342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0" y="69437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-9525" y="67627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-9525" y="65817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7484406" y="5181465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7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43090" y="207263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 Core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0487" y="3487558"/>
            <a:ext cx="7904842" cy="2787512"/>
            <a:chOff x="-42524" y="6067425"/>
            <a:chExt cx="6891676" cy="2200275"/>
          </a:xfrm>
        </p:grpSpPr>
        <p:sp>
          <p:nvSpPr>
            <p:cNvPr id="7" name="Rectangle 6"/>
            <p:cNvSpPr/>
            <p:nvPr/>
          </p:nvSpPr>
          <p:spPr>
            <a:xfrm>
              <a:off x="0" y="6381750"/>
              <a:ext cx="6849152" cy="18478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  <a:endCxn id="7" idx="2"/>
            </p:cNvCxnSpPr>
            <p:nvPr/>
          </p:nvCxnSpPr>
          <p:spPr>
            <a:xfrm>
              <a:off x="3424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5337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10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3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67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95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4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00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5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0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577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662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149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67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19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9122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76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729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881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4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8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33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861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38576" y="63055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9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433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49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643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796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48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10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05776" y="637222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55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710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86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1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201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472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53551" y="6381750"/>
              <a:ext cx="0" cy="1885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2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7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322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98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0" y="7315200"/>
              <a:ext cx="6849152" cy="95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-42524" y="608647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86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19751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34226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58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0" y="80581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0" y="78676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-9525" y="76866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-9525" y="750570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0" y="71342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0" y="69437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-9525" y="67627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-9525" y="65817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-14713" y="2683664"/>
            <a:ext cx="9134796" cy="649261"/>
            <a:chOff x="157924" y="2654575"/>
            <a:chExt cx="9301793" cy="649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924" y="2654575"/>
              <a:ext cx="9301793" cy="649261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3060644" y="2865068"/>
              <a:ext cx="174805" cy="17588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044831" y="2891738"/>
              <a:ext cx="174805" cy="17588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/>
          <p:cNvSpPr txBox="1">
            <a:spLocks/>
          </p:cNvSpPr>
          <p:nvPr/>
        </p:nvSpPr>
        <p:spPr>
          <a:xfrm>
            <a:off x="87917" y="209403"/>
            <a:ext cx="886648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Simplified Skeleton Plotting Exercise:</a:t>
            </a:r>
          </a:p>
          <a:p>
            <a:r>
              <a:rPr lang="en-US" sz="2400" dirty="0" smtClean="0"/>
              <a:t>1. Label your rings, beginning at year 1</a:t>
            </a:r>
          </a:p>
          <a:p>
            <a:r>
              <a:rPr lang="en-US" sz="2400" dirty="0" smtClean="0"/>
              <a:t>2. Identify the narrowest </a:t>
            </a:r>
            <a:r>
              <a:rPr lang="en-US" sz="2400" b="1" dirty="0" smtClean="0"/>
              <a:t>rings </a:t>
            </a:r>
          </a:p>
          <a:p>
            <a:r>
              <a:rPr lang="en-US" sz="2400" dirty="0" smtClean="0"/>
              <a:t>3. Draw long lines to indicate the narrowest rings = chronology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24523" y="2073225"/>
            <a:ext cx="62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</a:t>
            </a:r>
          </a:p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455134" y="2053611"/>
            <a:ext cx="62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</a:t>
            </a:r>
          </a:p>
          <a:p>
            <a:pPr algn="ctr"/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-57400" y="3511692"/>
            <a:ext cx="99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-60514" y="4907001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-65279" y="5645193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Wide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-82960" y="4228404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Narrow </a:t>
            </a:r>
            <a:endParaRPr lang="en-US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35710" y="4609804"/>
            <a:ext cx="6045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3959890" y="1261748"/>
            <a:ext cx="174805" cy="199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14313" y="2920827"/>
            <a:ext cx="175600" cy="2212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10150" y="6021661"/>
            <a:ext cx="604599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7049120" y="2864541"/>
            <a:ext cx="260638" cy="2875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237390" y="6196535"/>
            <a:ext cx="172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1 2 3 4 5</a:t>
            </a:r>
            <a:endParaRPr lang="en-US" dirty="0"/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1521470" y="4172311"/>
            <a:ext cx="19730" cy="205671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543577" y="5768250"/>
            <a:ext cx="2805" cy="45855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52178" y="6235847"/>
            <a:ext cx="99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922" y="6110738"/>
            <a:ext cx="637134" cy="7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43090" y="2072637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 Core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0487" y="3487558"/>
            <a:ext cx="7904842" cy="2787512"/>
            <a:chOff x="-42524" y="6067425"/>
            <a:chExt cx="6891676" cy="2200275"/>
          </a:xfrm>
        </p:grpSpPr>
        <p:sp>
          <p:nvSpPr>
            <p:cNvPr id="7" name="Rectangle 6"/>
            <p:cNvSpPr/>
            <p:nvPr/>
          </p:nvSpPr>
          <p:spPr>
            <a:xfrm>
              <a:off x="0" y="6381750"/>
              <a:ext cx="6849152" cy="18478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  <a:endCxn id="7" idx="2"/>
            </p:cNvCxnSpPr>
            <p:nvPr/>
          </p:nvCxnSpPr>
          <p:spPr>
            <a:xfrm>
              <a:off x="3424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5337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10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3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167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957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4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00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5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0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577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662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149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67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19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91226" y="639127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76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729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881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4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18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337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861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38576" y="6373218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9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433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491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643776" y="638175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796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485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100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05776" y="6372225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5581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710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862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153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20176" y="63627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47257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53551" y="6381750"/>
              <a:ext cx="0" cy="1885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289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76576" y="638175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3226" y="6400800"/>
              <a:ext cx="0" cy="1847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9876" y="6400800"/>
              <a:ext cx="0" cy="18478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0" y="7315200"/>
              <a:ext cx="6849152" cy="95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-42524" y="608647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86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919751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34226" y="6067425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58226" y="6076950"/>
              <a:ext cx="58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0" y="80581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0" y="78676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-9525" y="76866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-9525" y="750570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0" y="71342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0" y="694372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-9525" y="6762750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-9525" y="6581775"/>
              <a:ext cx="6849152" cy="9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-14713" y="2683664"/>
            <a:ext cx="9134796" cy="649261"/>
            <a:chOff x="157924" y="2654575"/>
            <a:chExt cx="9301793" cy="649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924" y="2654575"/>
              <a:ext cx="9301793" cy="649261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3060644" y="2865068"/>
              <a:ext cx="174805" cy="17588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044831" y="2891738"/>
              <a:ext cx="174805" cy="17588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/>
          <p:cNvSpPr txBox="1">
            <a:spLocks/>
          </p:cNvSpPr>
          <p:nvPr/>
        </p:nvSpPr>
        <p:spPr>
          <a:xfrm>
            <a:off x="87917" y="209403"/>
            <a:ext cx="886648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Simplified Skeleton Plotting Exercise:</a:t>
            </a:r>
          </a:p>
          <a:p>
            <a:r>
              <a:rPr lang="en-US" sz="2400" dirty="0" smtClean="0"/>
              <a:t>1. Label your rings, beginning at year 1</a:t>
            </a:r>
          </a:p>
          <a:p>
            <a:r>
              <a:rPr lang="en-US" sz="2400" dirty="0" smtClean="0"/>
              <a:t>2. Identify the narrowest </a:t>
            </a:r>
            <a:r>
              <a:rPr lang="en-US" sz="2400" b="1" dirty="0" smtClean="0"/>
              <a:t>rings </a:t>
            </a:r>
          </a:p>
          <a:p>
            <a:r>
              <a:rPr lang="en-US" sz="2400" dirty="0" smtClean="0"/>
              <a:t>3. Draw long lines to indicate the narrowest rings = chronology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24523" y="2073225"/>
            <a:ext cx="62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</a:t>
            </a:r>
          </a:p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455134" y="2053611"/>
            <a:ext cx="622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 </a:t>
            </a:r>
          </a:p>
          <a:p>
            <a:pPr algn="ctr"/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-57400" y="3511692"/>
            <a:ext cx="99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-60514" y="4907001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-65279" y="5645193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Wide 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-82960" y="4228404"/>
            <a:ext cx="99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Narrow </a:t>
            </a:r>
            <a:endParaRPr lang="en-US" dirty="0"/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335710" y="4609804"/>
            <a:ext cx="60459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3959890" y="1261748"/>
            <a:ext cx="174805" cy="199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14313" y="2920827"/>
            <a:ext cx="175600" cy="2212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10150" y="6021661"/>
            <a:ext cx="604599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7049120" y="2864541"/>
            <a:ext cx="260638" cy="2875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237390" y="6196535"/>
            <a:ext cx="172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1 2 3 4 5</a:t>
            </a:r>
            <a:endParaRPr lang="en-US" dirty="0"/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1521470" y="4172311"/>
            <a:ext cx="19730" cy="205671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543577" y="5768250"/>
            <a:ext cx="2805" cy="45855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4687686" y="2917153"/>
            <a:ext cx="175600" cy="2212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897238" y="2942316"/>
            <a:ext cx="197210" cy="2059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238524" y="2894157"/>
            <a:ext cx="197210" cy="2059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4130497" y="4609804"/>
            <a:ext cx="14642" cy="160493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3968567" y="4481623"/>
            <a:ext cx="18176" cy="1771207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5990865" y="2903680"/>
            <a:ext cx="197210" cy="2059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448208" y="2932253"/>
            <a:ext cx="197210" cy="2059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 flipH="1">
            <a:off x="4868689" y="4619324"/>
            <a:ext cx="14642" cy="160493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5025852" y="4619326"/>
            <a:ext cx="14642" cy="160493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52178" y="6235847"/>
            <a:ext cx="99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</p:txBody>
      </p:sp>
      <p:cxnSp>
        <p:nvCxnSpPr>
          <p:cNvPr id="94" name="Straight Connector 93"/>
          <p:cNvCxnSpPr/>
          <p:nvPr/>
        </p:nvCxnSpPr>
        <p:spPr>
          <a:xfrm flipH="1">
            <a:off x="5711662" y="4619325"/>
            <a:ext cx="14642" cy="160493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67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aster chro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" y="1249960"/>
            <a:ext cx="6217920" cy="34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455" y="-85456"/>
            <a:ext cx="7886700" cy="1325563"/>
          </a:xfrm>
        </p:spPr>
        <p:txBody>
          <a:bodyPr/>
          <a:lstStyle/>
          <a:p>
            <a:r>
              <a:rPr lang="en-US" b="1" dirty="0" smtClean="0"/>
              <a:t>Using Master Chronologies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5755" y="5097780"/>
            <a:ext cx="849248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International Tree-Ring Data Bank (ITRDB</a:t>
            </a:r>
            <a:r>
              <a:rPr lang="en-US" sz="3200" dirty="0" smtClean="0"/>
              <a:t>): </a:t>
            </a:r>
          </a:p>
          <a:p>
            <a:endParaRPr lang="en-US" dirty="0">
              <a:hlinkClick r:id="rId3"/>
            </a:endParaRPr>
          </a:p>
          <a:p>
            <a:pPr algn="ctr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://www.ncdc.noaa.gov/data-access/paleoclimatology-data/datasets/tree-ring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 rot="2897656">
            <a:off x="6186487" y="1401166"/>
            <a:ext cx="485775" cy="7032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2897656">
            <a:off x="6186487" y="3115469"/>
            <a:ext cx="485775" cy="703262"/>
          </a:xfrm>
          <a:prstGeom prst="down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12868" y="1144574"/>
            <a:ext cx="1831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Skeleton </a:t>
            </a:r>
          </a:p>
          <a:p>
            <a:r>
              <a:rPr lang="en-US" sz="2800" dirty="0" smtClean="0"/>
              <a:t>Plot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712868" y="2928268"/>
            <a:ext cx="2147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Master</a:t>
            </a:r>
          </a:p>
          <a:p>
            <a:r>
              <a:rPr lang="en-US" sz="2800" dirty="0" smtClean="0"/>
              <a:t>Chronology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27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3" y="5696"/>
            <a:ext cx="7886700" cy="1325563"/>
          </a:xfrm>
        </p:spPr>
        <p:txBody>
          <a:bodyPr/>
          <a:lstStyle/>
          <a:p>
            <a:r>
              <a:rPr lang="en-US" b="1" dirty="0" smtClean="0"/>
              <a:t>Analysis through Cross-Dating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260" y="1331259"/>
            <a:ext cx="7972664" cy="4195481"/>
          </a:xfrm>
        </p:spPr>
        <p:txBody>
          <a:bodyPr/>
          <a:lstStyle/>
          <a:p>
            <a:r>
              <a:rPr lang="en-US" dirty="0" smtClean="0"/>
              <a:t>Using other proxies to learn about an event or 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60" y="2074545"/>
            <a:ext cx="7469479" cy="43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1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</a:t>
            </a:r>
            <a:r>
              <a:rPr lang="en-US" dirty="0"/>
              <a:t>I Use </a:t>
            </a:r>
            <a:r>
              <a:rPr lang="en-US" dirty="0" smtClean="0"/>
              <a:t>This?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Does It Fit?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5625"/>
            <a:ext cx="4075595" cy="3052762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57300" y="0"/>
            <a:ext cx="7015163" cy="1325563"/>
          </a:xfrm>
        </p:spPr>
        <p:txBody>
          <a:bodyPr/>
          <a:lstStyle/>
          <a:p>
            <a:r>
              <a:rPr lang="en-US" b="1" dirty="0" smtClean="0"/>
              <a:t>Morning Session: Milestone 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5848351"/>
            <a:ext cx="807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Skill Set: analysis, counting, measurement, compare and contrast, deductive reasoning, inquiry, writing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717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Lunch Break 11:30-12:00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Lunch and Reflection Time: 3</a:t>
            </a:r>
            <a:r>
              <a:rPr lang="en-US" baseline="30000" dirty="0" smtClean="0"/>
              <a:t>rd</a:t>
            </a:r>
            <a:r>
              <a:rPr lang="en-US" dirty="0" smtClean="0"/>
              <a:t> floor lounge area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67" y="4025105"/>
            <a:ext cx="3400873" cy="2286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31" y="3300413"/>
            <a:ext cx="3794919" cy="37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122238"/>
            <a:ext cx="7886700" cy="1325563"/>
          </a:xfrm>
        </p:spPr>
        <p:txBody>
          <a:bodyPr/>
          <a:lstStyle/>
          <a:p>
            <a:r>
              <a:rPr lang="en-US" b="1" dirty="0" smtClean="0"/>
              <a:t>Branching Out Cards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2053043"/>
            <a:ext cx="4085714" cy="3238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62" y="2053043"/>
            <a:ext cx="4114286" cy="3238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2088" y="3171825"/>
            <a:ext cx="294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Astronomy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321469" y="5396687"/>
            <a:ext cx="8501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Example: </a:t>
            </a:r>
          </a:p>
          <a:p>
            <a:r>
              <a:rPr lang="en-US" sz="3200" dirty="0" smtClean="0"/>
              <a:t>Is </a:t>
            </a:r>
            <a:r>
              <a:rPr lang="en-US" sz="3200" dirty="0"/>
              <a:t>a</a:t>
            </a:r>
            <a:r>
              <a:rPr lang="en-US" sz="3200" dirty="0" smtClean="0"/>
              <a:t>stronomy </a:t>
            </a:r>
            <a:r>
              <a:rPr lang="en-US" sz="3200" b="1" dirty="0" smtClean="0"/>
              <a:t>related</a:t>
            </a:r>
            <a:r>
              <a:rPr lang="en-US" sz="3200" dirty="0" smtClean="0"/>
              <a:t> or </a:t>
            </a:r>
            <a:r>
              <a:rPr lang="en-US" sz="3200" b="1" u="sng" dirty="0" smtClean="0"/>
              <a:t>un</a:t>
            </a:r>
            <a:r>
              <a:rPr lang="en-US" sz="3200" b="1" dirty="0" smtClean="0"/>
              <a:t>related</a:t>
            </a:r>
            <a:r>
              <a:rPr lang="en-US" sz="3200" dirty="0" smtClean="0"/>
              <a:t> to tree-rings?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228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365126"/>
            <a:ext cx="8743950" cy="1325563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3</a:t>
            </a:r>
            <a:r>
              <a:rPr lang="en-US" sz="6000" b="1" baseline="30000" dirty="0" smtClean="0"/>
              <a:t>rd</a:t>
            </a:r>
            <a:r>
              <a:rPr lang="en-US" sz="6000" b="1" dirty="0" smtClean="0"/>
              <a:t> Floor Lab Tour</a:t>
            </a:r>
            <a:r>
              <a:rPr lang="en-US" sz="6000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9" y="1825625"/>
            <a:ext cx="8601074" cy="4351338"/>
          </a:xfrm>
        </p:spPr>
        <p:txBody>
          <a:bodyPr>
            <a:normAutofit fontScale="92500"/>
          </a:bodyPr>
          <a:lstStyle/>
          <a:p>
            <a:r>
              <a:rPr lang="en-US" sz="4800" b="1" dirty="0" smtClean="0"/>
              <a:t>Take a tour </a:t>
            </a:r>
            <a:r>
              <a:rPr lang="en-US" sz="4800" dirty="0" smtClean="0"/>
              <a:t>of the lab and return to your seat by 12:25pm</a:t>
            </a:r>
          </a:p>
          <a:p>
            <a:endParaRPr lang="en-US" sz="4800" dirty="0" smtClean="0"/>
          </a:p>
          <a:p>
            <a:r>
              <a:rPr lang="en-US" sz="4800" b="1" dirty="0" smtClean="0"/>
              <a:t>Make observations </a:t>
            </a:r>
            <a:r>
              <a:rPr lang="en-US" sz="4800" dirty="0" smtClean="0"/>
              <a:t>of what you see, smell, think about, feel and experience while you are in the lab!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698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 Minute Challenge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4" y="5440678"/>
            <a:ext cx="1309687" cy="1214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732" y="1690689"/>
            <a:ext cx="7594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Compose a 140 character </a:t>
            </a:r>
            <a:r>
              <a:rPr lang="en-US" sz="4000" b="1" dirty="0" smtClean="0"/>
              <a:t>text </a:t>
            </a:r>
            <a:r>
              <a:rPr lang="en-US" sz="4000" dirty="0"/>
              <a:t>about what you observed and experienced during the tour</a:t>
            </a:r>
            <a:r>
              <a:rPr lang="en-US" sz="4000" dirty="0" smtClean="0"/>
              <a:t>!</a:t>
            </a:r>
          </a:p>
          <a:p>
            <a:endParaRPr lang="en-US" sz="4000" dirty="0"/>
          </a:p>
          <a:p>
            <a:r>
              <a:rPr lang="en-US" sz="4000" b="1" dirty="0" smtClean="0"/>
              <a:t>Send </a:t>
            </a:r>
            <a:r>
              <a:rPr lang="en-US" sz="4000" dirty="0" smtClean="0"/>
              <a:t>your text to Pamela Pelletier at 520-248-9933!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737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" y="3514725"/>
            <a:ext cx="9144000" cy="2946082"/>
          </a:xfrm>
        </p:spPr>
        <p:txBody>
          <a:bodyPr>
            <a:normAutofit/>
          </a:bodyPr>
          <a:lstStyle/>
          <a:p>
            <a:r>
              <a:rPr lang="en-US" b="1" dirty="0" smtClean="0"/>
              <a:t>Awesome Afternoon Session:</a:t>
            </a:r>
            <a:br>
              <a:rPr lang="en-US" b="1" dirty="0" smtClean="0"/>
            </a:br>
            <a:r>
              <a:rPr lang="en-US" b="1" dirty="0" smtClean="0"/>
              <a:t>Applied </a:t>
            </a:r>
            <a:br>
              <a:rPr lang="en-US" b="1" dirty="0" smtClean="0"/>
            </a:br>
            <a:r>
              <a:rPr lang="en-US" b="1" dirty="0" smtClean="0"/>
              <a:t>Dendrochronology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43" y="707196"/>
            <a:ext cx="2196722" cy="2196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86" y="707196"/>
            <a:ext cx="2932737" cy="2196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157" y="707196"/>
            <a:ext cx="2932737" cy="219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6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2" y="1514477"/>
            <a:ext cx="3752848" cy="5286375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/>
              <a:t>Label </a:t>
            </a:r>
            <a:r>
              <a:rPr lang="en-US" dirty="0" smtClean="0"/>
              <a:t>the Fire Triangle</a:t>
            </a:r>
          </a:p>
          <a:p>
            <a:pPr fontAlgn="base"/>
            <a:r>
              <a:rPr lang="en-US" b="1" dirty="0" smtClean="0"/>
              <a:t>Define</a:t>
            </a:r>
            <a:r>
              <a:rPr lang="en-US" dirty="0" smtClean="0"/>
              <a:t> a Fire </a:t>
            </a:r>
            <a:r>
              <a:rPr lang="en-US" dirty="0"/>
              <a:t>Regime</a:t>
            </a:r>
          </a:p>
          <a:p>
            <a:pPr fontAlgn="base"/>
            <a:r>
              <a:rPr lang="en-US" b="1" dirty="0"/>
              <a:t>Describe</a:t>
            </a:r>
            <a:r>
              <a:rPr lang="en-US" dirty="0"/>
              <a:t> the phenological relationships associated with droughts, fires, and </a:t>
            </a:r>
            <a:r>
              <a:rPr lang="en-US" dirty="0" smtClean="0"/>
              <a:t>insects</a:t>
            </a:r>
          </a:p>
          <a:p>
            <a:pPr fontAlgn="base"/>
            <a:r>
              <a:rPr lang="en-US" b="1" dirty="0" smtClean="0"/>
              <a:t>Make conclusions </a:t>
            </a:r>
            <a:r>
              <a:rPr lang="en-US" dirty="0" smtClean="0"/>
              <a:t>about fire by analyzing tree-rings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236539"/>
            <a:ext cx="9144000" cy="745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Lesson 3: Rings of Fire</a:t>
            </a:r>
            <a:br>
              <a:rPr lang="en-US" sz="4000" b="1" dirty="0" smtClean="0"/>
            </a:br>
            <a:r>
              <a:rPr lang="en-US" sz="4000" dirty="0" err="1" smtClean="0"/>
              <a:t>STEMAZings</a:t>
            </a:r>
            <a:r>
              <a:rPr lang="en-US" sz="4000" dirty="0" smtClean="0"/>
              <a:t> will be able to: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8" y="1514477"/>
            <a:ext cx="2586035" cy="2263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654" y="1514477"/>
            <a:ext cx="1271593" cy="1214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96" y="4217844"/>
            <a:ext cx="3896551" cy="2411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654" y="2857847"/>
            <a:ext cx="1388686" cy="11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Disturbances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500188"/>
            <a:ext cx="8515350" cy="5114925"/>
          </a:xfrm>
        </p:spPr>
        <p:txBody>
          <a:bodyPr>
            <a:normAutofit/>
          </a:bodyPr>
          <a:lstStyle/>
          <a:p>
            <a:r>
              <a:rPr lang="en-US" dirty="0" smtClean="0"/>
              <a:t>What natural disturbances could impact a tree?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human (anthropogenic) activities could impact a tree?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518" y="5328665"/>
            <a:ext cx="118272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Disturbances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500188"/>
            <a:ext cx="8515350" cy="5114925"/>
          </a:xfrm>
        </p:spPr>
        <p:txBody>
          <a:bodyPr>
            <a:normAutofit/>
          </a:bodyPr>
          <a:lstStyle/>
          <a:p>
            <a:r>
              <a:rPr lang="en-US" dirty="0" smtClean="0"/>
              <a:t>What natural disturbances could impact a tree?</a:t>
            </a:r>
          </a:p>
          <a:p>
            <a:pPr lvl="1"/>
            <a:r>
              <a:rPr lang="en-US" dirty="0" smtClean="0"/>
              <a:t>Drought</a:t>
            </a:r>
          </a:p>
          <a:p>
            <a:pPr lvl="1"/>
            <a:r>
              <a:rPr lang="en-US" dirty="0" smtClean="0"/>
              <a:t>Fire</a:t>
            </a:r>
          </a:p>
          <a:p>
            <a:pPr lvl="1"/>
            <a:r>
              <a:rPr lang="en-US" dirty="0" smtClean="0"/>
              <a:t>Animals &amp; Insects</a:t>
            </a:r>
          </a:p>
          <a:p>
            <a:endParaRPr lang="en-US" dirty="0"/>
          </a:p>
          <a:p>
            <a:r>
              <a:rPr lang="en-US" dirty="0" smtClean="0"/>
              <a:t>What human (anthropogenic) activities could impact a tree?</a:t>
            </a:r>
          </a:p>
          <a:p>
            <a:pPr lvl="1"/>
            <a:r>
              <a:rPr lang="en-US" dirty="0"/>
              <a:t>Urban Development/Expansion</a:t>
            </a:r>
          </a:p>
          <a:p>
            <a:pPr lvl="1"/>
            <a:r>
              <a:rPr lang="en-US" dirty="0"/>
              <a:t>Camping</a:t>
            </a:r>
          </a:p>
          <a:p>
            <a:pPr lvl="1"/>
            <a:r>
              <a:rPr lang="en-US" dirty="0"/>
              <a:t>Water </a:t>
            </a:r>
            <a:r>
              <a:rPr lang="en-US" dirty="0" smtClean="0"/>
              <a:t>Consumption/Resource </a:t>
            </a:r>
            <a:r>
              <a:rPr lang="en-US" dirty="0"/>
              <a:t>use based </a:t>
            </a:r>
            <a:r>
              <a:rPr lang="en-US" dirty="0" smtClean="0"/>
              <a:t>drought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7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572000" cy="1325563"/>
          </a:xfrm>
        </p:spPr>
        <p:txBody>
          <a:bodyPr/>
          <a:lstStyle/>
          <a:p>
            <a:pPr algn="ctr"/>
            <a:r>
              <a:rPr lang="en-US" b="1" dirty="0" smtClean="0"/>
              <a:t>The Fire Triangle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2870" y="6492240"/>
            <a:ext cx="2846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from </a:t>
            </a:r>
            <a:r>
              <a:rPr lang="en-US" sz="1000" dirty="0" smtClean="0">
                <a:hlinkClick r:id="rId2"/>
              </a:rPr>
              <a:t>www.mtlfd.org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040755" y="751344"/>
            <a:ext cx="2934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Fuels</a:t>
            </a:r>
            <a:endParaRPr lang="en-US" sz="2400" dirty="0"/>
          </a:p>
          <a:p>
            <a:r>
              <a:rPr lang="en-US" sz="2400" dirty="0" smtClean="0"/>
              <a:t>Solid = wood</a:t>
            </a:r>
            <a:r>
              <a:rPr lang="en-US" sz="2400" dirty="0"/>
              <a:t>  </a:t>
            </a:r>
            <a:endParaRPr lang="en-US" sz="2400" dirty="0" smtClean="0"/>
          </a:p>
          <a:p>
            <a:r>
              <a:rPr lang="en-US" sz="2400" dirty="0" smtClean="0"/>
              <a:t>Liquid = cooking </a:t>
            </a:r>
            <a:r>
              <a:rPr lang="en-US" sz="2400" dirty="0"/>
              <a:t>oil </a:t>
            </a:r>
            <a:r>
              <a:rPr lang="en-US" sz="2400" dirty="0" smtClean="0"/>
              <a:t>Gas = </a:t>
            </a:r>
            <a:r>
              <a:rPr lang="en-US" sz="2400" dirty="0"/>
              <a:t>natural </a:t>
            </a:r>
            <a:r>
              <a:rPr lang="en-US" sz="2400" dirty="0" smtClean="0"/>
              <a:t>gas.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40755" y="3277851"/>
            <a:ext cx="2630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Heat sources </a:t>
            </a:r>
            <a:r>
              <a:rPr lang="en-US" sz="2400" dirty="0"/>
              <a:t>include sparks, electrical energy, friction and </a:t>
            </a:r>
            <a:r>
              <a:rPr lang="en-US" sz="2400" dirty="0" smtClean="0"/>
              <a:t>others.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86413" y="1053226"/>
            <a:ext cx="5525054" cy="4751548"/>
            <a:chOff x="1362249" y="1325563"/>
            <a:chExt cx="5525054" cy="4751548"/>
          </a:xfrm>
        </p:grpSpPr>
        <p:pic>
          <p:nvPicPr>
            <p:cNvPr id="3074" name="Picture 2" descr="http://mtlfd.org/wp-content/uploads/2011/08/Fire-Triangle-Diagra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249" y="1325563"/>
              <a:ext cx="5525054" cy="475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https://encrypted-tbn0.gstatic.com/images?q=tbn:ANd9GcRrNEzOahfebmuZd53BfVnvhQKFItc1gN3vdNnFHrozG7fBZjkC_w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364" y="1499494"/>
              <a:ext cx="782576" cy="115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570" y="5472009"/>
            <a:ext cx="985814" cy="11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29" y="3274774"/>
            <a:ext cx="3727928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3294062"/>
            <a:ext cx="3221775" cy="3200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2569" y="74197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Fire Regime Concept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39570" y="556895"/>
            <a:ext cx="78867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Frequency </a:t>
            </a:r>
            <a:r>
              <a:rPr lang="en-US" dirty="0"/>
              <a:t>(fire return interval) </a:t>
            </a:r>
            <a:endParaRPr lang="en-US" dirty="0" smtClean="0"/>
          </a:p>
          <a:p>
            <a:r>
              <a:rPr lang="en-US" dirty="0" smtClean="0"/>
              <a:t>Severity </a:t>
            </a:r>
            <a:r>
              <a:rPr lang="en-US" dirty="0"/>
              <a:t>(low vs. high-severity fire or </a:t>
            </a:r>
            <a:r>
              <a:rPr lang="en-US" dirty="0" smtClean="0"/>
              <a:t>mixed)</a:t>
            </a:r>
          </a:p>
          <a:p>
            <a:r>
              <a:rPr lang="en-US" dirty="0" smtClean="0"/>
              <a:t>Size </a:t>
            </a:r>
            <a:r>
              <a:rPr lang="en-US" dirty="0"/>
              <a:t>(number of acres)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4460" y="2811999"/>
            <a:ext cx="31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Fire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33156" y="2873602"/>
            <a:ext cx="31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Crown Fire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" y="6494462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Dr. Erica </a:t>
            </a:r>
            <a:r>
              <a:rPr lang="en-US" sz="1000" dirty="0" err="1" smtClean="0"/>
              <a:t>Bigio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153" y="5749290"/>
            <a:ext cx="854801" cy="9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4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536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Fire Severity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4125"/>
            <a:ext cx="7886700" cy="4351338"/>
          </a:xfrm>
        </p:spPr>
        <p:txBody>
          <a:bodyPr/>
          <a:lstStyle/>
          <a:p>
            <a:r>
              <a:rPr lang="en-US" dirty="0" smtClean="0"/>
              <a:t>Measure of ecosystem response to fire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130" y="1840229"/>
            <a:ext cx="6720840" cy="4417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" y="6494462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Dr. Erica </a:t>
            </a:r>
            <a:r>
              <a:rPr lang="en-US" sz="1000" dirty="0" err="1" smtClean="0"/>
              <a:t>Bigio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60" y="5813349"/>
            <a:ext cx="766665" cy="8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1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2902" y="-79"/>
            <a:ext cx="8781098" cy="1325563"/>
          </a:xfrm>
        </p:spPr>
        <p:txBody>
          <a:bodyPr/>
          <a:lstStyle/>
          <a:p>
            <a:r>
              <a:rPr lang="en-US" dirty="0" smtClean="0"/>
              <a:t>Shifts in Fire Severity since 1850’s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1027907"/>
            <a:ext cx="3567518" cy="579810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3563938" cy="3811588"/>
          </a:xfrm>
        </p:spPr>
        <p:txBody>
          <a:bodyPr/>
          <a:lstStyle/>
          <a:p>
            <a:r>
              <a:rPr lang="en-US" dirty="0" smtClean="0"/>
              <a:t>Surfaces fires primarily until 1850’s</a:t>
            </a:r>
          </a:p>
          <a:p>
            <a:endParaRPr lang="en-US" dirty="0"/>
          </a:p>
          <a:p>
            <a:r>
              <a:rPr lang="en-US" dirty="0" smtClean="0"/>
              <a:t>What changed?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8590" y="6494462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Rex Adams</a:t>
            </a:r>
            <a:endParaRPr lang="en-US" sz="1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560570" y="2217420"/>
            <a:ext cx="994410" cy="6400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36705" y="2079150"/>
            <a:ext cx="1449388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 fire scars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828" y="5640999"/>
            <a:ext cx="948172" cy="10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Share 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fields of study are </a:t>
            </a:r>
            <a:r>
              <a:rPr lang="en-US" dirty="0" err="1"/>
              <a:t>UNrelated</a:t>
            </a:r>
            <a:r>
              <a:rPr lang="en-US" dirty="0"/>
              <a:t> to tree-rings?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fields of study are RELATED to tree-rings?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956" y="5200650"/>
            <a:ext cx="1183611" cy="13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6"/>
            <a:ext cx="9006840" cy="1325563"/>
          </a:xfrm>
        </p:spPr>
        <p:txBody>
          <a:bodyPr/>
          <a:lstStyle/>
          <a:p>
            <a:pPr algn="ctr"/>
            <a:r>
              <a:rPr lang="en-US" b="1" dirty="0" smtClean="0"/>
              <a:t>Human Influences - 19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462088"/>
            <a:ext cx="7418070" cy="4984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" y="6494462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Dr. Erica </a:t>
            </a:r>
            <a:r>
              <a:rPr lang="en-US" sz="1000" dirty="0" err="1" smtClean="0"/>
              <a:t>Bigio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510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0"/>
            <a:ext cx="7886700" cy="1325563"/>
          </a:xfrm>
        </p:spPr>
        <p:txBody>
          <a:bodyPr/>
          <a:lstStyle/>
          <a:p>
            <a:r>
              <a:rPr lang="en-US" b="1" dirty="0" smtClean="0"/>
              <a:t>Human Influences - 20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0" y="3930732"/>
            <a:ext cx="7886700" cy="2686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" y="6608762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Dr. Erica </a:t>
            </a:r>
            <a:r>
              <a:rPr lang="en-US" sz="1000" dirty="0" err="1" smtClean="0"/>
              <a:t>Bigio</a:t>
            </a:r>
            <a:r>
              <a:rPr lang="en-US" sz="1000" dirty="0" smtClean="0"/>
              <a:t> &amp; </a:t>
            </a:r>
            <a:r>
              <a:rPr lang="en-US" sz="1000" dirty="0" smtClean="0">
                <a:hlinkClick r:id="rId3"/>
              </a:rPr>
              <a:t>www.fs.usda.gov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1026" name="Picture 2" descr="https://encrypted-tbn2.gstatic.com/images?q=tbn:ANd9GcQKVjzsNi_y7Z6AD5StUeFKJarkzZrs3QB_FfnFKurSeY_yBHF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740" y="1083490"/>
            <a:ext cx="2237740" cy="28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610" y="1114648"/>
            <a:ext cx="4450080" cy="28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63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Linking Fire &amp;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4338" y="1617663"/>
            <a:ext cx="3513855" cy="44688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dirty="0"/>
              <a:t>Palmer Drought Severity Index (PDSI</a:t>
            </a:r>
            <a:r>
              <a:rPr lang="en-US" sz="2400" b="1" dirty="0" smtClean="0"/>
              <a:t>) </a:t>
            </a:r>
            <a:r>
              <a:rPr lang="en-US" sz="2400" dirty="0"/>
              <a:t>uses </a:t>
            </a:r>
            <a:r>
              <a:rPr lang="en-US" sz="2400" dirty="0" smtClean="0"/>
              <a:t>temperature </a:t>
            </a:r>
            <a:r>
              <a:rPr lang="en-US" sz="2400" dirty="0"/>
              <a:t>and precipitation data to estimate relative </a:t>
            </a:r>
            <a:r>
              <a:rPr lang="en-US" sz="2400" dirty="0" smtClean="0"/>
              <a:t>dryness.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PDSI is reasonably </a:t>
            </a:r>
            <a:r>
              <a:rPr lang="en-US" sz="2400" dirty="0"/>
              <a:t>successful at quantifying </a:t>
            </a:r>
            <a:r>
              <a:rPr lang="en-US" sz="2400" b="1" dirty="0"/>
              <a:t>long-term </a:t>
            </a:r>
            <a:r>
              <a:rPr lang="en-US" sz="2400" b="1" dirty="0" smtClean="0"/>
              <a:t>drought</a:t>
            </a:r>
          </a:p>
          <a:p>
            <a:pPr marL="0" indent="0">
              <a:buNone/>
            </a:pPr>
            <a:endParaRPr lang="en-US" sz="2400" b="1" dirty="0">
              <a:effectLst/>
            </a:endParaRPr>
          </a:p>
          <a:p>
            <a:pPr marL="0" indent="0" algn="r">
              <a:buNone/>
            </a:pPr>
            <a:r>
              <a:rPr lang="en-US" sz="2400" b="1" dirty="0" smtClean="0"/>
              <a:t>October 2015 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</a:p>
          <a:p>
            <a:pPr marL="0" indent="0" algn="r">
              <a:buNone/>
            </a:pPr>
            <a:r>
              <a:rPr lang="en-US" sz="2400" b="1" dirty="0" smtClean="0">
                <a:effectLst/>
                <a:sym typeface="Wingdings" panose="05000000000000000000" pitchFamily="2" charset="2"/>
              </a:rPr>
              <a:t>Note chang</a:t>
            </a:r>
            <a:r>
              <a:rPr lang="en-US" sz="2400" b="1" dirty="0" smtClean="0">
                <a:sym typeface="Wingdings" panose="05000000000000000000" pitchFamily="2" charset="2"/>
              </a:rPr>
              <a:t>e in California!</a:t>
            </a:r>
            <a:endParaRPr lang="en-US" sz="2400" b="1" dirty="0">
              <a:effectLst/>
            </a:endParaRPr>
          </a:p>
        </p:txBody>
      </p:sp>
      <p:pic>
        <p:nvPicPr>
          <p:cNvPr id="2052" name="Picture 4" descr="http://www1.ncdc.noaa.gov/pub/data/cmb/drought/historical-palmers/201108-pdsi.g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9" t="18645" r="8070" b="1266"/>
          <a:stretch/>
        </p:blipFill>
        <p:spPr bwMode="auto">
          <a:xfrm>
            <a:off x="5743575" y="937109"/>
            <a:ext cx="2988946" cy="22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64" y="3314700"/>
            <a:ext cx="4555457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59386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Linking Fire &amp; Drought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015" y="1206385"/>
            <a:ext cx="8903970" cy="228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Synchronous </a:t>
            </a:r>
            <a:r>
              <a:rPr lang="en-US" sz="2400" dirty="0"/>
              <a:t>fires throughout the SW are influenced by a severe drought preceded by wet conditions. </a:t>
            </a:r>
            <a:r>
              <a:rPr lang="en-US" sz="2400" dirty="0" smtClean="0"/>
              <a:t>These </a:t>
            </a:r>
            <a:r>
              <a:rPr lang="en-US" sz="2400" dirty="0"/>
              <a:t>maps show an overlay of PDSI (wet vs. drought conditions) with sites scarred by fire in 1748.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64" y="2531948"/>
            <a:ext cx="2228850" cy="3564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468" y="2531948"/>
            <a:ext cx="2203522" cy="3564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427" y="2531948"/>
            <a:ext cx="2195708" cy="3564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80" y="5762309"/>
            <a:ext cx="858105" cy="9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9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755" y="3145947"/>
            <a:ext cx="6137910" cy="34544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Human &amp; Climate Influence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102280"/>
            <a:ext cx="8149590" cy="2860675"/>
          </a:xfrm>
        </p:spPr>
        <p:txBody>
          <a:bodyPr/>
          <a:lstStyle/>
          <a:p>
            <a:r>
              <a:rPr lang="en-US" dirty="0" smtClean="0"/>
              <a:t>Fires happen during drought years</a:t>
            </a:r>
          </a:p>
          <a:p>
            <a:r>
              <a:rPr lang="en-US" dirty="0" smtClean="0"/>
              <a:t>Humans suppressed natural fires during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Larger and more severe fires happen today during drought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0349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Dr. Erica </a:t>
            </a:r>
            <a:r>
              <a:rPr lang="en-US" sz="1000" dirty="0" err="1" smtClean="0"/>
              <a:t>Bigio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536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36526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Wildland Urban Interface (WUI)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9855"/>
            <a:ext cx="7886700" cy="4351338"/>
          </a:xfrm>
        </p:spPr>
        <p:txBody>
          <a:bodyPr/>
          <a:lstStyle/>
          <a:p>
            <a:r>
              <a:rPr lang="en-US" dirty="0" smtClean="0"/>
              <a:t>Where development and natural areas overlap</a:t>
            </a:r>
          </a:p>
          <a:p>
            <a:pPr lvl="1"/>
            <a:r>
              <a:rPr lang="en-US" dirty="0" smtClean="0"/>
              <a:t>Mt. Lemmon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0349"/>
            <a:ext cx="2937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Images from </a:t>
            </a:r>
            <a:r>
              <a:rPr lang="en-US" sz="1000" dirty="0" smtClean="0">
                <a:hlinkClick r:id="rId2"/>
              </a:rPr>
              <a:t>http</a:t>
            </a:r>
            <a:r>
              <a:rPr lang="en-US" sz="1000" dirty="0">
                <a:hlinkClick r:id="rId2"/>
              </a:rPr>
              <a:t>://</a:t>
            </a:r>
            <a:r>
              <a:rPr lang="en-US" sz="1000" dirty="0" smtClean="0">
                <a:hlinkClick r:id="rId2"/>
              </a:rPr>
              <a:t>arizonasonoranewsservice.com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4100" name="Picture 4" descr="http://arizonasonoranewsservice.com/wordpress/wp-content/uploads/2014/02/JADE-SUMMERHAVEN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510" y="2310051"/>
            <a:ext cx="5783580" cy="38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74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 fire harmful or beneficial?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Out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458" y="5825331"/>
            <a:ext cx="956398" cy="886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05" y="2510631"/>
            <a:ext cx="6180714" cy="420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293" y="4314707"/>
            <a:ext cx="118272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3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136" y="1907993"/>
            <a:ext cx="3335674" cy="3841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55" y="433864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What do </a:t>
            </a:r>
            <a:r>
              <a:rPr lang="en-US" b="1" dirty="0"/>
              <a:t>m</a:t>
            </a:r>
            <a:r>
              <a:rPr lang="en-US" b="1" dirty="0" smtClean="0"/>
              <a:t>arker rings </a:t>
            </a:r>
            <a:r>
              <a:rPr lang="en-US" dirty="0" smtClean="0"/>
              <a:t>tell us?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8218" y="1428036"/>
            <a:ext cx="4786953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Marker Years: </a:t>
            </a:r>
            <a:r>
              <a:rPr lang="en-US" sz="24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“marker” rings – rings that are very narrow or very wide?</a:t>
            </a:r>
          </a:p>
          <a:p>
            <a:pPr>
              <a:lnSpc>
                <a:spcPct val="107000"/>
              </a:lnSpc>
            </a:pP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 rings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tree growth was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</a:t>
            </a:r>
          </a:p>
          <a:p>
            <a:pPr>
              <a:lnSpc>
                <a:spcPct val="107000"/>
              </a:lnSpc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narrow 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row = prolonged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 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years when all resources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readily available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2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62" y="186397"/>
            <a:ext cx="7886700" cy="1325563"/>
          </a:xfrm>
        </p:spPr>
        <p:txBody>
          <a:bodyPr/>
          <a:lstStyle/>
          <a:p>
            <a:r>
              <a:rPr lang="en-US" b="1" dirty="0" smtClean="0"/>
              <a:t>Let’s Review!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837" y="527078"/>
            <a:ext cx="4160520" cy="4772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162" y="1944111"/>
            <a:ext cx="40649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If the outer-most ring grew in 2001, what is the year of the first ring, the</a:t>
            </a:r>
          </a:p>
          <a:p>
            <a:r>
              <a:rPr lang="en-US" sz="2400" dirty="0"/>
              <a:t>ring closest to the “pith” or center of the tree?</a:t>
            </a:r>
          </a:p>
          <a:p>
            <a:endParaRPr lang="en-US" sz="2400" dirty="0"/>
          </a:p>
          <a:p>
            <a:r>
              <a:rPr lang="en-US" sz="2400" dirty="0"/>
              <a:t>2. How old is your tree?</a:t>
            </a:r>
          </a:p>
          <a:p>
            <a:endParaRPr lang="en-US" sz="2400" dirty="0"/>
          </a:p>
          <a:p>
            <a:r>
              <a:rPr lang="en-US" sz="2400" dirty="0"/>
              <a:t>3. Does your tree have a “marker” or very narrow ring or rings? If yes, in</a:t>
            </a:r>
          </a:p>
          <a:p>
            <a:r>
              <a:rPr lang="en-US" sz="2400" dirty="0"/>
              <a:t>what years?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570" y="5568474"/>
            <a:ext cx="950888" cy="11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90" y="-34548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Release Event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28259" y="1421803"/>
            <a:ext cx="4320881" cy="481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SymbolMT"/>
              </a:rPr>
              <a:t>T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transition from narrow to wide rings is called a </a:t>
            </a:r>
            <a:r>
              <a:rPr lang="en-US" sz="2400" b="1" i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</a:t>
            </a:r>
            <a:r>
              <a:rPr lang="en-US" sz="2400" b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wide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rings following 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narrow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rings. </a:t>
            </a:r>
            <a:endParaRPr lang="en-US" sz="2400" dirty="0" smtClean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2400" dirty="0" smtClean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Releases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occur when resources suddenly become available to trees (e.g. adding fertilizer, watering or rain during long droughts).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870" y="1421803"/>
            <a:ext cx="4176215" cy="4350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95" y="5858821"/>
            <a:ext cx="861515" cy="9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0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237332"/>
            <a:ext cx="5014913" cy="1325563"/>
          </a:xfrm>
        </p:spPr>
        <p:txBody>
          <a:bodyPr/>
          <a:lstStyle/>
          <a:p>
            <a:r>
              <a:rPr lang="en-US" b="1" dirty="0" smtClean="0"/>
              <a:t>A to Z Tree-Ring Tales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2011363"/>
            <a:ext cx="88011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Tree-Rings are related to every discipline – some are closely related while others are distantly related</a:t>
            </a:r>
          </a:p>
          <a:p>
            <a:r>
              <a:rPr lang="en-US" dirty="0" smtClean="0"/>
              <a:t>We like to say “all trees have a tale to tell” as tree-rings connect to everything, from Art History to Zoology</a:t>
            </a:r>
          </a:p>
          <a:p>
            <a:r>
              <a:rPr lang="en-US" dirty="0" smtClean="0"/>
              <a:t>Humans have a strong connection to trees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of tree based materials such as lumber, sap, gum, cellulose, and bark which are used in many ways:</a:t>
            </a:r>
          </a:p>
          <a:p>
            <a:pPr lvl="2"/>
            <a:r>
              <a:rPr lang="en-US" dirty="0" smtClean="0"/>
              <a:t>Paper, furniture, musical </a:t>
            </a:r>
            <a:r>
              <a:rPr lang="en-US" dirty="0"/>
              <a:t>i</a:t>
            </a:r>
            <a:r>
              <a:rPr lang="en-US" dirty="0" smtClean="0"/>
              <a:t>nstruments, building materials, </a:t>
            </a:r>
            <a:r>
              <a:rPr lang="en-US" dirty="0"/>
              <a:t>t</a:t>
            </a:r>
            <a:r>
              <a:rPr lang="en-US" dirty="0" smtClean="0"/>
              <a:t>ransportation, art, tools, and recreation are just a few examples!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25" y="138113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225" y="164069"/>
            <a:ext cx="1004888" cy="1523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25" y="5986463"/>
            <a:ext cx="840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R BLANCA" panose="02000000000000000000" pitchFamily="2" charset="0"/>
              </a:rPr>
              <a:t>It is more than just counting the rings!</a:t>
            </a:r>
            <a:endParaRPr lang="en-US" sz="3600" dirty="0">
              <a:solidFill>
                <a:srgbClr val="C00000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0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487" y="1658094"/>
            <a:ext cx="4572000" cy="4812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transition from wide to marrow rings is called a </a:t>
            </a:r>
            <a:r>
              <a:rPr lang="en-US" sz="2400" b="1" i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suppression</a:t>
            </a:r>
            <a:r>
              <a:rPr lang="en-US" sz="2400" b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suppression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narrow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rings following 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wide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rings. </a:t>
            </a:r>
            <a:endParaRPr lang="en-US" sz="2400" dirty="0" smtClean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en-US" sz="2400" dirty="0"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Suppressions</a:t>
            </a:r>
            <a:r>
              <a:rPr lang="en-US" sz="2400" dirty="0" smtClean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caused when resources are not available for trees (e.g. drought or competition when trees grow very close to each other).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070" y="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Suppression Event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85"/>
          <a:stretch/>
        </p:blipFill>
        <p:spPr>
          <a:xfrm>
            <a:off x="4882487" y="1325563"/>
            <a:ext cx="3895898" cy="4149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485" y="5717282"/>
            <a:ext cx="936600" cy="10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307" y="875767"/>
            <a:ext cx="6438279" cy="487786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smtClean="0"/>
              <a:t>When</a:t>
            </a:r>
            <a:r>
              <a:rPr lang="en-US" b="1" dirty="0" smtClean="0"/>
              <a:t> and </a:t>
            </a:r>
            <a:r>
              <a:rPr lang="en-US" b="1" u="sng" dirty="0"/>
              <a:t>w</a:t>
            </a:r>
            <a:r>
              <a:rPr lang="en-US" b="1" u="sng" dirty="0" smtClean="0"/>
              <a:t>here</a:t>
            </a:r>
            <a:r>
              <a:rPr lang="en-US" b="1" dirty="0" smtClean="0"/>
              <a:t> did the fire </a:t>
            </a:r>
            <a:r>
              <a:rPr lang="en-US" b="1" dirty="0"/>
              <a:t>b</a:t>
            </a:r>
            <a:r>
              <a:rPr lang="en-US" b="1" dirty="0" smtClean="0"/>
              <a:t>urn?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82819" y="5903893"/>
            <a:ext cx="8359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Note: Black dots mark the location of dead </a:t>
            </a:r>
            <a:r>
              <a:rPr lang="en-US" sz="2800" b="1" dirty="0" smtClean="0">
                <a:latin typeface="Arial" panose="020B0604020202020204" pitchFamily="34" charset="0"/>
              </a:rPr>
              <a:t>trees, </a:t>
            </a:r>
            <a:r>
              <a:rPr lang="en-US" sz="2800" b="1" dirty="0">
                <a:latin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grey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dots</a:t>
            </a:r>
            <a:r>
              <a:rPr lang="en-US" sz="2800" b="1" dirty="0">
                <a:latin typeface="Arial" panose="020B0604020202020204" pitchFamily="34" charset="0"/>
              </a:rPr>
              <a:t> are living trees.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980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880" y="222251"/>
            <a:ext cx="7886700" cy="1325563"/>
          </a:xfrm>
        </p:spPr>
        <p:txBody>
          <a:bodyPr/>
          <a:lstStyle/>
          <a:p>
            <a:r>
              <a:rPr lang="en-US" dirty="0" smtClean="0"/>
              <a:t>Let’s Analyze!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9" y="1347789"/>
            <a:ext cx="5025930" cy="4491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04810" y="0"/>
            <a:ext cx="380431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</a:rPr>
              <a:t>If </a:t>
            </a:r>
            <a:r>
              <a:rPr lang="en-US" sz="2400" dirty="0">
                <a:latin typeface="Arial" panose="020B0604020202020204" pitchFamily="34" charset="0"/>
              </a:rPr>
              <a:t>the outer-most ring grew in 2001, what is the year of the first </a:t>
            </a:r>
            <a:r>
              <a:rPr lang="en-US" sz="2400" dirty="0" smtClean="0">
                <a:latin typeface="Arial" panose="020B0604020202020204" pitchFamily="34" charset="0"/>
              </a:rPr>
              <a:t>ring?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</a:rPr>
              <a:t>How </a:t>
            </a:r>
            <a:r>
              <a:rPr lang="en-US" sz="2400" dirty="0">
                <a:latin typeface="Arial" panose="020B0604020202020204" pitchFamily="34" charset="0"/>
              </a:rPr>
              <a:t>old is your tree?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</a:rPr>
              <a:t>Does </a:t>
            </a:r>
            <a:r>
              <a:rPr lang="en-US" sz="2400" dirty="0">
                <a:latin typeface="Arial" panose="020B0604020202020204" pitchFamily="34" charset="0"/>
              </a:rPr>
              <a:t>your tree have a “marker ring</a:t>
            </a:r>
            <a:r>
              <a:rPr lang="en-US" sz="2400" dirty="0" smtClean="0">
                <a:latin typeface="Arial" panose="020B0604020202020204" pitchFamily="34" charset="0"/>
              </a:rPr>
              <a:t>”? If </a:t>
            </a:r>
            <a:r>
              <a:rPr lang="en-US" sz="2400" dirty="0">
                <a:latin typeface="Arial" panose="020B0604020202020204" pitchFamily="34" charset="0"/>
              </a:rPr>
              <a:t>yes, in what year?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</a:rPr>
              <a:t>Does </a:t>
            </a:r>
            <a:r>
              <a:rPr lang="en-US" sz="2400" dirty="0">
                <a:latin typeface="Arial" panose="020B0604020202020204" pitchFamily="34" charset="0"/>
              </a:rPr>
              <a:t>your tree have a fire scar</a:t>
            </a:r>
            <a:r>
              <a:rPr lang="en-US" sz="2400" dirty="0" smtClean="0">
                <a:latin typeface="Arial" panose="020B0604020202020204" pitchFamily="34" charset="0"/>
              </a:rPr>
              <a:t>? If </a:t>
            </a:r>
            <a:r>
              <a:rPr lang="en-US" sz="2400" dirty="0">
                <a:latin typeface="Arial" panose="020B0604020202020204" pitchFamily="34" charset="0"/>
              </a:rPr>
              <a:t>yes, in what year?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</a:rPr>
              <a:t>Did </a:t>
            </a:r>
            <a:r>
              <a:rPr lang="en-US" sz="2400" dirty="0">
                <a:latin typeface="Arial" panose="020B0604020202020204" pitchFamily="34" charset="0"/>
              </a:rPr>
              <a:t>your tree “release” or start to grow quickly</a:t>
            </a:r>
            <a:r>
              <a:rPr lang="en-US" sz="2400" dirty="0" smtClean="0">
                <a:latin typeface="Arial" panose="020B0604020202020204" pitchFamily="34" charset="0"/>
              </a:rPr>
              <a:t>? In </a:t>
            </a:r>
            <a:r>
              <a:rPr lang="en-US" sz="2400" dirty="0">
                <a:latin typeface="Arial" panose="020B0604020202020204" pitchFamily="34" charset="0"/>
              </a:rPr>
              <a:t>what year?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969" y="217760"/>
            <a:ext cx="878521" cy="10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4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4097" y="-102870"/>
            <a:ext cx="9408097" cy="7127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945" y="6229349"/>
            <a:ext cx="686055" cy="7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9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661" y="256748"/>
            <a:ext cx="7087534" cy="625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149" y="5886450"/>
            <a:ext cx="758851" cy="8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88" y="123428"/>
            <a:ext cx="9015612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Humans &amp; Environment = </a:t>
            </a:r>
            <a:r>
              <a:rPr lang="en-US" sz="2800" b="1" dirty="0" smtClean="0">
                <a:solidFill>
                  <a:srgbClr val="C00000"/>
                </a:solidFill>
              </a:rPr>
              <a:t>Complex Relationships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8462"/>
            <a:ext cx="8928614" cy="4351338"/>
          </a:xfrm>
        </p:spPr>
        <p:txBody>
          <a:bodyPr/>
          <a:lstStyle/>
          <a:p>
            <a:r>
              <a:rPr lang="en-US" b="1" u="sng" dirty="0" smtClean="0"/>
              <a:t>Phenology</a:t>
            </a:r>
            <a:r>
              <a:rPr lang="en-US" b="1" dirty="0" smtClean="0"/>
              <a:t>:</a:t>
            </a:r>
            <a:r>
              <a:rPr lang="en-US" dirty="0" smtClean="0"/>
              <a:t> the study of changes in seasonality that influence shifts in ecology</a:t>
            </a:r>
          </a:p>
          <a:p>
            <a:r>
              <a:rPr lang="en-US" dirty="0" smtClean="0"/>
              <a:t>Example: if worm larvae do not develop because it is too cold due to a shift in climate, then bird populations may suffer, yet mosquito populations may grow as there are fewer birds to eat the mosquitos</a:t>
            </a:r>
          </a:p>
          <a:p>
            <a:r>
              <a:rPr lang="en-US" dirty="0" smtClean="0"/>
              <a:t>Common issue in Arizona: </a:t>
            </a:r>
          </a:p>
          <a:p>
            <a:pPr lvl="1"/>
            <a:r>
              <a:rPr lang="en-US" dirty="0" smtClean="0"/>
              <a:t>dry winter and spring, late monsoon, lightening + fuel </a:t>
            </a:r>
            <a:r>
              <a:rPr lang="en-US" dirty="0" smtClean="0">
                <a:sym typeface="Wingdings" panose="05000000000000000000" pitchFamily="2" charset="2"/>
              </a:rPr>
              <a:t> fire</a:t>
            </a:r>
            <a:endParaRPr lang="en-US" dirty="0" smtClean="0"/>
          </a:p>
          <a:p>
            <a:pPr lvl="1"/>
            <a:r>
              <a:rPr lang="en-US" dirty="0" smtClean="0"/>
              <a:t>Humans activities alongside drought + fire + insects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6509" y="5407721"/>
            <a:ext cx="8718415" cy="1345480"/>
            <a:chOff x="206509" y="5307709"/>
            <a:chExt cx="8718415" cy="13454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36" t="-2007"/>
            <a:stretch/>
          </p:blipFill>
          <p:spPr>
            <a:xfrm>
              <a:off x="7105253" y="5307709"/>
              <a:ext cx="1819671" cy="1261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4523" y="5345906"/>
              <a:ext cx="1651832" cy="12372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09" y="5345906"/>
              <a:ext cx="1373178" cy="12231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6931" y="5345906"/>
              <a:ext cx="1873861" cy="600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0085" y="5307709"/>
              <a:ext cx="1659365" cy="12948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569" y="5975019"/>
              <a:ext cx="609494" cy="6781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1275" y="5955113"/>
              <a:ext cx="805170" cy="67151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686304" y="5999114"/>
              <a:ext cx="340535" cy="603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46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30" y="0"/>
            <a:ext cx="8855869" cy="1325563"/>
          </a:xfrm>
        </p:spPr>
        <p:txBody>
          <a:bodyPr/>
          <a:lstStyle/>
          <a:p>
            <a:r>
              <a:rPr lang="en-US" b="1" dirty="0" smtClean="0"/>
              <a:t>3-2-1: Complete and Turn in to Pamela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833" y="5572125"/>
            <a:ext cx="1226967" cy="1137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131" y="1304927"/>
            <a:ext cx="85677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Write 3 statements about how you will use tree-rings in your classroom setting:</a:t>
            </a:r>
          </a:p>
          <a:p>
            <a:r>
              <a:rPr lang="en-US" sz="2400" dirty="0" smtClean="0"/>
              <a:t>1.</a:t>
            </a:r>
          </a:p>
          <a:p>
            <a:r>
              <a:rPr lang="en-US" sz="2400" dirty="0" smtClean="0"/>
              <a:t>2.</a:t>
            </a:r>
          </a:p>
          <a:p>
            <a:r>
              <a:rPr lang="en-US" sz="2400" dirty="0" smtClean="0"/>
              <a:t>3.</a:t>
            </a:r>
          </a:p>
          <a:p>
            <a:endParaRPr lang="en-US" sz="2400" dirty="0"/>
          </a:p>
          <a:p>
            <a:r>
              <a:rPr lang="en-US" sz="2400" dirty="0" smtClean="0"/>
              <a:t>List 2 new vocabulary words or concepts that you found interesting,</a:t>
            </a:r>
          </a:p>
          <a:p>
            <a:r>
              <a:rPr lang="en-US" sz="2400" dirty="0" smtClean="0"/>
              <a:t>1.</a:t>
            </a:r>
          </a:p>
          <a:p>
            <a:r>
              <a:rPr lang="en-US" sz="2400" dirty="0" smtClean="0"/>
              <a:t>2.</a:t>
            </a:r>
          </a:p>
          <a:p>
            <a:endParaRPr lang="en-US" sz="2400" dirty="0"/>
          </a:p>
          <a:p>
            <a:r>
              <a:rPr lang="en-US" sz="2400" dirty="0" smtClean="0"/>
              <a:t>Write 1 question about tree-rings that we haven’t answered yet!</a:t>
            </a:r>
          </a:p>
          <a:p>
            <a:r>
              <a:rPr lang="en-US" sz="2400" dirty="0" smtClean="0"/>
              <a:t>1.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75" y="5486281"/>
            <a:ext cx="118272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</a:t>
            </a:r>
            <a:r>
              <a:rPr lang="en-US" dirty="0"/>
              <a:t>I Use </a:t>
            </a:r>
            <a:r>
              <a:rPr lang="en-US" dirty="0" smtClean="0"/>
              <a:t>This?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Does It Fit?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39837"/>
            <a:ext cx="4075595" cy="3052762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71500" y="114300"/>
            <a:ext cx="8001000" cy="1325563"/>
          </a:xfrm>
        </p:spPr>
        <p:txBody>
          <a:bodyPr/>
          <a:lstStyle/>
          <a:p>
            <a:r>
              <a:rPr lang="en-US" b="1" dirty="0" smtClean="0"/>
              <a:t>Afternoon Session: Milestone 3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063" y="4549676"/>
            <a:ext cx="8443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Skill Set: data analysis</a:t>
            </a:r>
            <a:r>
              <a:rPr lang="en-US" sz="2400" dirty="0"/>
              <a:t> </a:t>
            </a:r>
            <a:r>
              <a:rPr lang="en-US" sz="2400" dirty="0" smtClean="0"/>
              <a:t>and interpretations, hypothesizing and drawing conclusions, counting, recording connections, processes, variables, relationships, reading,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</a:t>
            </a:r>
            <a:r>
              <a:rPr lang="en-US" sz="2400" b="1" dirty="0" smtClean="0">
                <a:solidFill>
                  <a:srgbClr val="C00000"/>
                </a:solidFill>
              </a:rPr>
              <a:t>raphing actual tree-ring, insect, precipitation, and temperature  data is also a possibility here for an extended lesson!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807" y="1504952"/>
            <a:ext cx="5792970" cy="47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3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36554"/>
            <a:ext cx="9144000" cy="7453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Lesson 4: The Tales Trees Tell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STEMAZings</a:t>
            </a:r>
            <a:r>
              <a:rPr lang="en-US" dirty="0" smtClean="0"/>
              <a:t> will be 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6" y="1667674"/>
            <a:ext cx="4329113" cy="5018878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Describe</a:t>
            </a:r>
            <a:r>
              <a:rPr lang="en-US" dirty="0" smtClean="0"/>
              <a:t> how humans have used/interacted with trees throughout human history</a:t>
            </a:r>
          </a:p>
          <a:p>
            <a:r>
              <a:rPr lang="en-US" b="1" dirty="0" smtClean="0"/>
              <a:t>List</a:t>
            </a:r>
            <a:r>
              <a:rPr lang="en-US" dirty="0" smtClean="0"/>
              <a:t> descriptive words and emotions that are related to trees</a:t>
            </a:r>
          </a:p>
          <a:p>
            <a:r>
              <a:rPr lang="en-US" b="1" dirty="0" smtClean="0"/>
              <a:t>Demonstrate</a:t>
            </a:r>
            <a:r>
              <a:rPr lang="en-US" dirty="0" smtClean="0"/>
              <a:t> a connection between art and science by creating artwork that analyzes and interprets one or more aspects of tree-rings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520" y="4207674"/>
            <a:ext cx="2752725" cy="2064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1" y="161052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8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452718"/>
            <a:ext cx="8659289" cy="1400530"/>
          </a:xfrm>
        </p:spPr>
        <p:txBody>
          <a:bodyPr/>
          <a:lstStyle/>
          <a:p>
            <a:r>
              <a:rPr lang="en-US" b="1" dirty="0" smtClean="0"/>
              <a:t>Synthesis: Tree-Rings are related to many fields of study!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853248"/>
            <a:ext cx="8543925" cy="4351338"/>
          </a:xfrm>
        </p:spPr>
        <p:txBody>
          <a:bodyPr/>
          <a:lstStyle/>
          <a:p>
            <a:r>
              <a:rPr lang="en-US" dirty="0" smtClean="0"/>
              <a:t>Tree-rings are related to many disciplines!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Dendrochronology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is the study of tree-rings that uses patterns in tree-ring growth to understand past events </a:t>
            </a:r>
          </a:p>
          <a:p>
            <a:r>
              <a:rPr lang="en-US" dirty="0" smtClean="0"/>
              <a:t>Researchers can use the information recorded in tree-rings to answer many questions, and in some cases make projections about how future ecological events and human activities may impact tree-growth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5" y="4967294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28" y="4967293"/>
            <a:ext cx="2390775" cy="176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44" y="4967292"/>
            <a:ext cx="3146652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7441"/>
            <a:ext cx="7886700" cy="1325563"/>
          </a:xfrm>
        </p:spPr>
        <p:txBody>
          <a:bodyPr/>
          <a:lstStyle/>
          <a:p>
            <a:r>
              <a:rPr lang="en-US" b="1" dirty="0" smtClean="0"/>
              <a:t>Inquiry Activity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825625"/>
            <a:ext cx="8610597" cy="4351338"/>
          </a:xfrm>
        </p:spPr>
        <p:txBody>
          <a:bodyPr/>
          <a:lstStyle/>
          <a:p>
            <a:r>
              <a:rPr lang="en-US" dirty="0" smtClean="0"/>
              <a:t>How many human connections to  trees can you think of in one minute?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708" y="2810867"/>
            <a:ext cx="1819469" cy="168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810867"/>
            <a:ext cx="564951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736" y="4965283"/>
            <a:ext cx="118272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6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113666"/>
            <a:ext cx="7886700" cy="1325563"/>
          </a:xfrm>
        </p:spPr>
        <p:txBody>
          <a:bodyPr/>
          <a:lstStyle/>
          <a:p>
            <a:r>
              <a:rPr lang="en-US" dirty="0" smtClean="0"/>
              <a:t>Trees and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2" y="1317088"/>
            <a:ext cx="8871874" cy="1668130"/>
          </a:xfrm>
        </p:spPr>
        <p:txBody>
          <a:bodyPr>
            <a:normAutofit/>
          </a:bodyPr>
          <a:lstStyle/>
          <a:p>
            <a:r>
              <a:rPr lang="en-US" sz="2600" dirty="0"/>
              <a:t>H</a:t>
            </a:r>
            <a:r>
              <a:rPr lang="en-US" sz="2600" dirty="0" smtClean="0"/>
              <a:t>ow have people used/interacted with trees throughout time?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284" y="5200649"/>
            <a:ext cx="1230652" cy="1436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022" y="3302304"/>
            <a:ext cx="1291914" cy="1724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1" y="4935989"/>
            <a:ext cx="2270931" cy="1701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39" y="2273196"/>
            <a:ext cx="2001203" cy="1410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01" y="2273196"/>
            <a:ext cx="1790700" cy="2605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433" y="3670931"/>
            <a:ext cx="1827454" cy="1304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374" y="4914954"/>
            <a:ext cx="2619375" cy="1743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084" y="3738739"/>
            <a:ext cx="1439230" cy="11422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335" y="4830020"/>
            <a:ext cx="1660418" cy="1767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02" y="2261537"/>
            <a:ext cx="2117942" cy="1409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025" y="3632536"/>
            <a:ext cx="966788" cy="1181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60" y="3967634"/>
            <a:ext cx="1099965" cy="823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553" y="2273196"/>
            <a:ext cx="814952" cy="11516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505" y="1992076"/>
            <a:ext cx="1656762" cy="11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9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141" y="3637230"/>
            <a:ext cx="1166813" cy="1241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b="1" dirty="0" smtClean="0"/>
              <a:t>Indigenous People &amp; Trees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81" y="1322388"/>
            <a:ext cx="5191134" cy="5475781"/>
          </a:xfrm>
        </p:spPr>
        <p:txBody>
          <a:bodyPr>
            <a:normAutofit/>
          </a:bodyPr>
          <a:lstStyle/>
          <a:p>
            <a:r>
              <a:rPr lang="en-US" dirty="0"/>
              <a:t>Humans have always had a strong connection with </a:t>
            </a:r>
            <a:r>
              <a:rPr lang="en-US" dirty="0" smtClean="0"/>
              <a:t>trees, natural cycles, </a:t>
            </a:r>
            <a:r>
              <a:rPr lang="en-US" dirty="0"/>
              <a:t>and </a:t>
            </a:r>
            <a:r>
              <a:rPr lang="en-US" dirty="0" smtClean="0"/>
              <a:t>the sun and sky</a:t>
            </a:r>
            <a:endParaRPr lang="en-US" dirty="0"/>
          </a:p>
          <a:p>
            <a:r>
              <a:rPr lang="en-US" dirty="0" smtClean="0"/>
              <a:t>Humans celebrate spiritual and survival based connections to trees </a:t>
            </a:r>
          </a:p>
          <a:p>
            <a:pPr lvl="1"/>
            <a:r>
              <a:rPr lang="en-US" dirty="0" smtClean="0"/>
              <a:t>Bark Tea, Trail Blazing, Instruments, Weapons, Vessels</a:t>
            </a:r>
          </a:p>
          <a:p>
            <a:r>
              <a:rPr lang="en-US" dirty="0" smtClean="0"/>
              <a:t>Global: Tree of Life – many interpretations </a:t>
            </a:r>
          </a:p>
          <a:p>
            <a:r>
              <a:rPr lang="en-US" dirty="0" smtClean="0"/>
              <a:t>Southwest: Tohono </a:t>
            </a:r>
            <a:r>
              <a:rPr lang="en-US" dirty="0" err="1" smtClean="0"/>
              <a:t>O’Odham</a:t>
            </a:r>
            <a:r>
              <a:rPr lang="en-US" dirty="0" smtClean="0"/>
              <a:t> and many other tribes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5" y="4970255"/>
            <a:ext cx="2786063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049" y="3901755"/>
            <a:ext cx="1574489" cy="1034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747" y="2584723"/>
            <a:ext cx="1201797" cy="1196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314" y="983959"/>
            <a:ext cx="1583765" cy="1583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470" y="1076120"/>
            <a:ext cx="1878820" cy="27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618" y="250826"/>
            <a:ext cx="8386764" cy="1325563"/>
          </a:xfrm>
        </p:spPr>
        <p:txBody>
          <a:bodyPr/>
          <a:lstStyle/>
          <a:p>
            <a:r>
              <a:rPr lang="en-US" b="1" dirty="0" smtClean="0"/>
              <a:t>A.E. Douglass and </a:t>
            </a:r>
            <a:r>
              <a:rPr lang="en-US" b="1" dirty="0" err="1" smtClean="0"/>
              <a:t>Dendrochronolgy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1644651"/>
            <a:ext cx="4171950" cy="4832350"/>
          </a:xfrm>
        </p:spPr>
        <p:txBody>
          <a:bodyPr/>
          <a:lstStyle/>
          <a:p>
            <a:r>
              <a:rPr lang="en-US" dirty="0"/>
              <a:t>Douglass, an astronomer - formalized a method of analyzing the connections between trees and the environment using the tree-ring widths and patterns in the 1920s, which is known today as </a:t>
            </a:r>
            <a:r>
              <a:rPr lang="en-US" sz="3600" b="1" dirty="0"/>
              <a:t>Dendrochronology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763" y="1644651"/>
            <a:ext cx="3428999" cy="40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0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5730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/>
              <a:t>CLOZE Activity: 5 minutes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0303" y="1740217"/>
            <a:ext cx="8572500" cy="55695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Since wood is the main element in _________________, it is necessary to understand a few things about trees: how they grow, why one species is different from another, and how their differences are taken advantage of in the design and construction of _______________________.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 a tree grows, the limbs and trunk swells, and the layer inside the bark, the cambium, produces new cells, but the bulk of the wood does not continue to grow.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a climate where winters are cold enough to interrupt the growing cycle, each year’s new growth is set down in a pattern of concentric circles.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25730"/>
            <a:ext cx="2014537" cy="150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6029325"/>
            <a:ext cx="563217" cy="6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0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03" y="125730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/>
              <a:t>CLOZE Activity</a:t>
            </a:r>
            <a:r>
              <a:rPr lang="en-US" b="1" dirty="0"/>
              <a:t> </a:t>
            </a:r>
            <a:r>
              <a:rPr lang="en-US" b="1" dirty="0" smtClean="0"/>
              <a:t>Questions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0303" y="1740218"/>
            <a:ext cx="8572500" cy="4942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Objective</a:t>
            </a:r>
            <a:r>
              <a:rPr lang="en-US" dirty="0" smtClean="0"/>
              <a:t>: Students </a:t>
            </a:r>
            <a:r>
              <a:rPr lang="en-US" dirty="0"/>
              <a:t>will be able to develop a comprehension of </a:t>
            </a:r>
            <a:r>
              <a:rPr lang="en-US" dirty="0" smtClean="0"/>
              <a:t>informational </a:t>
            </a:r>
            <a:r>
              <a:rPr lang="en-US" dirty="0"/>
              <a:t>text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Need: provides educators with insights on  how </a:t>
            </a:r>
            <a:r>
              <a:rPr lang="en-US" dirty="0"/>
              <a:t>readers understand </a:t>
            </a:r>
            <a:r>
              <a:rPr lang="en-US" dirty="0" smtClean="0"/>
              <a:t>scientific</a:t>
            </a:r>
            <a:r>
              <a:rPr lang="en-US" dirty="0"/>
              <a:t> </a:t>
            </a:r>
            <a:r>
              <a:rPr lang="en-US" dirty="0" smtClean="0"/>
              <a:t>text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Discussion Questions: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1. What </a:t>
            </a:r>
            <a:r>
              <a:rPr lang="en-US" dirty="0"/>
              <a:t>is the first thing you notice about his passage?</a:t>
            </a:r>
          </a:p>
          <a:p>
            <a:pPr marL="0" indent="0">
              <a:buNone/>
            </a:pPr>
            <a:r>
              <a:rPr lang="en-US" dirty="0" smtClean="0"/>
              <a:t>2. Which </a:t>
            </a:r>
            <a:r>
              <a:rPr lang="en-US" dirty="0"/>
              <a:t>words are </a:t>
            </a:r>
            <a:r>
              <a:rPr lang="en-US" dirty="0" smtClean="0"/>
              <a:t>unfamiliar?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3. Which </a:t>
            </a:r>
            <a:r>
              <a:rPr lang="en-US" dirty="0"/>
              <a:t>words are possible </a:t>
            </a:r>
            <a:r>
              <a:rPr lang="en-US" dirty="0" smtClean="0"/>
              <a:t>contextual </a:t>
            </a:r>
            <a:r>
              <a:rPr lang="en-US" dirty="0"/>
              <a:t>clues to the redacted (missing) words?</a:t>
            </a:r>
          </a:p>
          <a:p>
            <a:pPr marL="0" indent="0">
              <a:buNone/>
            </a:pPr>
            <a:r>
              <a:rPr lang="en-US" dirty="0" smtClean="0"/>
              <a:t>4. What </a:t>
            </a:r>
            <a:r>
              <a:rPr lang="en-US" dirty="0"/>
              <a:t>role does these three words have in this text: since, as, in?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25730"/>
            <a:ext cx="2014537" cy="150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6029325"/>
            <a:ext cx="563217" cy="6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21308"/>
            <a:ext cx="7886700" cy="1325563"/>
          </a:xfrm>
        </p:spPr>
        <p:txBody>
          <a:bodyPr/>
          <a:lstStyle/>
          <a:p>
            <a:r>
              <a:rPr lang="en-US" b="1" dirty="0" smtClean="0"/>
              <a:t>Zen Moment: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78" y="1228405"/>
            <a:ext cx="4800600" cy="51295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Close your eyes </a:t>
            </a:r>
          </a:p>
          <a:p>
            <a:pPr marL="0" indent="0">
              <a:buNone/>
            </a:pPr>
            <a:r>
              <a:rPr lang="en-US" dirty="0" smtClean="0"/>
              <a:t>(2 full minutes of silence)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Visualize your favorite tree</a:t>
            </a:r>
          </a:p>
          <a:p>
            <a:endParaRPr lang="en-US" dirty="0"/>
          </a:p>
          <a:p>
            <a:r>
              <a:rPr lang="en-US" dirty="0" smtClean="0"/>
              <a:t>What is the story of YOUR tree? What are all the events the tree has experienced?</a:t>
            </a:r>
          </a:p>
          <a:p>
            <a:endParaRPr lang="en-US" dirty="0"/>
          </a:p>
          <a:p>
            <a:r>
              <a:rPr lang="en-US" dirty="0" smtClean="0"/>
              <a:t>Open your eyes when you have the picture of that tree in your mind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128268"/>
            <a:ext cx="3276496" cy="2200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49" y="2478721"/>
            <a:ext cx="3278757" cy="1836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49" y="4465003"/>
            <a:ext cx="3329669" cy="20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Be inspired!</a:t>
            </a:r>
            <a:br>
              <a:rPr lang="en-US" b="1" dirty="0" smtClean="0"/>
            </a:br>
            <a:r>
              <a:rPr lang="en-US" sz="5400" b="1" dirty="0" smtClean="0">
                <a:latin typeface="Bernard MT Condensed" panose="02050806060905020404" pitchFamily="18" charset="0"/>
              </a:rPr>
              <a:t>Every Tree Has a Tale to Tell</a:t>
            </a:r>
            <a:endParaRPr lang="en-US" sz="5400" b="1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39" y="1903114"/>
            <a:ext cx="3619987" cy="3619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64" y="5721480"/>
            <a:ext cx="8774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http://www.12news.com/story/weather/talking-weather/2015/11/15/treering-time-travel/75837144/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8" y="4139099"/>
            <a:ext cx="1381125" cy="1384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02" y="1943716"/>
            <a:ext cx="2369973" cy="35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69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Dendrochronology PSA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86173" y="1438275"/>
            <a:ext cx="5329239" cy="52866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Get creative!</a:t>
            </a:r>
          </a:p>
          <a:p>
            <a:pPr lvl="1"/>
            <a:r>
              <a:rPr lang="en-US" b="1" dirty="0" smtClean="0"/>
              <a:t>Design a 2 minute public service announcement  to promote the study of tree-rings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b="1" dirty="0" smtClean="0"/>
              <a:t>Announcements must </a:t>
            </a:r>
            <a:r>
              <a:rPr lang="en-US" sz="2400" b="1" dirty="0"/>
              <a:t>include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+ Tree-ring vocabulary terms</a:t>
            </a:r>
          </a:p>
          <a:p>
            <a:pPr lvl="1"/>
            <a:r>
              <a:rPr lang="en-US" dirty="0" smtClean="0"/>
              <a:t>1+ reason for studying tree-rings</a:t>
            </a:r>
          </a:p>
          <a:p>
            <a:pPr lvl="1"/>
            <a:r>
              <a:rPr lang="en-US" dirty="0" smtClean="0"/>
              <a:t>2</a:t>
            </a:r>
            <a:r>
              <a:rPr lang="en-US" dirty="0"/>
              <a:t>+ applications of tree-ring records</a:t>
            </a:r>
          </a:p>
          <a:p>
            <a:pPr lvl="1"/>
            <a:r>
              <a:rPr lang="en-US" dirty="0" smtClean="0"/>
              <a:t>A connection to tree-rings through your visual aid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/>
              <a:t>secret prop!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Be </a:t>
            </a:r>
            <a:r>
              <a:rPr lang="en-US" b="1" dirty="0"/>
              <a:t>ready to share your announcement for the group!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30" name="Picture 6" descr="http://www.hispanicallyspeakingnews.com/uploads/images/article-images/download_%2819%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95" y="4554811"/>
            <a:ext cx="2767013" cy="20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6" y="1359302"/>
            <a:ext cx="2767013" cy="2069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8132">
            <a:off x="546006" y="3463740"/>
            <a:ext cx="1649448" cy="1116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914" y="0"/>
            <a:ext cx="1185862" cy="1861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232" y="5939156"/>
            <a:ext cx="677544" cy="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0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84"/>
            <a:ext cx="9143999" cy="1325563"/>
          </a:xfrm>
        </p:spPr>
        <p:txBody>
          <a:bodyPr/>
          <a:lstStyle/>
          <a:p>
            <a:pPr algn="ctr"/>
            <a:r>
              <a:rPr lang="en-US" b="1" dirty="0" err="1" smtClean="0"/>
              <a:t>Dendro</a:t>
            </a:r>
            <a:r>
              <a:rPr lang="en-US" b="1" dirty="0" smtClean="0"/>
              <a:t> Public Service Announcement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56" y="1242455"/>
            <a:ext cx="8575674" cy="4351338"/>
          </a:xfrm>
        </p:spPr>
        <p:txBody>
          <a:bodyPr/>
          <a:lstStyle/>
          <a:p>
            <a:r>
              <a:rPr lang="en-US" dirty="0" smtClean="0"/>
              <a:t>Using your materials, create a 2 minute Public </a:t>
            </a:r>
            <a:r>
              <a:rPr lang="en-US" dirty="0"/>
              <a:t>S</a:t>
            </a:r>
            <a:r>
              <a:rPr lang="en-US" dirty="0" smtClean="0"/>
              <a:t>ervice </a:t>
            </a:r>
            <a:r>
              <a:rPr lang="en-US" dirty="0"/>
              <a:t>A</a:t>
            </a:r>
            <a:r>
              <a:rPr lang="en-US" dirty="0" smtClean="0"/>
              <a:t>nnouncement (skit or jingle) using a visual aid</a:t>
            </a:r>
          </a:p>
          <a:p>
            <a:r>
              <a:rPr lang="en-US" dirty="0" smtClean="0"/>
              <a:t>20 minutes to prepare your PSA and visual aid in teams of 4 people</a:t>
            </a:r>
          </a:p>
          <a:p>
            <a:r>
              <a:rPr lang="en-US" dirty="0" smtClean="0"/>
              <a:t>GOAL:  </a:t>
            </a:r>
            <a:r>
              <a:rPr lang="en-US" b="1" dirty="0" smtClean="0"/>
              <a:t>Present </a:t>
            </a:r>
            <a:r>
              <a:rPr lang="en-US" dirty="0" smtClean="0"/>
              <a:t>a 2 minute presentation and </a:t>
            </a:r>
            <a:r>
              <a:rPr lang="en-US" b="1" dirty="0" smtClean="0"/>
              <a:t>Evaluate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052" name="Picture 4" descr="https://s-media-cache-ak0.pinimg.com/236x/1b/15/98/1b15980f160b07eb3bd66a59311fe0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933" y="3931999"/>
            <a:ext cx="1873248" cy="26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-media-cache-ak0.pinimg.com/736x/a1/ec/df/a1ecdf24d3c9e7d3941859196549297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433" y="3971926"/>
            <a:ext cx="1970742" cy="261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 :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405" y="3957638"/>
            <a:ext cx="1704067" cy="26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5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2" y="1528766"/>
            <a:ext cx="4610100" cy="5286375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/>
              <a:t>Identify </a:t>
            </a:r>
            <a:r>
              <a:rPr lang="en-US" dirty="0"/>
              <a:t>the parts of the tree</a:t>
            </a:r>
          </a:p>
          <a:p>
            <a:pPr fontAlgn="base"/>
            <a:r>
              <a:rPr lang="en-US" b="1" dirty="0"/>
              <a:t>List </a:t>
            </a:r>
            <a:r>
              <a:rPr lang="en-US" dirty="0"/>
              <a:t>the nutrients and processes necessary for tree-growth</a:t>
            </a:r>
          </a:p>
          <a:p>
            <a:pPr fontAlgn="base"/>
            <a:r>
              <a:rPr lang="en-US" b="1" dirty="0"/>
              <a:t>Label </a:t>
            </a:r>
            <a:r>
              <a:rPr lang="en-US" dirty="0"/>
              <a:t>structural components of annual tree-rings in conifer </a:t>
            </a:r>
            <a:r>
              <a:rPr lang="en-US" dirty="0" smtClean="0"/>
              <a:t>species</a:t>
            </a:r>
          </a:p>
          <a:p>
            <a:pPr fontAlgn="base"/>
            <a:r>
              <a:rPr lang="en-US" b="1" dirty="0"/>
              <a:t>Define </a:t>
            </a:r>
            <a:r>
              <a:rPr lang="en-US" dirty="0"/>
              <a:t>the term Dendrochronology</a:t>
            </a:r>
          </a:p>
          <a:p>
            <a:pPr marL="0" indent="0" fontAlgn="base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236539"/>
            <a:ext cx="9144000" cy="745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Lesson 1: Seeds to Giants</a:t>
            </a:r>
            <a:br>
              <a:rPr lang="en-US" sz="4000" b="1" dirty="0" smtClean="0"/>
            </a:br>
            <a:r>
              <a:rPr lang="en-US" sz="4000" dirty="0" err="1" smtClean="0"/>
              <a:t>STEMAZings</a:t>
            </a:r>
            <a:r>
              <a:rPr lang="en-US" sz="4000" dirty="0" smtClean="0"/>
              <a:t> will be able to:</a:t>
            </a:r>
            <a:endParaRPr lang="en-US" sz="4000" dirty="0"/>
          </a:p>
        </p:txBody>
      </p:sp>
      <p:pic>
        <p:nvPicPr>
          <p:cNvPr id="5" name="Picture 2" descr="http://www.lundycupp.com/large_woodspirits_files/womantree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865" y="1409700"/>
            <a:ext cx="370522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4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86700" cy="90011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err="1" smtClean="0"/>
              <a:t>Dendro</a:t>
            </a:r>
            <a:r>
              <a:rPr lang="en-US" sz="3800" b="1" dirty="0" smtClean="0"/>
              <a:t> PSA Rubric </a:t>
            </a:r>
            <a:endParaRPr lang="en-US" sz="3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87649"/>
              </p:ext>
            </p:extLst>
          </p:nvPr>
        </p:nvGraphicFramePr>
        <p:xfrm>
          <a:off x="342900" y="771525"/>
          <a:ext cx="8458200" cy="5867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4550"/>
                <a:gridCol w="2114550"/>
                <a:gridCol w="2114550"/>
                <a:gridCol w="21145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Points Possible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Points Awarded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Comments/Notes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Used 3+ tree-ring vocabulary terms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Mentioned</a:t>
                      </a:r>
                      <a:r>
                        <a:rPr lang="en-US" b="1" baseline="0" dirty="0" smtClean="0"/>
                        <a:t> 1+ reasons for studying tree-rings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Mentioned 2+ applications of    tree-ring records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Used Secret</a:t>
                      </a:r>
                      <a:r>
                        <a:rPr lang="en-US" b="1" baseline="0" dirty="0" smtClean="0"/>
                        <a:t> Prop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/>
                        <a:t>Connected to audience by using  artwork/visual to demonstrate applications of   tree-rings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 points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6221690"/>
            <a:ext cx="548640" cy="636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0" y="6366609"/>
            <a:ext cx="60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8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and Create!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now have 20 minutes to create your PSA!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4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present!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team has 2 minutes</a:t>
            </a:r>
          </a:p>
          <a:p>
            <a:r>
              <a:rPr lang="en-US" dirty="0" smtClean="0"/>
              <a:t>Audience must complete a rubric for each team</a:t>
            </a:r>
          </a:p>
          <a:p>
            <a:r>
              <a:rPr lang="en-US" dirty="0" smtClean="0"/>
              <a:t>Turn over your rubric once 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</a:t>
            </a:r>
            <a:r>
              <a:rPr lang="en-US" dirty="0"/>
              <a:t>I Use </a:t>
            </a:r>
            <a:r>
              <a:rPr lang="en-US" dirty="0" smtClean="0"/>
              <a:t>This?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Does It Fit?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5625"/>
            <a:ext cx="4075595" cy="3052762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7971" y="257175"/>
            <a:ext cx="7308057" cy="1325563"/>
          </a:xfrm>
        </p:spPr>
        <p:txBody>
          <a:bodyPr/>
          <a:lstStyle/>
          <a:p>
            <a:r>
              <a:rPr lang="en-US" b="1" dirty="0" smtClean="0"/>
              <a:t>Afternoon Session: Milestone 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5158" y="5576798"/>
            <a:ext cx="8072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Skill Set: listening, reading, interpretations, observations, conclusions, synthesis, connections, processes, visualization, illustration, demonstration, critical thinking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620" y="5983074"/>
            <a:ext cx="754380" cy="8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5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365126"/>
            <a:ext cx="8372475" cy="1325563"/>
          </a:xfrm>
        </p:spPr>
        <p:txBody>
          <a:bodyPr/>
          <a:lstStyle/>
          <a:p>
            <a:pPr algn="ctr"/>
            <a:r>
              <a:rPr lang="en-US" b="1" dirty="0" smtClean="0"/>
              <a:t>STEMAZing Wrap up: 3:00 to 3:30pm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439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Pamela will </a:t>
            </a:r>
          </a:p>
          <a:p>
            <a:pPr lvl="1"/>
            <a:r>
              <a:rPr lang="en-US" dirty="0" smtClean="0"/>
              <a:t>Answer the </a:t>
            </a:r>
            <a:r>
              <a:rPr lang="en-US" dirty="0"/>
              <a:t>questions from the </a:t>
            </a:r>
            <a:r>
              <a:rPr lang="en-US" dirty="0" smtClean="0"/>
              <a:t>3-2-1</a:t>
            </a:r>
          </a:p>
          <a:p>
            <a:pPr lvl="1"/>
            <a:r>
              <a:rPr lang="en-US" dirty="0" smtClean="0"/>
              <a:t>Review materials in notebooks and kits</a:t>
            </a:r>
          </a:p>
          <a:p>
            <a:pPr lvl="1"/>
            <a:r>
              <a:rPr lang="en-US" dirty="0" smtClean="0"/>
              <a:t>Direct </a:t>
            </a:r>
            <a:r>
              <a:rPr lang="en-US" dirty="0" err="1" smtClean="0"/>
              <a:t>STEMAZings</a:t>
            </a:r>
            <a:r>
              <a:rPr lang="en-US" dirty="0" smtClean="0"/>
              <a:t> to 4</a:t>
            </a:r>
            <a:r>
              <a:rPr lang="en-US" baseline="30000" dirty="0" smtClean="0"/>
              <a:t>th</a:t>
            </a:r>
            <a:r>
              <a:rPr lang="en-US" dirty="0" smtClean="0"/>
              <a:t> floor to pick up their kits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err="1" smtClean="0"/>
              <a:t>STEMAZings</a:t>
            </a:r>
            <a:r>
              <a:rPr lang="en-US" dirty="0" smtClean="0"/>
              <a:t> will </a:t>
            </a:r>
          </a:p>
          <a:p>
            <a:pPr lvl="1"/>
            <a:r>
              <a:rPr lang="en-US" dirty="0" smtClean="0"/>
              <a:t>Compose their statement for the Do One Thing Challenge</a:t>
            </a:r>
          </a:p>
          <a:p>
            <a:pPr lvl="1"/>
            <a:r>
              <a:rPr lang="en-US" dirty="0" smtClean="0"/>
              <a:t>Complete the workshop survey</a:t>
            </a:r>
          </a:p>
          <a:p>
            <a:pPr lvl="1"/>
            <a:r>
              <a:rPr lang="en-US" dirty="0" smtClean="0"/>
              <a:t>Exchange the completed survey for a workshop certificate</a:t>
            </a:r>
          </a:p>
          <a:p>
            <a:pPr lvl="1"/>
            <a:r>
              <a:rPr lang="en-US" dirty="0" smtClean="0"/>
              <a:t>Travel to the 4</a:t>
            </a:r>
            <a:r>
              <a:rPr lang="en-US" baseline="30000" dirty="0" smtClean="0"/>
              <a:t>th</a:t>
            </a:r>
            <a:r>
              <a:rPr lang="en-US" dirty="0" smtClean="0"/>
              <a:t> floor conference room to pick up kit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8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Your Do One Thing Challenge: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47" y="1447802"/>
            <a:ext cx="7314404" cy="4515850"/>
          </a:xfrm>
        </p:spPr>
      </p:pic>
    </p:spTree>
    <p:extLst>
      <p:ext uri="{BB962C8B-B14F-4D97-AF65-F5344CB8AC3E}">
        <p14:creationId xmlns:p14="http://schemas.microsoft.com/office/powerpoint/2010/main" val="323198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Compose your tree-ring “Do </a:t>
            </a:r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T</a:t>
            </a:r>
            <a:r>
              <a:rPr lang="en-US" dirty="0" smtClean="0"/>
              <a:t>hing Challenge” Task below: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86738" cy="48466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Name:	_______________	School: </a:t>
            </a:r>
            <a:r>
              <a:rPr lang="en-US" dirty="0"/>
              <a:t>_______________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Email:	</a:t>
            </a:r>
            <a:r>
              <a:rPr lang="en-US" dirty="0"/>
              <a:t> _______________ </a:t>
            </a:r>
            <a:r>
              <a:rPr lang="en-US" dirty="0" smtClean="0"/>
              <a:t>	Grade Level(s): _____________</a:t>
            </a:r>
          </a:p>
          <a:p>
            <a:pPr marL="0" indent="0">
              <a:buNone/>
            </a:pPr>
            <a:r>
              <a:rPr lang="en-US" dirty="0" smtClean="0"/>
              <a:t>Subject Area(s) _______________ Today’s Date: ________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962" y="1825625"/>
            <a:ext cx="1243013" cy="2737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6243637"/>
            <a:ext cx="529717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3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Kits and Materials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What's in your kit?</a:t>
            </a:r>
          </a:p>
          <a:p>
            <a:r>
              <a:rPr lang="en-US" dirty="0" smtClean="0"/>
              <a:t>What's on your thumb drive?</a:t>
            </a:r>
          </a:p>
          <a:p>
            <a:r>
              <a:rPr lang="en-US" dirty="0" smtClean="0"/>
              <a:t>How can LTRR assist educators?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8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Supplementary Materials Section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9" y="1825625"/>
            <a:ext cx="8715374" cy="4351338"/>
          </a:xfrm>
        </p:spPr>
        <p:txBody>
          <a:bodyPr/>
          <a:lstStyle/>
          <a:p>
            <a:r>
              <a:rPr lang="en-US" dirty="0" smtClean="0"/>
              <a:t>Tree-Ring Sampling and Analysis (Techniques &amp; Images)</a:t>
            </a:r>
          </a:p>
          <a:p>
            <a:r>
              <a:rPr lang="en-US" dirty="0" smtClean="0"/>
              <a:t>Lesson Plan Templates for Lessons 1-4</a:t>
            </a:r>
          </a:p>
          <a:p>
            <a:r>
              <a:rPr lang="en-US" dirty="0" smtClean="0"/>
              <a:t>Laminates of Cross-Sections</a:t>
            </a:r>
          </a:p>
          <a:p>
            <a:r>
              <a:rPr lang="en-US" dirty="0" smtClean="0"/>
              <a:t>List of Dendrochronology related vocabulary</a:t>
            </a:r>
          </a:p>
          <a:p>
            <a:r>
              <a:rPr lang="en-US" dirty="0" smtClean="0"/>
              <a:t>Select Readings </a:t>
            </a:r>
          </a:p>
          <a:p>
            <a:r>
              <a:rPr lang="en-US" dirty="0" smtClean="0"/>
              <a:t>Dendrochronology Reading List</a:t>
            </a:r>
          </a:p>
          <a:p>
            <a:r>
              <a:rPr lang="en-US" dirty="0" smtClean="0"/>
              <a:t>Workshop Kit Materials List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6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Coring and Sampling Techniques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Stumps/Deadwood, Purposefully Harvested (cross-sections)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Purposefully Harvested, Live Trees (coring)</a:t>
            </a:r>
          </a:p>
          <a:p>
            <a:pPr lvl="1"/>
            <a:r>
              <a:rPr lang="en-US" dirty="0" smtClean="0"/>
              <a:t>Does not kill the tree</a:t>
            </a:r>
          </a:p>
          <a:p>
            <a:pPr lvl="1"/>
            <a:r>
              <a:rPr lang="en-US" dirty="0" smtClean="0"/>
              <a:t>Technique can also be used to sample archaeological specimens, sacred pieces, artwork using different diameters of increment borers or other instrumentation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Research permits and permission to access property are essential so this is a practice that should only be done by forestry officials and permitted researchers!!!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3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9816</TotalTime>
  <Words>4039</Words>
  <Application>Microsoft Macintosh PowerPoint</Application>
  <PresentationFormat>Letter Paper (8.5x11 in)</PresentationFormat>
  <Paragraphs>722</Paragraphs>
  <Slides>107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 Branching Out!</vt:lpstr>
      <vt:lpstr>The UA Laboratory of Tree-Ring Research  welcomes the  Amazing STEMAZings!</vt:lpstr>
      <vt:lpstr>Magnificent Morning Session: Tree-Ring FUNdamentals!</vt:lpstr>
      <vt:lpstr>Branching Out Exercise:</vt:lpstr>
      <vt:lpstr>Branching Out Cards</vt:lpstr>
      <vt:lpstr>Share Out</vt:lpstr>
      <vt:lpstr>A to Z Tree-Ring Tales</vt:lpstr>
      <vt:lpstr>Synthesis: Tree-Rings are related to many fields of study!</vt:lpstr>
      <vt:lpstr>PowerPoint Presentation</vt:lpstr>
      <vt:lpstr>Body Movement Activity</vt:lpstr>
      <vt:lpstr>Let’s Review! What do trees need to grow?</vt:lpstr>
      <vt:lpstr>What is required for tree growth?</vt:lpstr>
      <vt:lpstr>Tree Cookie Observations</vt:lpstr>
      <vt:lpstr>Tree Cookie Observations</vt:lpstr>
      <vt:lpstr>Share out: What did you observe? </vt:lpstr>
      <vt:lpstr>Share out: What did you observe? </vt:lpstr>
      <vt:lpstr>PowerPoint Presentation</vt:lpstr>
      <vt:lpstr>Annual Ring Formation</vt:lpstr>
      <vt:lpstr>What events might a tree experience during its lifetime?</vt:lpstr>
      <vt:lpstr>Tree-Growth is also related to:  </vt:lpstr>
      <vt:lpstr>Tree-Growth &amp; Annual Rings are records of: </vt:lpstr>
      <vt:lpstr>Dendrochronology is:</vt:lpstr>
      <vt:lpstr>Morning Session: Milestone 1</vt:lpstr>
      <vt:lpstr>BREAK TIME</vt:lpstr>
      <vt:lpstr>PowerPoint Presentation</vt:lpstr>
      <vt:lpstr>How might these factors influence rings?</vt:lpstr>
      <vt:lpstr>What does the word adaptation mean?  How might a tree adapt?   </vt:lpstr>
      <vt:lpstr>Tree Adaptations: Bark </vt:lpstr>
      <vt:lpstr>Tree Adaptations: Size and Shape of Trunk, Canopy, and Branches</vt:lpstr>
      <vt:lpstr>Tree Adaptations: Leaf Structure</vt:lpstr>
      <vt:lpstr>Sensitive vs. Complacent</vt:lpstr>
      <vt:lpstr>PowerPoint Presentation</vt:lpstr>
      <vt:lpstr>Paper Tree Cookie #1</vt:lpstr>
      <vt:lpstr>Paper Tree Cookie #2</vt:lpstr>
      <vt:lpstr>PowerPoint Presentation</vt:lpstr>
      <vt:lpstr>2 Minute Challenge</vt:lpstr>
      <vt:lpstr>Cross-Sections &amp; Cores</vt:lpstr>
      <vt:lpstr>YOU are the Dendrochronologist!</vt:lpstr>
      <vt:lpstr>PowerPoint Presentation</vt:lpstr>
      <vt:lpstr>How we cross-matched tree-ring widths</vt:lpstr>
      <vt:lpstr>Cross Matching Share Out</vt:lpstr>
      <vt:lpstr>Each tree, and tree species experiences an event differently…</vt:lpstr>
      <vt:lpstr>What is Skeleton Plotting? How does this type of analysis inform scientists?</vt:lpstr>
      <vt:lpstr>PowerPoint Presentation</vt:lpstr>
      <vt:lpstr>PowerPoint Presentation</vt:lpstr>
      <vt:lpstr>Using Master Chronologies</vt:lpstr>
      <vt:lpstr>Analysis through Cross-Dating </vt:lpstr>
      <vt:lpstr>Morning Session: Milestone 2</vt:lpstr>
      <vt:lpstr>Lunch Break 11:30-12:00</vt:lpstr>
      <vt:lpstr>3rd Floor Lab Tour!</vt:lpstr>
      <vt:lpstr>2 Minute Challenge</vt:lpstr>
      <vt:lpstr>Awesome Afternoon Session: Applied  Dendrochronology </vt:lpstr>
      <vt:lpstr>PowerPoint Presentation</vt:lpstr>
      <vt:lpstr>Disturbances</vt:lpstr>
      <vt:lpstr>Disturbances</vt:lpstr>
      <vt:lpstr>The Fire Triangle</vt:lpstr>
      <vt:lpstr>Fire Regime Concept</vt:lpstr>
      <vt:lpstr>Fire Severity</vt:lpstr>
      <vt:lpstr>Shifts in Fire Severity since 1850’s</vt:lpstr>
      <vt:lpstr>Human Influences - 19th Century</vt:lpstr>
      <vt:lpstr>Human Influences - 20th Century</vt:lpstr>
      <vt:lpstr>Linking Fire &amp; Drought</vt:lpstr>
      <vt:lpstr>Linking Fire &amp; Drought </vt:lpstr>
      <vt:lpstr>Human &amp; Climate Influence</vt:lpstr>
      <vt:lpstr>Wildland Urban Interface (WUI)</vt:lpstr>
      <vt:lpstr>Is fire harmful or beneficial?</vt:lpstr>
      <vt:lpstr>What do marker rings tell us?</vt:lpstr>
      <vt:lpstr>Let’s Review!</vt:lpstr>
      <vt:lpstr>Release Event</vt:lpstr>
      <vt:lpstr>Suppression Event</vt:lpstr>
      <vt:lpstr>When and where did the fire burn?</vt:lpstr>
      <vt:lpstr>Let’s Analyze!</vt:lpstr>
      <vt:lpstr>PowerPoint Presentation</vt:lpstr>
      <vt:lpstr>PowerPoint Presentation</vt:lpstr>
      <vt:lpstr>Humans &amp; Environment = Complex Relationships</vt:lpstr>
      <vt:lpstr>3-2-1: Complete and Turn in to Pamela</vt:lpstr>
      <vt:lpstr>Afternoon Session: Milestone 3</vt:lpstr>
      <vt:lpstr>Break</vt:lpstr>
      <vt:lpstr>Lesson 4: The Tales Trees Tell  STEMAZings will be able to:</vt:lpstr>
      <vt:lpstr>Inquiry Activity</vt:lpstr>
      <vt:lpstr>Trees and People</vt:lpstr>
      <vt:lpstr>Indigenous People &amp; Trees </vt:lpstr>
      <vt:lpstr>A.E. Douglass and Dendrochronolgy</vt:lpstr>
      <vt:lpstr>CLOZE Activity: 5 minutes</vt:lpstr>
      <vt:lpstr>CLOZE Activity Questions</vt:lpstr>
      <vt:lpstr>Zen Moment:</vt:lpstr>
      <vt:lpstr>Be inspired! Every Tree Has a Tale to Tell</vt:lpstr>
      <vt:lpstr>Dendrochronology PSA</vt:lpstr>
      <vt:lpstr>Dendro Public Service Announcement</vt:lpstr>
      <vt:lpstr>Dendro PSA Rubric </vt:lpstr>
      <vt:lpstr>Go and Create!</vt:lpstr>
      <vt:lpstr>Time to present!</vt:lpstr>
      <vt:lpstr>Afternoon Session: Milestone 4</vt:lpstr>
      <vt:lpstr>STEMAZing Wrap up: 3:00 to 3:30pm</vt:lpstr>
      <vt:lpstr>Your Do One Thing Challenge:</vt:lpstr>
      <vt:lpstr>Compose your tree-ring “Do One Thing Challenge” Task below:</vt:lpstr>
      <vt:lpstr>Kits and Materials Review</vt:lpstr>
      <vt:lpstr>Supplementary Materials Section</vt:lpstr>
      <vt:lpstr>Coring and Sampling Techniques</vt:lpstr>
      <vt:lpstr>Sample Selection, Preparation &amp; Analysis</vt:lpstr>
      <vt:lpstr>Photographs of Cores and Coring</vt:lpstr>
      <vt:lpstr>Tree-Ring Preparation &amp; Analysis </vt:lpstr>
      <vt:lpstr>Tree-Ring Vocabulary Terms (A-Z)</vt:lpstr>
      <vt:lpstr>Dendrochronology Workshop Kit </vt:lpstr>
      <vt:lpstr>UA Laboratory of Tree-Ring Research Contact Information </vt:lpstr>
      <vt:lpstr>Online Resources: Readings &amp; Videos I</vt:lpstr>
      <vt:lpstr>Online Resources: Readings &amp; Videos II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Branching Out</dc:title>
  <dc:creator>Arin Haverland</dc:creator>
  <cp:lastModifiedBy>DaNel Hogan</cp:lastModifiedBy>
  <cp:revision>327</cp:revision>
  <cp:lastPrinted>2015-12-16T19:32:49Z</cp:lastPrinted>
  <dcterms:created xsi:type="dcterms:W3CDTF">2015-10-26T18:38:28Z</dcterms:created>
  <dcterms:modified xsi:type="dcterms:W3CDTF">2015-12-19T18:03:43Z</dcterms:modified>
</cp:coreProperties>
</file>