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8" r:id="rId2"/>
    <p:sldId id="261" r:id="rId3"/>
    <p:sldId id="415" r:id="rId4"/>
    <p:sldId id="262" r:id="rId5"/>
    <p:sldId id="430" r:id="rId6"/>
    <p:sldId id="347" r:id="rId7"/>
    <p:sldId id="259" r:id="rId8"/>
    <p:sldId id="260" r:id="rId9"/>
    <p:sldId id="257" r:id="rId10"/>
    <p:sldId id="348" r:id="rId11"/>
    <p:sldId id="353" r:id="rId12"/>
    <p:sldId id="443" r:id="rId13"/>
    <p:sldId id="449" r:id="rId14"/>
    <p:sldId id="354" r:id="rId15"/>
    <p:sldId id="356" r:id="rId16"/>
    <p:sldId id="355" r:id="rId17"/>
    <p:sldId id="351" r:id="rId18"/>
    <p:sldId id="357" r:id="rId19"/>
    <p:sldId id="362" r:id="rId20"/>
    <p:sldId id="433" r:id="rId21"/>
    <p:sldId id="424" r:id="rId22"/>
    <p:sldId id="425" r:id="rId23"/>
    <p:sldId id="426" r:id="rId24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10F"/>
    <a:srgbClr val="FF66CC"/>
    <a:srgbClr val="FFD54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8" d="100"/>
          <a:sy n="98" d="100"/>
        </p:scale>
        <p:origin x="-1200" y="-120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3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C489D-3DB2-4694-818E-7540A9F2AE95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A279C-3C24-45DE-AEA0-18F523CA7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44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3E45-3BD8-4D02-8370-782A61CDD90F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3E45-3BD8-4D02-8370-782A61CDD90F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7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3E45-3BD8-4D02-8370-782A61CDD90F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0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3E45-3BD8-4D02-8370-782A61CDD90F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6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3E45-3BD8-4D02-8370-782A61CDD90F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1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3E45-3BD8-4D02-8370-782A61CDD90F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7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3E45-3BD8-4D02-8370-782A61CDD90F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7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3E45-3BD8-4D02-8370-782A61CDD90F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2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3E45-3BD8-4D02-8370-782A61CDD90F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8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3E45-3BD8-4D02-8370-782A61CDD90F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9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3E45-3BD8-4D02-8370-782A61CDD90F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7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93E45-3BD8-4D02-8370-782A61CDD90F}" type="datetimeFigureOut">
              <a:rPr lang="en-US" smtClean="0"/>
              <a:t>12/19/15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0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ndro.cnre.vt.edu/forestbiology/cambium2_no_scene_1.sw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9081"/>
            <a:ext cx="9144000" cy="29460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Dendrochronology</a:t>
            </a:r>
            <a:br>
              <a:rPr lang="en-US" b="1" dirty="0" smtClean="0"/>
            </a:br>
            <a:r>
              <a:rPr lang="en-US" b="1" dirty="0" smtClean="0"/>
              <a:t>(the study of tree-rings)</a:t>
            </a:r>
            <a:br>
              <a:rPr lang="en-US" b="1" dirty="0" smtClean="0"/>
            </a:br>
            <a:r>
              <a:rPr lang="en-US" b="1" dirty="0" smtClean="0"/>
              <a:t>Lesson 1:</a:t>
            </a:r>
            <a:br>
              <a:rPr lang="en-US" b="1" dirty="0" smtClean="0"/>
            </a:br>
            <a:r>
              <a:rPr lang="en-US" b="1" dirty="0" smtClean="0"/>
              <a:t>Seeds to Giants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9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00" y="107951"/>
            <a:ext cx="7886700" cy="1325563"/>
          </a:xfrm>
        </p:spPr>
        <p:txBody>
          <a:bodyPr/>
          <a:lstStyle/>
          <a:p>
            <a:r>
              <a:rPr lang="en-US" b="1" dirty="0" smtClean="0"/>
              <a:t>What is required for tree growth?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400" y="1690688"/>
            <a:ext cx="4995975" cy="4724399"/>
          </a:xfrm>
        </p:spPr>
        <p:txBody>
          <a:bodyPr>
            <a:normAutofit/>
          </a:bodyPr>
          <a:lstStyle/>
          <a:p>
            <a:r>
              <a:rPr lang="en-US" dirty="0" smtClean="0"/>
              <a:t>Sunlight (energy)</a:t>
            </a:r>
          </a:p>
          <a:p>
            <a:r>
              <a:rPr lang="en-US" dirty="0" smtClean="0"/>
              <a:t>Water (precipitation, run-off, irrigation/water source)</a:t>
            </a:r>
          </a:p>
          <a:p>
            <a:r>
              <a:rPr lang="en-US" dirty="0" smtClean="0"/>
              <a:t>Nutrients (</a:t>
            </a:r>
            <a:r>
              <a:rPr lang="en-US" dirty="0" err="1" smtClean="0"/>
              <a:t>e.g</a:t>
            </a:r>
            <a:r>
              <a:rPr lang="en-US" dirty="0"/>
              <a:t> </a:t>
            </a:r>
            <a:r>
              <a:rPr lang="en-US" dirty="0" smtClean="0"/>
              <a:t>N,P,K, Ca, Al, </a:t>
            </a:r>
            <a:r>
              <a:rPr lang="en-US" dirty="0" err="1" smtClean="0"/>
              <a:t>Mn</a:t>
            </a:r>
            <a:r>
              <a:rPr lang="en-US" dirty="0" smtClean="0"/>
              <a:t>, Mg, </a:t>
            </a:r>
            <a:r>
              <a:rPr lang="en-US" dirty="0" err="1" smtClean="0"/>
              <a:t>Ph</a:t>
            </a:r>
            <a:r>
              <a:rPr lang="en-US" dirty="0" smtClean="0"/>
              <a:t> and others from the soil or amendments)</a:t>
            </a:r>
          </a:p>
          <a:p>
            <a:r>
              <a:rPr lang="en-US" dirty="0" smtClean="0"/>
              <a:t>Processes (Photosynthesis &amp; Evapotranspiration)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546" y="1199199"/>
            <a:ext cx="2774692" cy="288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546" y="4178988"/>
            <a:ext cx="2774692" cy="25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6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Tree Cookie Observations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72050" y="1325563"/>
            <a:ext cx="39576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do you notice?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What do you wonder?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6598" y="5887581"/>
            <a:ext cx="7701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Sample 1: Record your observations on this sheet:</a:t>
            </a:r>
          </a:p>
          <a:p>
            <a:r>
              <a:rPr lang="en-US" sz="2800" dirty="0"/>
              <a:t>(PSME)  Douglas Fir </a:t>
            </a:r>
            <a:r>
              <a:rPr lang="en-US" sz="2800" i="1" dirty="0"/>
              <a:t>(</a:t>
            </a:r>
            <a:r>
              <a:rPr lang="en-US" sz="2800" i="1" dirty="0" err="1"/>
              <a:t>Pseudotsuga</a:t>
            </a:r>
            <a:r>
              <a:rPr lang="en-US" sz="2800" i="1" dirty="0"/>
              <a:t> </a:t>
            </a:r>
            <a:r>
              <a:rPr lang="en-US" sz="2800" i="1" dirty="0" err="1"/>
              <a:t>menziesii</a:t>
            </a:r>
            <a:r>
              <a:rPr lang="en-US" sz="2800" i="1" dirty="0"/>
              <a:t>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956" y="5200650"/>
            <a:ext cx="1183611" cy="1368336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33" y="1058479"/>
            <a:ext cx="4048409" cy="482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4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Tree Cookie Observations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72050" y="1325563"/>
            <a:ext cx="39576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do you notice?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What do you wonder?</a:t>
            </a:r>
            <a:endParaRPr lang="en-US" sz="3200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98" y="1390332"/>
            <a:ext cx="4722099" cy="4130358"/>
          </a:xfrm>
        </p:spPr>
      </p:pic>
      <p:sp>
        <p:nvSpPr>
          <p:cNvPr id="8" name="TextBox 7"/>
          <p:cNvSpPr txBox="1"/>
          <p:nvPr/>
        </p:nvSpPr>
        <p:spPr>
          <a:xfrm>
            <a:off x="256598" y="5887581"/>
            <a:ext cx="7701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Sample 2: Record your observations on this sheet:</a:t>
            </a:r>
          </a:p>
          <a:p>
            <a:r>
              <a:rPr lang="en-US" sz="2800" dirty="0"/>
              <a:t>(QUGA)   </a:t>
            </a:r>
            <a:r>
              <a:rPr lang="en-US" sz="2800" dirty="0" err="1"/>
              <a:t>Gambel</a:t>
            </a:r>
            <a:r>
              <a:rPr lang="en-US" sz="2800" dirty="0"/>
              <a:t> Oak </a:t>
            </a:r>
            <a:r>
              <a:rPr lang="en-US" sz="2800" i="1" dirty="0"/>
              <a:t>(</a:t>
            </a:r>
            <a:r>
              <a:rPr lang="en-US" sz="2800" i="1" dirty="0" err="1"/>
              <a:t>Quercus</a:t>
            </a:r>
            <a:r>
              <a:rPr lang="en-US" sz="2800" i="1" dirty="0"/>
              <a:t> </a:t>
            </a:r>
            <a:r>
              <a:rPr lang="en-US" sz="2800" i="1" dirty="0" err="1"/>
              <a:t>gambelii</a:t>
            </a:r>
            <a:r>
              <a:rPr lang="en-US" sz="2800" i="1" dirty="0"/>
              <a:t>)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956" y="5200650"/>
            <a:ext cx="1183611" cy="13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3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Share out: What did you observe?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6319" y="1564461"/>
            <a:ext cx="39833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do you notice?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 smtClean="0"/>
              <a:t>What do you wonder?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5" y="1345565"/>
            <a:ext cx="4245288" cy="4686326"/>
          </a:xfrm>
        </p:spPr>
      </p:pic>
      <p:sp>
        <p:nvSpPr>
          <p:cNvPr id="3" name="Rectangle 2"/>
          <p:cNvSpPr/>
          <p:nvPr/>
        </p:nvSpPr>
        <p:spPr>
          <a:xfrm>
            <a:off x="180022" y="6216508"/>
            <a:ext cx="5886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(PSME)  Douglas Fir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en-US" i="1" dirty="0" err="1">
                <a:solidFill>
                  <a:srgbClr val="222222"/>
                </a:solidFill>
                <a:latin typeface="arial" panose="020B0604020202020204" pitchFamily="34" charset="0"/>
              </a:rPr>
              <a:t>Pseudotsuga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222222"/>
                </a:solidFill>
                <a:latin typeface="arial" panose="020B0604020202020204" pitchFamily="34" charset="0"/>
              </a:rPr>
              <a:t>menziesii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6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Share out: What did you observe?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4929" y="1564461"/>
            <a:ext cx="39833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do you notice?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 smtClean="0"/>
              <a:t>What do you wonder?</a:t>
            </a:r>
            <a:endParaRPr lang="en-US" sz="32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20" y="1424621"/>
            <a:ext cx="5030709" cy="44002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432" y="5973246"/>
            <a:ext cx="4519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(QUGA)  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Gambel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Oak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en-US" i="1" dirty="0" err="1">
                <a:solidFill>
                  <a:srgbClr val="222222"/>
                </a:solidFill>
                <a:latin typeface="arial" panose="020B0604020202020204" pitchFamily="34" charset="0"/>
              </a:rPr>
              <a:t>Quercus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222222"/>
                </a:solidFill>
                <a:latin typeface="arial" panose="020B0604020202020204" pitchFamily="34" charset="0"/>
              </a:rPr>
              <a:t>gambelii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2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30789" y="1170374"/>
            <a:ext cx="6436306" cy="4441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446" y="1856592"/>
            <a:ext cx="4045705" cy="78581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25274" y="3060973"/>
            <a:ext cx="3637581" cy="3068366"/>
          </a:xfrm>
        </p:spPr>
        <p:txBody>
          <a:bodyPr/>
          <a:lstStyle/>
          <a:p>
            <a:r>
              <a:rPr lang="en-US" dirty="0" smtClean="0"/>
              <a:t>Pith</a:t>
            </a:r>
          </a:p>
          <a:p>
            <a:r>
              <a:rPr lang="en-US" dirty="0" smtClean="0"/>
              <a:t>Annual Rings</a:t>
            </a:r>
          </a:p>
          <a:p>
            <a:r>
              <a:rPr lang="en-US" dirty="0" smtClean="0"/>
              <a:t>Earlywood/Latewood</a:t>
            </a:r>
          </a:p>
          <a:p>
            <a:r>
              <a:rPr lang="en-US" dirty="0" smtClean="0"/>
              <a:t>Hardwood/Sapwood</a:t>
            </a:r>
          </a:p>
          <a:p>
            <a:r>
              <a:rPr lang="en-US" dirty="0" smtClean="0"/>
              <a:t>Cambium</a:t>
            </a:r>
          </a:p>
          <a:p>
            <a:r>
              <a:rPr lang="en-US" dirty="0" smtClean="0"/>
              <a:t>Bark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92980" y="360807"/>
            <a:ext cx="3902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is the structure of a tree-ring? 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244" y="5326477"/>
            <a:ext cx="1183611" cy="13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9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75" y="-47854"/>
            <a:ext cx="7886700" cy="1325563"/>
          </a:xfrm>
        </p:spPr>
        <p:txBody>
          <a:bodyPr/>
          <a:lstStyle/>
          <a:p>
            <a:r>
              <a:rPr lang="en-US" b="1" dirty="0" smtClean="0"/>
              <a:t>Annual Ring 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35641"/>
            <a:ext cx="10440500" cy="3618692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dendro.cnre.vt.edu/forestbiology/cambium2_no_scene_1.swf</a:t>
            </a:r>
            <a:endParaRPr lang="en-US" sz="2000" dirty="0" smtClean="0"/>
          </a:p>
          <a:p>
            <a:pPr algn="ctr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339" y="1206009"/>
            <a:ext cx="3804380" cy="3811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753" y="3267074"/>
            <a:ext cx="2870554" cy="2847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753" y="431473"/>
            <a:ext cx="2870554" cy="2714624"/>
          </a:xfrm>
          <a:prstGeom prst="rect">
            <a:avLst/>
          </a:prstGeom>
        </p:spPr>
      </p:pic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6" y="5563035"/>
            <a:ext cx="1012522" cy="101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7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43888" cy="1325563"/>
          </a:xfrm>
        </p:spPr>
        <p:txBody>
          <a:bodyPr/>
          <a:lstStyle/>
          <a:p>
            <a:r>
              <a:rPr lang="en-US" b="1" dirty="0" smtClean="0"/>
              <a:t>What events might a tree experience during its lifetime?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61559"/>
            <a:ext cx="6711654" cy="419548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Natural 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</a:rPr>
              <a:t>Anthro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pogenic (Human)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244" y="5326477"/>
            <a:ext cx="1183611" cy="13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1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57" y="169687"/>
            <a:ext cx="7886700" cy="1325563"/>
          </a:xfrm>
        </p:spPr>
        <p:txBody>
          <a:bodyPr/>
          <a:lstStyle/>
          <a:p>
            <a:r>
              <a:rPr lang="en-US" b="1" dirty="0" smtClean="0"/>
              <a:t>Tree-Growth is also related to: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57" y="1407459"/>
            <a:ext cx="6711654" cy="4195481"/>
          </a:xfrm>
        </p:spPr>
        <p:txBody>
          <a:bodyPr>
            <a:normAutofit/>
          </a:bodyPr>
          <a:lstStyle/>
          <a:p>
            <a:r>
              <a:rPr lang="en-US" dirty="0" smtClean="0"/>
              <a:t>Geography (physical and human)</a:t>
            </a:r>
          </a:p>
          <a:p>
            <a:r>
              <a:rPr lang="en-US" dirty="0" smtClean="0"/>
              <a:t>Topography</a:t>
            </a:r>
          </a:p>
          <a:p>
            <a:r>
              <a:rPr lang="en-US" dirty="0" smtClean="0"/>
              <a:t>Geology</a:t>
            </a:r>
          </a:p>
          <a:p>
            <a:r>
              <a:rPr lang="en-US" dirty="0" smtClean="0"/>
              <a:t>Climate</a:t>
            </a:r>
          </a:p>
          <a:p>
            <a:r>
              <a:rPr lang="en-US" dirty="0" smtClean="0"/>
              <a:t>Disturbance/Perturbation/Stress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60" y="1589596"/>
            <a:ext cx="1496024" cy="148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628" y="3551861"/>
            <a:ext cx="1798760" cy="1131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673" y="2010336"/>
            <a:ext cx="1806715" cy="1445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914" y="3173317"/>
            <a:ext cx="1417116" cy="143618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1656" y="4736435"/>
            <a:ext cx="3968309" cy="1990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418" y="156471"/>
            <a:ext cx="1546660" cy="1324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150" y="3993894"/>
            <a:ext cx="4106899" cy="27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Tree-Growth &amp; Annual Rings are records of: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4151742"/>
            <a:ext cx="6711654" cy="419548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A term we use to describe this record of a past event is </a:t>
            </a:r>
            <a:r>
              <a:rPr lang="en-US" b="1" u="sng" dirty="0" smtClean="0">
                <a:solidFill>
                  <a:srgbClr val="002060"/>
                </a:solidFill>
              </a:rPr>
              <a:t>proxy</a:t>
            </a:r>
          </a:p>
          <a:p>
            <a:endParaRPr lang="en-US" u="sng" dirty="0"/>
          </a:p>
          <a:p>
            <a:r>
              <a:rPr lang="en-US" dirty="0" smtClean="0"/>
              <a:t>Instrumentation vs. Observations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951" y="5257711"/>
            <a:ext cx="1085652" cy="1306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1" y="5299547"/>
            <a:ext cx="1222373" cy="1222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204" y="1204321"/>
            <a:ext cx="4439146" cy="281775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1820354"/>
            <a:ext cx="3645026" cy="249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Geography 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 Topography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 Geology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 Climate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5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54" y="365126"/>
            <a:ext cx="7886700" cy="1325563"/>
          </a:xfrm>
        </p:spPr>
        <p:txBody>
          <a:bodyPr/>
          <a:lstStyle/>
          <a:p>
            <a:r>
              <a:rPr lang="en-US" b="1" dirty="0" smtClean="0"/>
              <a:t>Branching Out Exercise: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54158"/>
            <a:ext cx="8572499" cy="46323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What disciplines or fields of study are related to tree-rings?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Working with a partner, </a:t>
            </a:r>
            <a:r>
              <a:rPr lang="en-US" b="1" dirty="0" smtClean="0"/>
              <a:t>turn over your “Branching </a:t>
            </a:r>
            <a:r>
              <a:rPr lang="en-US" b="1" dirty="0"/>
              <a:t>O</a:t>
            </a:r>
            <a:r>
              <a:rPr lang="en-US" b="1" dirty="0" smtClean="0"/>
              <a:t>ut” cards</a:t>
            </a:r>
            <a:r>
              <a:rPr lang="en-US" dirty="0" smtClean="0"/>
              <a:t> so that you can read the “disciplines” or “fields of study”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Read each card</a:t>
            </a:r>
            <a:r>
              <a:rPr lang="en-US" dirty="0" smtClean="0"/>
              <a:t>, do you know what each field of study is? Ask if you don’t know!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Divide the set of cards in two separate stacks </a:t>
            </a:r>
            <a:r>
              <a:rPr lang="en-US" dirty="0" smtClean="0"/>
              <a:t>to indicate which fields of study are “related” or “unrelated” to tree-rings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Be ready to share </a:t>
            </a:r>
            <a:r>
              <a:rPr lang="en-US" dirty="0" smtClean="0"/>
              <a:t>why you felt that a field of study was “related” or “unrelated” to tree-rings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2413" y="124232"/>
            <a:ext cx="1585801" cy="12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5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Dendrochronology is: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" y="1253331"/>
            <a:ext cx="8215313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 </a:t>
            </a:r>
            <a:r>
              <a:rPr lang="en-US" dirty="0" smtClean="0"/>
              <a:t>scientific set of techniques that assists researchers in analyzing </a:t>
            </a:r>
            <a:r>
              <a:rPr lang="en-US" dirty="0"/>
              <a:t>the connections between trees and the environment using the </a:t>
            </a:r>
            <a:r>
              <a:rPr lang="en-US" dirty="0" smtClean="0"/>
              <a:t>tree-ring structures, widths, </a:t>
            </a:r>
            <a:r>
              <a:rPr lang="en-US" dirty="0"/>
              <a:t>and </a:t>
            </a:r>
            <a:r>
              <a:rPr lang="en-US" dirty="0" smtClean="0"/>
              <a:t>patterns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3749713"/>
            <a:ext cx="2764821" cy="24907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/>
              <a:t>A </a:t>
            </a:r>
            <a:r>
              <a:rPr lang="en-US" sz="3600" b="1" u="sng" dirty="0" smtClean="0"/>
              <a:t>proxy</a:t>
            </a:r>
            <a:r>
              <a:rPr lang="en-US" sz="3600" dirty="0" smtClean="0"/>
              <a:t> for: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Geography 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 Topography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 Geology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 Climate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4764" y="3749713"/>
            <a:ext cx="5029199" cy="2490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Similar information is also stored in ice, coral, and soil cores</a:t>
            </a:r>
          </a:p>
          <a:p>
            <a:pPr marL="0" indent="0">
              <a:buNone/>
            </a:pP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**Note: tree-ring records are </a:t>
            </a:r>
            <a:r>
              <a:rPr lang="en-US" sz="3600" u="sng" dirty="0" smtClean="0">
                <a:solidFill>
                  <a:schemeClr val="accent6">
                    <a:lumMod val="50000"/>
                  </a:schemeClr>
                </a:solidFill>
              </a:rPr>
              <a:t>not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applicable or available everywhere! We will talk about why later in the lessons.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487" y="238091"/>
            <a:ext cx="1566923" cy="1452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842" y="231809"/>
            <a:ext cx="1428121" cy="147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4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357"/>
            <a:ext cx="7886700" cy="1325563"/>
          </a:xfrm>
        </p:spPr>
        <p:txBody>
          <a:bodyPr/>
          <a:lstStyle/>
          <a:p>
            <a:r>
              <a:rPr lang="en-US" b="1" dirty="0" smtClean="0"/>
              <a:t>Photographs of Cores and Coring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" y="1690689"/>
            <a:ext cx="4433888" cy="3321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9661" y="1690689"/>
            <a:ext cx="3886123" cy="1833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662" y="3877789"/>
            <a:ext cx="3886123" cy="2782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5162550"/>
            <a:ext cx="4433888" cy="149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8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Tree-Ring Preparation &amp; Analysis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6299" y="1588297"/>
            <a:ext cx="3400425" cy="2547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02" y="1595441"/>
            <a:ext cx="3390886" cy="2539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02" y="4300290"/>
            <a:ext cx="3390886" cy="2259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299" y="4300290"/>
            <a:ext cx="3438611" cy="225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9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" y="-257175"/>
            <a:ext cx="7886700" cy="1325563"/>
          </a:xfrm>
        </p:spPr>
        <p:txBody>
          <a:bodyPr/>
          <a:lstStyle/>
          <a:p>
            <a:r>
              <a:rPr lang="en-US" b="1" dirty="0" smtClean="0"/>
              <a:t>Tree-Ring Vocabulary Terms (A-Z)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82" y="738604"/>
            <a:ext cx="8758236" cy="5921787"/>
          </a:xfrm>
        </p:spPr>
        <p:txBody>
          <a:bodyPr numCol="3">
            <a:noAutofit/>
          </a:bodyPr>
          <a:lstStyle/>
          <a:p>
            <a:r>
              <a:rPr lang="en-US" sz="1600" b="1" dirty="0"/>
              <a:t>Annual Ring</a:t>
            </a:r>
          </a:p>
          <a:p>
            <a:r>
              <a:rPr lang="en-US" sz="1600" b="1" dirty="0"/>
              <a:t>Anthropogenic</a:t>
            </a:r>
          </a:p>
          <a:p>
            <a:r>
              <a:rPr lang="en-US" sz="1600" b="1" dirty="0"/>
              <a:t>Bark</a:t>
            </a:r>
          </a:p>
          <a:p>
            <a:r>
              <a:rPr lang="en-US" sz="1600" b="1" dirty="0"/>
              <a:t>Branch</a:t>
            </a:r>
          </a:p>
          <a:p>
            <a:r>
              <a:rPr lang="en-US" sz="1600" b="1" dirty="0"/>
              <a:t>Cambium</a:t>
            </a:r>
          </a:p>
          <a:p>
            <a:r>
              <a:rPr lang="en-US" sz="1600" b="1" dirty="0"/>
              <a:t>Carbon Cycle</a:t>
            </a:r>
          </a:p>
          <a:p>
            <a:r>
              <a:rPr lang="en-US" sz="1600" b="1" dirty="0"/>
              <a:t>Cell</a:t>
            </a:r>
          </a:p>
          <a:p>
            <a:r>
              <a:rPr lang="en-US" sz="1600" b="1" dirty="0"/>
              <a:t>Cellulose</a:t>
            </a:r>
          </a:p>
          <a:p>
            <a:r>
              <a:rPr lang="en-US" sz="1600" b="1" dirty="0"/>
              <a:t>Climate</a:t>
            </a:r>
          </a:p>
          <a:p>
            <a:r>
              <a:rPr lang="en-US" sz="1600" b="1" dirty="0"/>
              <a:t>Core</a:t>
            </a:r>
          </a:p>
          <a:p>
            <a:r>
              <a:rPr lang="en-US" sz="1600" b="1" dirty="0" smtClean="0"/>
              <a:t>Cross-Dating</a:t>
            </a:r>
            <a:endParaRPr lang="en-US" sz="1600" b="1" dirty="0"/>
          </a:p>
          <a:p>
            <a:r>
              <a:rPr lang="en-US" sz="1600" b="1" dirty="0" smtClean="0"/>
              <a:t>Cross-Section</a:t>
            </a:r>
            <a:endParaRPr lang="en-US" sz="1600" b="1" dirty="0"/>
          </a:p>
          <a:p>
            <a:r>
              <a:rPr lang="en-US" sz="1600" b="1" dirty="0"/>
              <a:t>Dendrochronology</a:t>
            </a:r>
          </a:p>
          <a:p>
            <a:r>
              <a:rPr lang="en-US" sz="1600" b="1" dirty="0"/>
              <a:t>Disturbance</a:t>
            </a:r>
          </a:p>
          <a:p>
            <a:r>
              <a:rPr lang="en-US" sz="1600" b="1" dirty="0"/>
              <a:t>Drought</a:t>
            </a:r>
          </a:p>
          <a:p>
            <a:r>
              <a:rPr lang="en-US" sz="1600" b="1" dirty="0"/>
              <a:t>Earlywood</a:t>
            </a:r>
          </a:p>
          <a:p>
            <a:r>
              <a:rPr lang="en-US" sz="1600" b="1" dirty="0" smtClean="0"/>
              <a:t>Evapotranspiration</a:t>
            </a:r>
            <a:endParaRPr lang="en-US" sz="1600" b="1" dirty="0"/>
          </a:p>
          <a:p>
            <a:r>
              <a:rPr lang="en-US" sz="1600" b="1" dirty="0" smtClean="0"/>
              <a:t>Fire </a:t>
            </a:r>
            <a:r>
              <a:rPr lang="en-US" sz="1600" b="1" dirty="0"/>
              <a:t>Regime</a:t>
            </a:r>
          </a:p>
          <a:p>
            <a:r>
              <a:rPr lang="en-US" sz="1600" b="1" dirty="0"/>
              <a:t>Fire Scar</a:t>
            </a:r>
          </a:p>
          <a:p>
            <a:r>
              <a:rPr lang="en-US" sz="1600" b="1" dirty="0"/>
              <a:t>Fire Severity</a:t>
            </a:r>
          </a:p>
          <a:p>
            <a:r>
              <a:rPr lang="en-US" sz="1600" b="1" dirty="0"/>
              <a:t>Fire Triangle</a:t>
            </a:r>
          </a:p>
          <a:p>
            <a:r>
              <a:rPr lang="en-US" sz="1600" b="1" dirty="0"/>
              <a:t>Geography</a:t>
            </a:r>
          </a:p>
          <a:p>
            <a:r>
              <a:rPr lang="en-US" sz="1600" b="1" dirty="0"/>
              <a:t>Geology</a:t>
            </a:r>
          </a:p>
          <a:p>
            <a:r>
              <a:rPr lang="en-US" sz="1600" b="1" dirty="0"/>
              <a:t>Hardwood</a:t>
            </a:r>
          </a:p>
          <a:p>
            <a:r>
              <a:rPr lang="en-US" sz="1600" b="1" dirty="0"/>
              <a:t>Increment Borer</a:t>
            </a:r>
          </a:p>
          <a:p>
            <a:r>
              <a:rPr lang="en-US" sz="1600" b="1" dirty="0"/>
              <a:t>Insect</a:t>
            </a:r>
          </a:p>
          <a:p>
            <a:r>
              <a:rPr lang="en-US" sz="1600" b="1" dirty="0"/>
              <a:t>Instrumentation</a:t>
            </a:r>
          </a:p>
          <a:p>
            <a:r>
              <a:rPr lang="en-US" sz="1600" b="1" dirty="0"/>
              <a:t>Interdisciplinary</a:t>
            </a:r>
          </a:p>
          <a:p>
            <a:r>
              <a:rPr lang="en-US" sz="1600" b="1" dirty="0"/>
              <a:t>Latewood</a:t>
            </a:r>
          </a:p>
          <a:p>
            <a:r>
              <a:rPr lang="en-US" sz="1600" b="1" dirty="0"/>
              <a:t>Limiting Factor</a:t>
            </a:r>
          </a:p>
          <a:p>
            <a:r>
              <a:rPr lang="en-US" sz="1600" b="1" dirty="0"/>
              <a:t>Master Chronology</a:t>
            </a:r>
          </a:p>
          <a:p>
            <a:r>
              <a:rPr lang="en-US" sz="1600" b="1" dirty="0"/>
              <a:t>Nutrients</a:t>
            </a:r>
          </a:p>
          <a:p>
            <a:r>
              <a:rPr lang="en-US" sz="1600" b="1" dirty="0"/>
              <a:t>Palmer Drought Severity Index (PDSI</a:t>
            </a:r>
            <a:r>
              <a:rPr lang="en-US" sz="1600" b="1" dirty="0" smtClean="0"/>
              <a:t>)</a:t>
            </a:r>
            <a:endParaRPr lang="en-US" sz="1600" b="1" dirty="0" smtClean="0"/>
          </a:p>
          <a:p>
            <a:r>
              <a:rPr lang="en-US" sz="1600" b="1" dirty="0" smtClean="0"/>
              <a:t>Phenology</a:t>
            </a:r>
            <a:endParaRPr lang="en-US" sz="1600" b="1" dirty="0"/>
          </a:p>
          <a:p>
            <a:r>
              <a:rPr lang="en-US" sz="1600" b="1" dirty="0"/>
              <a:t>Phloem</a:t>
            </a:r>
          </a:p>
          <a:p>
            <a:r>
              <a:rPr lang="en-US" sz="1600" b="1" dirty="0"/>
              <a:t>Photosynthesis</a:t>
            </a:r>
          </a:p>
          <a:p>
            <a:r>
              <a:rPr lang="en-US" sz="1600" b="1" dirty="0"/>
              <a:t>Precipitation</a:t>
            </a:r>
          </a:p>
          <a:p>
            <a:r>
              <a:rPr lang="en-US" sz="1600" b="1" dirty="0"/>
              <a:t>Proxy</a:t>
            </a:r>
          </a:p>
          <a:p>
            <a:r>
              <a:rPr lang="en-US" sz="1600" b="1" dirty="0"/>
              <a:t>Ray</a:t>
            </a:r>
          </a:p>
          <a:p>
            <a:r>
              <a:rPr lang="en-US" sz="1600" b="1" dirty="0"/>
              <a:t>Resin Duct</a:t>
            </a:r>
          </a:p>
          <a:p>
            <a:r>
              <a:rPr lang="en-US" sz="1600" b="1" dirty="0"/>
              <a:t>Sapwood</a:t>
            </a:r>
          </a:p>
          <a:p>
            <a:r>
              <a:rPr lang="en-US" sz="1600" b="1" dirty="0"/>
              <a:t>Signal</a:t>
            </a:r>
          </a:p>
          <a:p>
            <a:r>
              <a:rPr lang="en-US" sz="1600" b="1" dirty="0"/>
              <a:t>Skeleton Plotting</a:t>
            </a:r>
          </a:p>
          <a:p>
            <a:r>
              <a:rPr lang="en-US" sz="1600" b="1" dirty="0"/>
              <a:t>Standardization</a:t>
            </a:r>
          </a:p>
          <a:p>
            <a:r>
              <a:rPr lang="en-US" sz="1600" b="1" dirty="0"/>
              <a:t>Tree-Cookie</a:t>
            </a:r>
          </a:p>
          <a:p>
            <a:r>
              <a:rPr lang="en-US" sz="1600" b="1" dirty="0"/>
              <a:t>Topography</a:t>
            </a:r>
          </a:p>
          <a:p>
            <a:r>
              <a:rPr lang="en-US" sz="1600" b="1" dirty="0"/>
              <a:t>Variability</a:t>
            </a:r>
          </a:p>
          <a:p>
            <a:r>
              <a:rPr lang="en-US" sz="1600" b="1" dirty="0"/>
              <a:t>Vessel </a:t>
            </a:r>
          </a:p>
          <a:p>
            <a:r>
              <a:rPr lang="en-US" sz="1600" b="1" dirty="0"/>
              <a:t>Wildland Urban Interface</a:t>
            </a:r>
          </a:p>
          <a:p>
            <a:r>
              <a:rPr lang="en-US" sz="1600" b="1" dirty="0"/>
              <a:t>Xylem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540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122238"/>
            <a:ext cx="7886700" cy="1325563"/>
          </a:xfrm>
        </p:spPr>
        <p:txBody>
          <a:bodyPr/>
          <a:lstStyle/>
          <a:p>
            <a:r>
              <a:rPr lang="en-US" b="1" dirty="0" smtClean="0"/>
              <a:t>Branching Out Cards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3" y="2053043"/>
            <a:ext cx="4085714" cy="32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862" y="2053043"/>
            <a:ext cx="4114286" cy="3238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2088" y="3171825"/>
            <a:ext cx="2943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Astronomy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321469" y="5396687"/>
            <a:ext cx="8501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Example: </a:t>
            </a:r>
          </a:p>
          <a:p>
            <a:r>
              <a:rPr lang="en-US" sz="3200" dirty="0" smtClean="0"/>
              <a:t>Is </a:t>
            </a:r>
            <a:r>
              <a:rPr lang="en-US" sz="3200" dirty="0"/>
              <a:t>a</a:t>
            </a:r>
            <a:r>
              <a:rPr lang="en-US" sz="3200" dirty="0" smtClean="0"/>
              <a:t>stronomy </a:t>
            </a:r>
            <a:r>
              <a:rPr lang="en-US" sz="3200" b="1" dirty="0" smtClean="0"/>
              <a:t>related</a:t>
            </a:r>
            <a:r>
              <a:rPr lang="en-US" sz="3200" dirty="0" smtClean="0"/>
              <a:t> or </a:t>
            </a:r>
            <a:r>
              <a:rPr lang="en-US" sz="3200" b="1" u="sng" dirty="0" smtClean="0"/>
              <a:t>un</a:t>
            </a:r>
            <a:r>
              <a:rPr lang="en-US" sz="3200" b="1" dirty="0" smtClean="0"/>
              <a:t>related</a:t>
            </a:r>
            <a:r>
              <a:rPr lang="en-US" sz="3200" dirty="0" smtClean="0"/>
              <a:t> to tree-rings?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228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Share Out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fields of study are </a:t>
            </a:r>
            <a:r>
              <a:rPr lang="en-US" dirty="0" err="1"/>
              <a:t>UNrelated</a:t>
            </a:r>
            <a:r>
              <a:rPr lang="en-US" dirty="0"/>
              <a:t> to tree-rings?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fields of study are RELATED to tree-rings?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956" y="5200650"/>
            <a:ext cx="1183611" cy="13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1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237332"/>
            <a:ext cx="5014913" cy="1325563"/>
          </a:xfrm>
        </p:spPr>
        <p:txBody>
          <a:bodyPr/>
          <a:lstStyle/>
          <a:p>
            <a:r>
              <a:rPr lang="en-US" b="1" dirty="0" smtClean="0"/>
              <a:t>A to Z Tree-Ring Tales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2011363"/>
            <a:ext cx="88011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Tree-Rings are related to every discipline – some are closely related while others are distantly related</a:t>
            </a:r>
          </a:p>
          <a:p>
            <a:r>
              <a:rPr lang="en-US" dirty="0" smtClean="0"/>
              <a:t>We like to say “all trees have a tale to tell” as tree-rings connect to everything, from Art History to Zoology</a:t>
            </a:r>
          </a:p>
          <a:p>
            <a:r>
              <a:rPr lang="en-US" dirty="0" smtClean="0"/>
              <a:t>Humans have a strong connection to trees 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of tree based materials such as lumber, sap, gum, cellulose, and bark which are used in many ways:</a:t>
            </a:r>
          </a:p>
          <a:p>
            <a:pPr lvl="2"/>
            <a:r>
              <a:rPr lang="en-US" dirty="0" smtClean="0"/>
              <a:t>Paper, furniture, musical </a:t>
            </a:r>
            <a:r>
              <a:rPr lang="en-US" dirty="0"/>
              <a:t>i</a:t>
            </a:r>
            <a:r>
              <a:rPr lang="en-US" dirty="0" smtClean="0"/>
              <a:t>nstruments, building materials, </a:t>
            </a:r>
            <a:r>
              <a:rPr lang="en-US" dirty="0"/>
              <a:t>t</a:t>
            </a:r>
            <a:r>
              <a:rPr lang="en-US" dirty="0" smtClean="0"/>
              <a:t>ransportation, art, tools, and recreation are just a few examples!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825" y="138113"/>
            <a:ext cx="1524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225" y="164069"/>
            <a:ext cx="1004888" cy="1523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325" y="5986463"/>
            <a:ext cx="840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 BLANCA" panose="02000000000000000000" pitchFamily="2" charset="0"/>
              </a:rPr>
              <a:t>It is more than just counting the rings!</a:t>
            </a:r>
            <a:endParaRPr lang="en-US" sz="3600" dirty="0">
              <a:solidFill>
                <a:srgbClr val="C00000"/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0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8659289" cy="1400530"/>
          </a:xfrm>
        </p:spPr>
        <p:txBody>
          <a:bodyPr/>
          <a:lstStyle/>
          <a:p>
            <a:r>
              <a:rPr lang="en-US" b="1" dirty="0" smtClean="0"/>
              <a:t>Synthesis: Tree-Rings are related to many fields of study!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1853248"/>
            <a:ext cx="8543925" cy="4351338"/>
          </a:xfrm>
        </p:spPr>
        <p:txBody>
          <a:bodyPr/>
          <a:lstStyle/>
          <a:p>
            <a:r>
              <a:rPr lang="en-US" dirty="0" smtClean="0"/>
              <a:t>Tree-rings are related to many disciplines!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Dendrochronology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is the study of tree-rings that uses patterns in tree-ring growth to understand past events </a:t>
            </a:r>
          </a:p>
          <a:p>
            <a:r>
              <a:rPr lang="en-US" dirty="0" smtClean="0"/>
              <a:t>Researchers can use the information recorded in tree-rings to answer many questions, and in some cases make projections about how future ecological events and human activities may impact tree-growth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45" y="4967294"/>
            <a:ext cx="2590800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628" y="4967293"/>
            <a:ext cx="2390775" cy="1762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144" y="4967292"/>
            <a:ext cx="3146652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5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2" y="1528766"/>
            <a:ext cx="4610100" cy="5286375"/>
          </a:xfrm>
        </p:spPr>
        <p:txBody>
          <a:bodyPr>
            <a:normAutofit/>
          </a:bodyPr>
          <a:lstStyle/>
          <a:p>
            <a:pPr fontAlgn="base"/>
            <a:r>
              <a:rPr lang="en-US" b="1" dirty="0" smtClean="0"/>
              <a:t>Identify </a:t>
            </a:r>
            <a:r>
              <a:rPr lang="en-US" dirty="0"/>
              <a:t>the parts of the tree</a:t>
            </a:r>
          </a:p>
          <a:p>
            <a:pPr fontAlgn="base"/>
            <a:r>
              <a:rPr lang="en-US" b="1" dirty="0"/>
              <a:t>List </a:t>
            </a:r>
            <a:r>
              <a:rPr lang="en-US" dirty="0"/>
              <a:t>the nutrients and processes necessary for tree-growth</a:t>
            </a:r>
          </a:p>
          <a:p>
            <a:pPr fontAlgn="base"/>
            <a:r>
              <a:rPr lang="en-US" b="1" dirty="0"/>
              <a:t>Label </a:t>
            </a:r>
            <a:r>
              <a:rPr lang="en-US" dirty="0"/>
              <a:t>structural components of annual tree-rings in conifer </a:t>
            </a:r>
            <a:r>
              <a:rPr lang="en-US" dirty="0" smtClean="0"/>
              <a:t>species</a:t>
            </a:r>
          </a:p>
          <a:p>
            <a:pPr fontAlgn="base"/>
            <a:r>
              <a:rPr lang="en-US" b="1" dirty="0"/>
              <a:t>Define </a:t>
            </a:r>
            <a:r>
              <a:rPr lang="en-US" dirty="0"/>
              <a:t>the term Dendrochronology</a:t>
            </a:r>
          </a:p>
          <a:p>
            <a:pPr marL="0" indent="0" fontAlgn="base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236539"/>
            <a:ext cx="9144000" cy="745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/>
              <a:t>Lesson 1: Seeds to Giants</a:t>
            </a:r>
            <a:br>
              <a:rPr lang="en-US" sz="4000" b="1" dirty="0" smtClean="0"/>
            </a:br>
            <a:r>
              <a:rPr lang="en-US" sz="4000" dirty="0" err="1" smtClean="0"/>
              <a:t>STEMAZings</a:t>
            </a:r>
            <a:r>
              <a:rPr lang="en-US" sz="4000" dirty="0" smtClean="0"/>
              <a:t> will be able to:</a:t>
            </a:r>
            <a:endParaRPr lang="en-US" sz="4000" dirty="0"/>
          </a:p>
        </p:txBody>
      </p:sp>
      <p:pic>
        <p:nvPicPr>
          <p:cNvPr id="5" name="Picture 2" descr="http://www.lundycupp.com/large_woodspirits_files/womantree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1865" y="1409700"/>
            <a:ext cx="37052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4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Body Movement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3271839" cy="4351338"/>
          </a:xfrm>
        </p:spPr>
        <p:txBody>
          <a:bodyPr/>
          <a:lstStyle/>
          <a:p>
            <a:r>
              <a:rPr lang="en-US" dirty="0" smtClean="0"/>
              <a:t>Stand Up!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Use your body </a:t>
            </a:r>
          </a:p>
          <a:p>
            <a:pPr marL="0" indent="0">
              <a:buNone/>
            </a:pPr>
            <a:r>
              <a:rPr lang="en-US" dirty="0" smtClean="0"/>
              <a:t>to demonstrate the </a:t>
            </a:r>
          </a:p>
          <a:p>
            <a:pPr marL="0" indent="0">
              <a:buNone/>
            </a:pPr>
            <a:r>
              <a:rPr lang="en-US" b="1" dirty="0" smtClean="0"/>
              <a:t>parts of the tree</a:t>
            </a:r>
            <a:endParaRPr lang="en-US" b="1" dirty="0"/>
          </a:p>
        </p:txBody>
      </p:sp>
      <p:pic>
        <p:nvPicPr>
          <p:cNvPr id="5" name="Picture 2" descr="http://img.bhs4.com/13/5/135504811044124295F87600EEA08A6645B5C122_larg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3"/>
          <a:stretch/>
        </p:blipFill>
        <p:spPr bwMode="auto">
          <a:xfrm>
            <a:off x="3581400" y="1928654"/>
            <a:ext cx="4933950" cy="41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98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Let’s Review!</a:t>
            </a:r>
            <a:br>
              <a:rPr lang="en-US" b="1" dirty="0" smtClean="0"/>
            </a:br>
            <a:r>
              <a:rPr lang="en-US" dirty="0" smtClean="0"/>
              <a:t>What do trees need to grow?</a:t>
            </a:r>
            <a:endParaRPr lang="en-US" dirty="0"/>
          </a:p>
        </p:txBody>
      </p:sp>
      <p:pic>
        <p:nvPicPr>
          <p:cNvPr id="4" name="Picture 2" descr="http://www.prosperouscoachblog.com/wp-content/uploads/2010/06/tree-seedling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8765" y="1690689"/>
            <a:ext cx="3330575" cy="477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20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9702</TotalTime>
  <Words>841</Words>
  <Application>Microsoft Macintosh PowerPoint</Application>
  <PresentationFormat>Letter Paper (8.5x11 in)</PresentationFormat>
  <Paragraphs>171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Dendrochronology (the study of tree-rings) Lesson 1: Seeds to Giants</vt:lpstr>
      <vt:lpstr>Branching Out Exercise:</vt:lpstr>
      <vt:lpstr>Branching Out Cards</vt:lpstr>
      <vt:lpstr>Share Out</vt:lpstr>
      <vt:lpstr>A to Z Tree-Ring Tales</vt:lpstr>
      <vt:lpstr>Synthesis: Tree-Rings are related to many fields of study!</vt:lpstr>
      <vt:lpstr>PowerPoint Presentation</vt:lpstr>
      <vt:lpstr>Body Movement Activity</vt:lpstr>
      <vt:lpstr>Let’s Review! What do trees need to grow?</vt:lpstr>
      <vt:lpstr>What is required for tree growth?</vt:lpstr>
      <vt:lpstr>Tree Cookie Observations</vt:lpstr>
      <vt:lpstr>Tree Cookie Observations</vt:lpstr>
      <vt:lpstr>Share out: What did you observe? </vt:lpstr>
      <vt:lpstr>Share out: What did you observe? </vt:lpstr>
      <vt:lpstr>PowerPoint Presentation</vt:lpstr>
      <vt:lpstr>Annual Ring Formation</vt:lpstr>
      <vt:lpstr>What events might a tree experience during its lifetime?</vt:lpstr>
      <vt:lpstr>Tree-Growth is also related to:  </vt:lpstr>
      <vt:lpstr>Tree-Growth &amp; Annual Rings are records of: </vt:lpstr>
      <vt:lpstr>Dendrochronology is:</vt:lpstr>
      <vt:lpstr>Photographs of Cores and Coring</vt:lpstr>
      <vt:lpstr>Tree-Ring Preparation &amp; Analysis </vt:lpstr>
      <vt:lpstr>Tree-Ring Vocabulary Terms (A-Z)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Branching Out</dc:title>
  <dc:creator>Arin Haverland</dc:creator>
  <cp:lastModifiedBy>DaNel Hogan</cp:lastModifiedBy>
  <cp:revision>335</cp:revision>
  <cp:lastPrinted>2015-12-16T19:32:49Z</cp:lastPrinted>
  <dcterms:created xsi:type="dcterms:W3CDTF">2015-10-26T18:38:28Z</dcterms:created>
  <dcterms:modified xsi:type="dcterms:W3CDTF">2015-12-19T23:27:22Z</dcterms:modified>
</cp:coreProperties>
</file>